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slides/slide37.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diagrams/data3.xml" ContentType="application/vnd.openxmlformats-officedocument.drawingml.diagramData+xml"/>
  <Override PartName="/ppt/diagrams/data2.xml" ContentType="application/vnd.openxmlformats-officedocument.drawingml.diagramData+xml"/>
  <Override PartName="/ppt/diagrams/data1.xml" ContentType="application/vnd.openxmlformats-officedocument.drawingml.diagramData+xml"/>
  <Override PartName="/ppt/slides/slide38.xml" ContentType="application/vnd.openxmlformats-officedocument.presentationml.slide+xml"/>
  <Override PartName="/ppt/presentation.xml" ContentType="application/vnd.openxmlformats-officedocument.presentationml.presentation.main+xml"/>
  <Override PartName="/ppt/slides/slide36.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9.xml" ContentType="application/vnd.openxmlformats-officedocument.presentationml.slide+xml"/>
  <Override PartName="/ppt/slides/slide25.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6.xml" ContentType="application/vnd.openxmlformats-officedocument.presentationml.slide+xml"/>
  <Override PartName="/ppt/slides/slide28.xml" ContentType="application/vnd.openxmlformats-officedocument.presentationml.slide+xml"/>
  <Override PartName="/ppt/slides/slide24.xml" ContentType="application/vnd.openxmlformats-officedocument.presentationml.slide+xml"/>
  <Override PartName="/ppt/slides/slide32.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23.xml" ContentType="application/vnd.openxmlformats-officedocument.presentationml.slide+xml"/>
  <Override PartName="/ppt/slideMasters/slideMaster21.xml" ContentType="application/vnd.openxmlformats-officedocument.presentationml.slideMaster+xml"/>
  <Override PartName="/ppt/slideMasters/slideMaster12.xml" ContentType="application/vnd.openxmlformats-officedocument.presentationml.slideMaster+xml"/>
  <Override PartName="/ppt/slideMasters/slideMaster15.xml" ContentType="application/vnd.openxmlformats-officedocument.presentationml.slideMaster+xml"/>
  <Override PartName="/ppt/slideMasters/slideMaster14.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0.xml" ContentType="application/vnd.openxmlformats-officedocument.presentationml.slideMaster+xml"/>
  <Override PartName="/ppt/slideMasters/slideMaster19.xml" ContentType="application/vnd.openxmlformats-officedocument.presentationml.slideMaster+xml"/>
  <Override PartName="/ppt/slideMasters/slideMaster18.xml" ContentType="application/vnd.openxmlformats-officedocument.presentationml.slideMaster+xml"/>
  <Override PartName="/ppt/slideMasters/slideMaster17.xml" ContentType="application/vnd.openxmlformats-officedocument.presentationml.slideMaster+xml"/>
  <Override PartName="/ppt/slideMasters/slideMaster16.xml" ContentType="application/vnd.openxmlformats-officedocument.presentationml.slideMaster+xml"/>
  <Override PartName="/ppt/slideMasters/slideMaster22.xml" ContentType="application/vnd.openxmlformats-officedocument.presentationml.slideMaster+xml"/>
  <Override PartName="/ppt/slideMasters/slideMaster13.xml" ContentType="application/vnd.openxmlformats-officedocument.presentationml.slideMaster+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slideMasters/slideMaster11.xml" ContentType="application/vnd.openxmlformats-officedocument.presentationml.slideMaster+xml"/>
  <Override PartName="/ppt/slideMasters/slideMaster6.xml" ContentType="application/vnd.openxmlformats-officedocument.presentationml.slideMaster+xml"/>
  <Override PartName="/ppt/slideMasters/slideMaster9.xml" ContentType="application/vnd.openxmlformats-officedocument.presentationml.slideMaster+xml"/>
  <Override PartName="/ppt/slideMasters/slideMaster2.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1.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10.xml" ContentType="application/vnd.openxmlformats-officedocument.presentationml.slideMaster+xml"/>
  <Override PartName="/ppt/notesSlides/notesSlide20.xml" ContentType="application/vnd.openxmlformats-officedocument.presentationml.notesSlide+xml"/>
  <Override PartName="/ppt/slideLayouts/slideLayout23.xml" ContentType="application/vnd.openxmlformats-officedocument.presentationml.slideLayout+xml"/>
  <Override PartName="/ppt/slideLayouts/slideLayout29.xml" ContentType="application/vnd.openxmlformats-officedocument.presentationml.slideLayout+xml"/>
  <Override PartName="/ppt/notesSlides/notesSlide1.xml" ContentType="application/vnd.openxmlformats-officedocument.presentationml.notesSlide+xml"/>
  <Override PartName="/ppt/slideLayouts/slideLayout15.xml" ContentType="application/vnd.openxmlformats-officedocument.presentationml.slideLayout+xml"/>
  <Override PartName="/ppt/slideLayouts/slideLayout28.xml" ContentType="application/vnd.openxmlformats-officedocument.presentationml.slideLayout+xml"/>
  <Override PartName="/ppt/slideLayouts/slideLayout16.xml" ContentType="application/vnd.openxmlformats-officedocument.presentationml.slideLayout+xml"/>
  <Override PartName="/ppt/slideLayouts/slideLayout30.xml" ContentType="application/vnd.openxmlformats-officedocument.presentationml.slideLayout+xml"/>
  <Override PartName="/ppt/notesSlides/notesSlide19.xml" ContentType="application/vnd.openxmlformats-officedocument.presentationml.notesSlide+xml"/>
  <Override PartName="/ppt/notesSlides/notesSlide7.xml" ContentType="application/vnd.openxmlformats-officedocument.presentationml.notesSlide+xml"/>
  <Override PartName="/ppt/notesSlides/notesSlide9.xml" ContentType="application/vnd.openxmlformats-officedocument.presentationml.notesSlide+xml"/>
  <Override PartName="/ppt/slideLayouts/slideLayout14.xml" ContentType="application/vnd.openxmlformats-officedocument.presentationml.slideLayout+xml"/>
  <Override PartName="/ppt/slideLayouts/slideLayout24.xml" ContentType="application/vnd.openxmlformats-officedocument.presentationml.slideLayout+xml"/>
  <Override PartName="/ppt/notesSlides/notesSlide8.xml" ContentType="application/vnd.openxmlformats-officedocument.presentationml.notesSlide+xml"/>
  <Override PartName="/ppt/slideLayouts/slideLayout17.xml" ContentType="application/vnd.openxmlformats-officedocument.presentationml.slideLayout+xml"/>
  <Override PartName="/ppt/notesSlides/notesSlide6.xml" ContentType="application/vnd.openxmlformats-officedocument.presentationml.notesSlide+xml"/>
  <Override PartName="/ppt/slideLayouts/slideLayout27.xml" ContentType="application/vnd.openxmlformats-officedocument.presentationml.slideLayout+xml"/>
  <Override PartName="/ppt/notesSlides/notesSlide3.xml" ContentType="application/vnd.openxmlformats-officedocument.presentationml.notesSlid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2.xml" ContentType="application/vnd.openxmlformats-officedocument.presentationml.notesSlide+xml"/>
  <Override PartName="/ppt/slideLayouts/slideLayout25.xml" ContentType="application/vnd.openxmlformats-officedocument.presentationml.slideLayout+xml"/>
  <Override PartName="/ppt/notesSlides/notesSlide4.xml" ContentType="application/vnd.openxmlformats-officedocument.presentationml.notesSlide+xml"/>
  <Override PartName="/ppt/slideLayouts/slideLayout20.xml" ContentType="application/vnd.openxmlformats-officedocument.presentationml.slideLayout+xml"/>
  <Override PartName="/ppt/notesSlides/notesSlide5.xml" ContentType="application/vnd.openxmlformats-officedocument.presentationml.notesSlid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6.xml" ContentType="application/vnd.openxmlformats-officedocument.presentationml.slideLayout+xml"/>
  <Override PartName="/ppt/notesSlides/notesSlide10.xml" ContentType="application/vnd.openxmlformats-officedocument.presentationml.notesSlide+xml"/>
  <Override PartName="/ppt/slideLayouts/slideLayout36.xml" ContentType="application/vnd.openxmlformats-officedocument.presentationml.slideLayout+xml"/>
  <Override PartName="/ppt/notesSlides/notesSlide12.xml" ContentType="application/vnd.openxmlformats-officedocument.presentationml.notesSlide+xml"/>
  <Override PartName="/ppt/slideLayouts/slideLayout2.xml" ContentType="application/vnd.openxmlformats-officedocument.presentationml.slideLayout+xml"/>
  <Override PartName="/ppt/notesSlides/notesSlide16.xml" ContentType="application/vnd.openxmlformats-officedocument.presentationml.notes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11.xml" ContentType="application/vnd.openxmlformats-officedocument.presentationml.notesSlide+xml"/>
  <Override PartName="/ppt/slideLayouts/slideLayout1.xml" ContentType="application/vnd.openxmlformats-officedocument.presentationml.slideLayout+xml"/>
  <Override PartName="/ppt/notesSlides/notesSlide17.xml" ContentType="application/vnd.openxmlformats-officedocument.presentationml.notesSlide+xml"/>
  <Override PartName="/ppt/slideLayouts/slideLayout35.xml" ContentType="application/vnd.openxmlformats-officedocument.presentationml.slideLayout+xml"/>
  <Override PartName="/ppt/slideLayouts/slideLayout33.xml" ContentType="application/vnd.openxmlformats-officedocument.presentationml.slideLayout+xml"/>
  <Override PartName="/ppt/notesSlides/notesSlide18.xml" ContentType="application/vnd.openxmlformats-officedocument.presentationml.notesSlide+xml"/>
  <Override PartName="/ppt/slideLayouts/slideLayout32.xml" ContentType="application/vnd.openxmlformats-officedocument.presentationml.slideLayout+xml"/>
  <Override PartName="/ppt/slideLayouts/slideLayout34.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31.xml" ContentType="application/vnd.openxmlformats-officedocument.presentationml.slideLayout+xml"/>
  <Override PartName="/ppt/slideLayouts/slideLayout7.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theme/theme17.xml" ContentType="application/vnd.openxmlformats-officedocument.theme+xml"/>
  <Override PartName="/ppt/theme/theme12.xml" ContentType="application/vnd.openxmlformats-officedocument.theme+xml"/>
  <Override PartName="/ppt/theme/theme15.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13.xml" ContentType="application/vnd.openxmlformats-officedocument.theme+xml"/>
  <Override PartName="/ppt/theme/theme16.xml" ContentType="application/vnd.openxmlformats-officedocument.theme+xml"/>
  <Override PartName="/ppt/theme/theme14.xml" ContentType="application/vnd.openxmlformats-officedocument.theme+xml"/>
  <Override PartName="/ppt/theme/theme4.xml" ContentType="application/vnd.openxmlformats-officedocument.theme+xml"/>
  <Override PartName="/ppt/theme/theme10.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notesMasters/notesMaster1.xml" ContentType="application/vnd.openxmlformats-officedocument.presentationml.notesMaster+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3.xml" ContentType="application/vnd.openxmlformats-officedocument.theme+xml"/>
  <Override PartName="/ppt/theme/theme11.xml" ContentType="application/vnd.openxmlformats-officedocument.theme+xml"/>
  <Override PartName="/ppt/theme/theme25.xml" ContentType="application/vnd.openxmlformats-officedocument.theme+xml"/>
  <Override PartName="/ppt/theme/theme20.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drawing1.xml" ContentType="application/vnd.ms-office.drawingml.diagramDrawing+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charts/chart1.xml" ContentType="application/vnd.openxmlformats-officedocument.drawingml.chart+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35" r:id="rId2"/>
    <p:sldMasterId id="2147483737" r:id="rId3"/>
    <p:sldMasterId id="2147483739" r:id="rId4"/>
    <p:sldMasterId id="2147483741" r:id="rId5"/>
    <p:sldMasterId id="2147483743" r:id="rId6"/>
    <p:sldMasterId id="2147483745" r:id="rId7"/>
    <p:sldMasterId id="2147483747" r:id="rId8"/>
    <p:sldMasterId id="2147483749" r:id="rId9"/>
    <p:sldMasterId id="2147483751" r:id="rId10"/>
    <p:sldMasterId id="2147483753" r:id="rId11"/>
    <p:sldMasterId id="2147483755" r:id="rId12"/>
    <p:sldMasterId id="2147483757" r:id="rId13"/>
    <p:sldMasterId id="2147483759" r:id="rId14"/>
    <p:sldMasterId id="2147483761" r:id="rId15"/>
    <p:sldMasterId id="2147483763" r:id="rId16"/>
    <p:sldMasterId id="2147483765" r:id="rId17"/>
    <p:sldMasterId id="2147483767" r:id="rId18"/>
    <p:sldMasterId id="2147483769" r:id="rId19"/>
    <p:sldMasterId id="2147483771" r:id="rId20"/>
    <p:sldMasterId id="2147483773" r:id="rId21"/>
    <p:sldMasterId id="2147483775" r:id="rId22"/>
    <p:sldMasterId id="2147483777" r:id="rId23"/>
    <p:sldMasterId id="2147483779" r:id="rId24"/>
  </p:sldMasterIdLst>
  <p:notesMasterIdLst>
    <p:notesMasterId r:id="rId70"/>
  </p:notesMasterIdLst>
  <p:sldIdLst>
    <p:sldId id="287" r:id="rId25"/>
    <p:sldId id="290" r:id="rId26"/>
    <p:sldId id="289" r:id="rId27"/>
    <p:sldId id="301" r:id="rId28"/>
    <p:sldId id="314" r:id="rId29"/>
    <p:sldId id="318" r:id="rId30"/>
    <p:sldId id="281" r:id="rId31"/>
    <p:sldId id="339" r:id="rId32"/>
    <p:sldId id="340" r:id="rId33"/>
    <p:sldId id="302" r:id="rId34"/>
    <p:sldId id="342" r:id="rId35"/>
    <p:sldId id="343" r:id="rId36"/>
    <p:sldId id="316" r:id="rId37"/>
    <p:sldId id="344" r:id="rId38"/>
    <p:sldId id="336" r:id="rId39"/>
    <p:sldId id="331" r:id="rId40"/>
    <p:sldId id="326" r:id="rId41"/>
    <p:sldId id="337" r:id="rId42"/>
    <p:sldId id="333" r:id="rId43"/>
    <p:sldId id="334" r:id="rId44"/>
    <p:sldId id="329" r:id="rId45"/>
    <p:sldId id="327" r:id="rId46"/>
    <p:sldId id="345" r:id="rId47"/>
    <p:sldId id="346" r:id="rId48"/>
    <p:sldId id="347" r:id="rId49"/>
    <p:sldId id="348" r:id="rId50"/>
    <p:sldId id="349" r:id="rId51"/>
    <p:sldId id="350" r:id="rId52"/>
    <p:sldId id="351" r:id="rId53"/>
    <p:sldId id="352" r:id="rId54"/>
    <p:sldId id="353" r:id="rId55"/>
    <p:sldId id="354" r:id="rId56"/>
    <p:sldId id="355" r:id="rId57"/>
    <p:sldId id="356" r:id="rId58"/>
    <p:sldId id="357" r:id="rId59"/>
    <p:sldId id="358" r:id="rId60"/>
    <p:sldId id="359" r:id="rId61"/>
    <p:sldId id="360" r:id="rId62"/>
    <p:sldId id="361" r:id="rId63"/>
    <p:sldId id="362" r:id="rId64"/>
    <p:sldId id="363" r:id="rId65"/>
    <p:sldId id="364" r:id="rId66"/>
    <p:sldId id="365" r:id="rId67"/>
    <p:sldId id="366" r:id="rId68"/>
    <p:sldId id="367"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5" clrIdx="0">
    <p:extLst>
      <p:ext uri="{19B8F6BF-5375-455C-9EA6-DF929625EA0E}">
        <p15:presenceInfo xmlns:p15="http://schemas.microsoft.com/office/powerpoint/2012/main" userId="User" providerId="None"/>
      </p:ext>
    </p:extLst>
  </p:cmAuthor>
  <p:cmAuthor id="2" name="Penelope Phillips-Howard" initials="PP" lastIdx="7" clrIdx="1">
    <p:extLst>
      <p:ext uri="{19B8F6BF-5375-455C-9EA6-DF929625EA0E}">
        <p15:presenceInfo xmlns:p15="http://schemas.microsoft.com/office/powerpoint/2012/main" userId="ec1332bd8fa30ba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99"/>
    <a:srgbClr val="CCECFF"/>
    <a:srgbClr val="CCCCFF"/>
    <a:srgbClr val="FFFF99"/>
    <a:srgbClr val="FF9966"/>
    <a:srgbClr val="00CC99"/>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05" autoAdjust="0"/>
    <p:restoredTop sz="92573" autoAdjust="0"/>
  </p:normalViewPr>
  <p:slideViewPr>
    <p:cSldViewPr>
      <p:cViewPr varScale="1">
        <p:scale>
          <a:sx n="68" d="100"/>
          <a:sy n="68" d="100"/>
        </p:scale>
        <p:origin x="534"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21" Type="http://schemas.openxmlformats.org/officeDocument/2006/relationships/slideMaster" Target="slideMasters/slideMaster21.xml"/><Relationship Id="rId42" Type="http://schemas.openxmlformats.org/officeDocument/2006/relationships/slide" Target="slides/slide18.xml"/><Relationship Id="rId47" Type="http://schemas.openxmlformats.org/officeDocument/2006/relationships/slide" Target="slides/slide23.xml"/><Relationship Id="rId63" Type="http://schemas.openxmlformats.org/officeDocument/2006/relationships/slide" Target="slides/slide39.xml"/><Relationship Id="rId68" Type="http://schemas.openxmlformats.org/officeDocument/2006/relationships/slide" Target="slides/slide44.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slide" Target="slides/slide21.xml"/><Relationship Id="rId53" Type="http://schemas.openxmlformats.org/officeDocument/2006/relationships/slide" Target="slides/slide29.xml"/><Relationship Id="rId58" Type="http://schemas.openxmlformats.org/officeDocument/2006/relationships/slide" Target="slides/slide34.xml"/><Relationship Id="rId66" Type="http://schemas.openxmlformats.org/officeDocument/2006/relationships/slide" Target="slides/slide42.xml"/><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3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slide" Target="slides/slide32.xml"/><Relationship Id="rId64" Type="http://schemas.openxmlformats.org/officeDocument/2006/relationships/slide" Target="slides/slide40.xml"/><Relationship Id="rId69" Type="http://schemas.openxmlformats.org/officeDocument/2006/relationships/slide" Target="slides/slide45.xml"/><Relationship Id="rId77" Type="http://schemas.openxmlformats.org/officeDocument/2006/relationships/customXml" Target="../customXml/item2.xml"/><Relationship Id="rId8" Type="http://schemas.openxmlformats.org/officeDocument/2006/relationships/slideMaster" Target="slideMasters/slideMaster8.xml"/><Relationship Id="rId51" Type="http://schemas.openxmlformats.org/officeDocument/2006/relationships/slide" Target="slides/slide27.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67" Type="http://schemas.openxmlformats.org/officeDocument/2006/relationships/slide" Target="slides/slide43.xml"/><Relationship Id="rId20" Type="http://schemas.openxmlformats.org/officeDocument/2006/relationships/slideMaster" Target="slideMasters/slideMaster20.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slide" Target="slides/slide38.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 Type="http://schemas.openxmlformats.org/officeDocument/2006/relationships/slideMaster" Target="slideMasters/slideMaster10.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73" Type="http://schemas.openxmlformats.org/officeDocument/2006/relationships/viewProps" Target="viewProps.xml"/><Relationship Id="rId78" Type="http://schemas.openxmlformats.org/officeDocument/2006/relationships/customXml" Target="../customXml/item3.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customXml" Target="../customXml/item1.xml"/><Relationship Id="rId7" Type="http://schemas.openxmlformats.org/officeDocument/2006/relationships/slideMaster" Target="slideMasters/slideMaster7.xml"/><Relationship Id="rId71" Type="http://schemas.openxmlformats.org/officeDocument/2006/relationships/commentAuthors" Target="commentAuthors.xml"/><Relationship Id="rId2" Type="http://schemas.openxmlformats.org/officeDocument/2006/relationships/slideMaster" Target="slideMasters/slideMaster2.xml"/><Relationship Id="rId29"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dirty="0"/>
              <a:t>Reported v physical</a:t>
            </a:r>
            <a:r>
              <a:rPr lang="en-GB" baseline="0" dirty="0"/>
              <a:t> </a:t>
            </a:r>
            <a:r>
              <a:rPr lang="en-GB" dirty="0"/>
              <a:t>evidence of cup use at screening</a:t>
            </a:r>
          </a:p>
        </c:rich>
      </c:tx>
      <c:layout>
        <c:manualLayout>
          <c:xMode val="edge"/>
          <c:yMode val="edge"/>
          <c:x val="0.12316129326579088"/>
          <c:y val="1.1494252873563218E-2"/>
        </c:manualLayout>
      </c:layout>
      <c:overlay val="1"/>
    </c:title>
    <c:autoTitleDeleted val="0"/>
    <c:plotArea>
      <c:layout>
        <c:manualLayout>
          <c:layoutTarget val="inner"/>
          <c:xMode val="edge"/>
          <c:yMode val="edge"/>
          <c:x val="7.7042074286168771E-2"/>
          <c:y val="0.16497812773403325"/>
          <c:w val="0.899259247005889"/>
          <c:h val="0.43306561679790029"/>
        </c:manualLayout>
      </c:layout>
      <c:barChart>
        <c:barDir val="col"/>
        <c:grouping val="clustered"/>
        <c:varyColors val="0"/>
        <c:ser>
          <c:idx val="4"/>
          <c:order val="3"/>
          <c:tx>
            <c:strRef>
              <c:f>'fig screen use'!$F$3</c:f>
              <c:strCache>
                <c:ptCount val="1"/>
                <c:pt idx="0">
                  <c:v>Girl reports problem with cup use to nurse</c:v>
                </c:pt>
              </c:strCache>
            </c:strRef>
          </c:tx>
          <c:spPr>
            <a:pattFill prst="pct80">
              <a:fgClr>
                <a:schemeClr val="tx1"/>
              </a:fgClr>
              <a:bgClr>
                <a:schemeClr val="bg1"/>
              </a:bgClr>
            </a:pattFill>
            <a:ln>
              <a:solidFill>
                <a:schemeClr val="accent1"/>
              </a:solidFill>
            </a:ln>
          </c:spPr>
          <c:invertIfNegative val="0"/>
          <c:cat>
            <c:numRef>
              <c:f>'fig screen use'!$B$4:$B$12</c:f>
              <c:numCache>
                <c:formatCode>General</c:formatCode>
                <c:ptCount val="9"/>
                <c:pt idx="0">
                  <c:v>0</c:v>
                </c:pt>
                <c:pt idx="1">
                  <c:v>1</c:v>
                </c:pt>
                <c:pt idx="2">
                  <c:v>2</c:v>
                </c:pt>
                <c:pt idx="3">
                  <c:v>3</c:v>
                </c:pt>
                <c:pt idx="4">
                  <c:v>4</c:v>
                </c:pt>
                <c:pt idx="5">
                  <c:v>5</c:v>
                </c:pt>
                <c:pt idx="6">
                  <c:v>6</c:v>
                </c:pt>
                <c:pt idx="7">
                  <c:v>7</c:v>
                </c:pt>
                <c:pt idx="8">
                  <c:v>8</c:v>
                </c:pt>
              </c:numCache>
            </c:numRef>
          </c:cat>
          <c:val>
            <c:numRef>
              <c:f>'fig screen use'!$F$4:$F$12</c:f>
              <c:numCache>
                <c:formatCode>0.00%</c:formatCode>
                <c:ptCount val="9"/>
                <c:pt idx="0">
                  <c:v>0</c:v>
                </c:pt>
                <c:pt idx="1">
                  <c:v>0.23599999999999999</c:v>
                </c:pt>
                <c:pt idx="2">
                  <c:v>0.125</c:v>
                </c:pt>
                <c:pt idx="3">
                  <c:v>6.4000000000000001E-2</c:v>
                </c:pt>
                <c:pt idx="4">
                  <c:v>5.1999999999999998E-2</c:v>
                </c:pt>
                <c:pt idx="5">
                  <c:v>3.4000000000000002E-2</c:v>
                </c:pt>
                <c:pt idx="6">
                  <c:v>4.8000000000000001E-2</c:v>
                </c:pt>
                <c:pt idx="7">
                  <c:v>2.8000000000000001E-2</c:v>
                </c:pt>
                <c:pt idx="8">
                  <c:v>0</c:v>
                </c:pt>
              </c:numCache>
            </c:numRef>
          </c:val>
          <c:extLst>
            <c:ext xmlns:c16="http://schemas.microsoft.com/office/drawing/2014/chart" uri="{C3380CC4-5D6E-409C-BE32-E72D297353CC}">
              <c16:uniqueId val="{00000000-3D96-451B-9046-613D8008EA41}"/>
            </c:ext>
          </c:extLst>
        </c:ser>
        <c:dLbls>
          <c:showLegendKey val="0"/>
          <c:showVal val="0"/>
          <c:showCatName val="0"/>
          <c:showSerName val="0"/>
          <c:showPercent val="0"/>
          <c:showBubbleSize val="0"/>
        </c:dLbls>
        <c:gapWidth val="150"/>
        <c:axId val="225671536"/>
        <c:axId val="225671144"/>
      </c:barChart>
      <c:lineChart>
        <c:grouping val="standard"/>
        <c:varyColors val="0"/>
        <c:ser>
          <c:idx val="0"/>
          <c:order val="0"/>
          <c:tx>
            <c:strRef>
              <c:f>'fig screen use'!$C$3</c:f>
              <c:strCache>
                <c:ptCount val="1"/>
                <c:pt idx="0">
                  <c:v>Girls self-report cup used all period</c:v>
                </c:pt>
              </c:strCache>
            </c:strRef>
          </c:tx>
          <c:marker>
            <c:symbol val="none"/>
          </c:marker>
          <c:dPt>
            <c:idx val="3"/>
            <c:marker>
              <c:symbol val="diamond"/>
              <c:size val="7"/>
            </c:marker>
            <c:bubble3D val="0"/>
            <c:extLst>
              <c:ext xmlns:c16="http://schemas.microsoft.com/office/drawing/2014/chart" uri="{C3380CC4-5D6E-409C-BE32-E72D297353CC}">
                <c16:uniqueId val="{00000001-3D96-451B-9046-613D8008EA41}"/>
              </c:ext>
            </c:extLst>
          </c:dPt>
          <c:dLbls>
            <c:dLbl>
              <c:idx val="3"/>
              <c:layout>
                <c:manualLayout>
                  <c:x val="-1.6161616161616162E-2"/>
                  <c:y val="-4.134367598017067E-2"/>
                </c:manualLayout>
              </c:layout>
              <c:tx>
                <c:rich>
                  <a:bodyPr/>
                  <a:lstStyle/>
                  <a:p>
                    <a:r>
                      <a:rPr lang="en-US" dirty="0"/>
                      <a:t>90%</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3D96-451B-9046-613D8008EA4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'fig screen use'!$B$4:$B$12</c:f>
              <c:numCache>
                <c:formatCode>General</c:formatCode>
                <c:ptCount val="9"/>
                <c:pt idx="0">
                  <c:v>0</c:v>
                </c:pt>
                <c:pt idx="1">
                  <c:v>1</c:v>
                </c:pt>
                <c:pt idx="2">
                  <c:v>2</c:v>
                </c:pt>
                <c:pt idx="3">
                  <c:v>3</c:v>
                </c:pt>
                <c:pt idx="4">
                  <c:v>4</c:v>
                </c:pt>
                <c:pt idx="5">
                  <c:v>5</c:v>
                </c:pt>
                <c:pt idx="6">
                  <c:v>6</c:v>
                </c:pt>
                <c:pt idx="7">
                  <c:v>7</c:v>
                </c:pt>
                <c:pt idx="8">
                  <c:v>8</c:v>
                </c:pt>
              </c:numCache>
            </c:numRef>
          </c:cat>
          <c:val>
            <c:numRef>
              <c:f>'fig screen use'!$C$4:$C$12</c:f>
              <c:numCache>
                <c:formatCode>0.00%</c:formatCode>
                <c:ptCount val="9"/>
                <c:pt idx="0">
                  <c:v>0</c:v>
                </c:pt>
                <c:pt idx="1">
                  <c:v>0.63500000000000001</c:v>
                </c:pt>
                <c:pt idx="2">
                  <c:v>0.86</c:v>
                </c:pt>
                <c:pt idx="3">
                  <c:v>0.89500000000000002</c:v>
                </c:pt>
                <c:pt idx="4">
                  <c:v>0.92400000000000004</c:v>
                </c:pt>
                <c:pt idx="5">
                  <c:v>1</c:v>
                </c:pt>
                <c:pt idx="6">
                  <c:v>0.98399999999999999</c:v>
                </c:pt>
                <c:pt idx="7">
                  <c:v>0.94399999999999995</c:v>
                </c:pt>
                <c:pt idx="8">
                  <c:v>1</c:v>
                </c:pt>
              </c:numCache>
            </c:numRef>
          </c:val>
          <c:smooth val="0"/>
          <c:extLst>
            <c:ext xmlns:c16="http://schemas.microsoft.com/office/drawing/2014/chart" uri="{C3380CC4-5D6E-409C-BE32-E72D297353CC}">
              <c16:uniqueId val="{00000002-3D96-451B-9046-613D8008EA41}"/>
            </c:ext>
          </c:extLst>
        </c:ser>
        <c:ser>
          <c:idx val="1"/>
          <c:order val="1"/>
          <c:tx>
            <c:strRef>
              <c:f>'fig screen use'!$D$3</c:f>
              <c:strCache>
                <c:ptCount val="1"/>
                <c:pt idx="0">
                  <c:v>Nurse observes cup colour changed</c:v>
                </c:pt>
              </c:strCache>
            </c:strRef>
          </c:tx>
          <c:marker>
            <c:symbol val="none"/>
          </c:marker>
          <c:dPt>
            <c:idx val="8"/>
            <c:marker>
              <c:symbol val="diamond"/>
              <c:size val="7"/>
            </c:marker>
            <c:bubble3D val="0"/>
            <c:extLst>
              <c:ext xmlns:c16="http://schemas.microsoft.com/office/drawing/2014/chart" uri="{C3380CC4-5D6E-409C-BE32-E72D297353CC}">
                <c16:uniqueId val="{00000003-3D96-451B-9046-613D8008EA41}"/>
              </c:ext>
            </c:extLst>
          </c:dPt>
          <c:dLbls>
            <c:dLbl>
              <c:idx val="8"/>
              <c:layout>
                <c:manualLayout>
                  <c:x val="0"/>
                  <c:y val="4.9612411176204796E-2"/>
                </c:manualLayout>
              </c:layout>
              <c:tx>
                <c:rich>
                  <a:bodyPr/>
                  <a:lstStyle/>
                  <a:p>
                    <a:r>
                      <a:rPr lang="en-US" dirty="0"/>
                      <a:t>90%</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3D96-451B-9046-613D8008EA4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'fig screen use'!$B$4:$B$12</c:f>
              <c:numCache>
                <c:formatCode>General</c:formatCode>
                <c:ptCount val="9"/>
                <c:pt idx="0">
                  <c:v>0</c:v>
                </c:pt>
                <c:pt idx="1">
                  <c:v>1</c:v>
                </c:pt>
                <c:pt idx="2">
                  <c:v>2</c:v>
                </c:pt>
                <c:pt idx="3">
                  <c:v>3</c:v>
                </c:pt>
                <c:pt idx="4">
                  <c:v>4</c:v>
                </c:pt>
                <c:pt idx="5">
                  <c:v>5</c:v>
                </c:pt>
                <c:pt idx="6">
                  <c:v>6</c:v>
                </c:pt>
                <c:pt idx="7">
                  <c:v>7</c:v>
                </c:pt>
                <c:pt idx="8">
                  <c:v>8</c:v>
                </c:pt>
              </c:numCache>
            </c:numRef>
          </c:cat>
          <c:val>
            <c:numRef>
              <c:f>'fig screen use'!$D$4:$D$12</c:f>
              <c:numCache>
                <c:formatCode>0.00%</c:formatCode>
                <c:ptCount val="9"/>
                <c:pt idx="0">
                  <c:v>0</c:v>
                </c:pt>
                <c:pt idx="1">
                  <c:v>0.193</c:v>
                </c:pt>
                <c:pt idx="2">
                  <c:v>0.33100000000000002</c:v>
                </c:pt>
                <c:pt idx="3">
                  <c:v>0.42</c:v>
                </c:pt>
                <c:pt idx="4">
                  <c:v>0.48299999999999998</c:v>
                </c:pt>
                <c:pt idx="5">
                  <c:v>0.61099999999999999</c:v>
                </c:pt>
                <c:pt idx="6">
                  <c:v>0.73</c:v>
                </c:pt>
                <c:pt idx="7">
                  <c:v>0.80600000000000005</c:v>
                </c:pt>
                <c:pt idx="8">
                  <c:v>0.89500000000000002</c:v>
                </c:pt>
              </c:numCache>
            </c:numRef>
          </c:val>
          <c:smooth val="0"/>
          <c:extLst>
            <c:ext xmlns:c16="http://schemas.microsoft.com/office/drawing/2014/chart" uri="{C3380CC4-5D6E-409C-BE32-E72D297353CC}">
              <c16:uniqueId val="{00000004-3D96-451B-9046-613D8008EA41}"/>
            </c:ext>
          </c:extLst>
        </c:ser>
        <c:ser>
          <c:idx val="2"/>
          <c:order val="2"/>
          <c:tx>
            <c:strRef>
              <c:f>'fig screen use'!#REF!</c:f>
              <c:strCache>
                <c:ptCount val="1"/>
                <c:pt idx="0">
                  <c:v>#REF!</c:v>
                </c:pt>
              </c:strCache>
            </c:strRef>
          </c:tx>
          <c:marker>
            <c:symbol val="none"/>
          </c:marker>
          <c:cat>
            <c:numRef>
              <c:f>'fig screen use'!$B$4:$B$12</c:f>
              <c:numCache>
                <c:formatCode>General</c:formatCode>
                <c:ptCount val="9"/>
                <c:pt idx="0">
                  <c:v>0</c:v>
                </c:pt>
                <c:pt idx="1">
                  <c:v>1</c:v>
                </c:pt>
                <c:pt idx="2">
                  <c:v>2</c:v>
                </c:pt>
                <c:pt idx="3">
                  <c:v>3</c:v>
                </c:pt>
                <c:pt idx="4">
                  <c:v>4</c:v>
                </c:pt>
                <c:pt idx="5">
                  <c:v>5</c:v>
                </c:pt>
                <c:pt idx="6">
                  <c:v>6</c:v>
                </c:pt>
                <c:pt idx="7">
                  <c:v>7</c:v>
                </c:pt>
                <c:pt idx="8">
                  <c:v>8</c:v>
                </c:pt>
              </c:numCache>
            </c:numRef>
          </c:cat>
          <c:val>
            <c:numRef>
              <c:f>'fig screen use'!#REF!</c:f>
              <c:numCache>
                <c:formatCode>General</c:formatCode>
                <c:ptCount val="1"/>
                <c:pt idx="0">
                  <c:v>1</c:v>
                </c:pt>
              </c:numCache>
            </c:numRef>
          </c:val>
          <c:smooth val="0"/>
          <c:extLst>
            <c:ext xmlns:c16="http://schemas.microsoft.com/office/drawing/2014/chart" uri="{C3380CC4-5D6E-409C-BE32-E72D297353CC}">
              <c16:uniqueId val="{00000005-3D96-451B-9046-613D8008EA41}"/>
            </c:ext>
          </c:extLst>
        </c:ser>
        <c:dLbls>
          <c:showLegendKey val="0"/>
          <c:showVal val="0"/>
          <c:showCatName val="0"/>
          <c:showSerName val="0"/>
          <c:showPercent val="0"/>
          <c:showBubbleSize val="0"/>
        </c:dLbls>
        <c:marker val="1"/>
        <c:smooth val="0"/>
        <c:axId val="225671536"/>
        <c:axId val="225671144"/>
      </c:lineChart>
      <c:catAx>
        <c:axId val="225671536"/>
        <c:scaling>
          <c:orientation val="minMax"/>
        </c:scaling>
        <c:delete val="0"/>
        <c:axPos val="b"/>
        <c:numFmt formatCode="General" sourceLinked="1"/>
        <c:majorTickMark val="out"/>
        <c:minorTickMark val="none"/>
        <c:tickLblPos val="nextTo"/>
        <c:crossAx val="225671144"/>
        <c:crosses val="autoZero"/>
        <c:auto val="1"/>
        <c:lblAlgn val="ctr"/>
        <c:lblOffset val="100"/>
        <c:noMultiLvlLbl val="0"/>
      </c:catAx>
      <c:valAx>
        <c:axId val="225671144"/>
        <c:scaling>
          <c:orientation val="minMax"/>
          <c:max val="1"/>
        </c:scaling>
        <c:delete val="0"/>
        <c:axPos val="l"/>
        <c:numFmt formatCode="0%" sourceLinked="0"/>
        <c:majorTickMark val="out"/>
        <c:minorTickMark val="none"/>
        <c:tickLblPos val="nextTo"/>
        <c:crossAx val="225671536"/>
        <c:crosses val="autoZero"/>
        <c:crossBetween val="between"/>
        <c:majorUnit val="0.2"/>
      </c:valAx>
    </c:plotArea>
    <c:legend>
      <c:legendPos val="b"/>
      <c:legendEntry>
        <c:idx val="3"/>
        <c:delete val="1"/>
      </c:legendEntry>
      <c:layout>
        <c:manualLayout>
          <c:xMode val="edge"/>
          <c:yMode val="edge"/>
          <c:x val="0"/>
          <c:y val="0.73482668114761518"/>
          <c:w val="0.99821023800086395"/>
          <c:h val="0.23739569191782056"/>
        </c:manualLayout>
      </c:layout>
      <c:overlay val="0"/>
    </c:legend>
    <c:plotVisOnly val="1"/>
    <c:dispBlanksAs val="gap"/>
    <c:showDLblsOverMax val="0"/>
  </c:chart>
  <c:txPr>
    <a:bodyPr/>
    <a:lstStyle/>
    <a:p>
      <a:pPr>
        <a:defRPr sz="14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AC5057-BD01-415D-9644-7171AC90FDA5}" type="doc">
      <dgm:prSet loTypeId="urn:microsoft.com/office/officeart/2008/layout/HorizontalMultiLevelHierarchy" loCatId="hierarchy" qsTypeId="urn:microsoft.com/office/officeart/2005/8/quickstyle/simple1" qsCatId="simple" csTypeId="urn:microsoft.com/office/officeart/2005/8/colors/colorful1" csCatId="colorful" phldr="1"/>
      <dgm:spPr/>
      <dgm:t>
        <a:bodyPr/>
        <a:lstStyle/>
        <a:p>
          <a:endParaRPr lang="en-US"/>
        </a:p>
      </dgm:t>
    </dgm:pt>
    <dgm:pt modelId="{0385A81B-0859-43A1-9A33-E5C037D04DD8}">
      <dgm:prSet phldrT="[Text]" custT="1"/>
      <dgm:spPr/>
      <dgm:t>
        <a:bodyPr/>
        <a:lstStyle/>
        <a:p>
          <a:r>
            <a:rPr lang="en-US" sz="2400" dirty="0"/>
            <a:t>Can a </a:t>
          </a:r>
        </a:p>
        <a:p>
          <a:r>
            <a:rPr lang="en-US" sz="2400" dirty="0"/>
            <a:t>MHM program:  </a:t>
          </a:r>
        </a:p>
      </dgm:t>
    </dgm:pt>
    <dgm:pt modelId="{15FCB212-0DD7-4F79-AD1A-2608E73DB233}" type="parTrans" cxnId="{D9B82776-5CDA-4697-BE2D-5282FEB80F51}">
      <dgm:prSet/>
      <dgm:spPr/>
      <dgm:t>
        <a:bodyPr/>
        <a:lstStyle/>
        <a:p>
          <a:endParaRPr lang="en-US"/>
        </a:p>
      </dgm:t>
    </dgm:pt>
    <dgm:pt modelId="{98349003-CA62-4044-83B2-5972499A2A63}" type="sibTrans" cxnId="{D9B82776-5CDA-4697-BE2D-5282FEB80F51}">
      <dgm:prSet/>
      <dgm:spPr/>
      <dgm:t>
        <a:bodyPr/>
        <a:lstStyle/>
        <a:p>
          <a:endParaRPr lang="en-US"/>
        </a:p>
      </dgm:t>
    </dgm:pt>
    <dgm:pt modelId="{DF0CE554-374F-453E-A6E5-D7DAA5DA7CB5}">
      <dgm:prSet phldrT="[Text]" custT="1"/>
      <dgm:spPr/>
      <dgm:t>
        <a:bodyPr/>
        <a:lstStyle/>
        <a:p>
          <a:r>
            <a:rPr lang="en-US" sz="1600"/>
            <a:t>Increase menstruation-related </a:t>
          </a:r>
        </a:p>
        <a:p>
          <a:r>
            <a:rPr lang="en-US" sz="2000" b="1"/>
            <a:t>self-efficacy</a:t>
          </a:r>
          <a:r>
            <a:rPr lang="en-US" sz="1600"/>
            <a:t>?</a:t>
          </a:r>
        </a:p>
      </dgm:t>
    </dgm:pt>
    <dgm:pt modelId="{C0B189AB-5EB1-4F33-A51D-D7CF2C0F89C8}" type="parTrans" cxnId="{5ECF6923-C6A1-494B-A936-617D3883A650}">
      <dgm:prSet/>
      <dgm:spPr/>
      <dgm:t>
        <a:bodyPr/>
        <a:lstStyle/>
        <a:p>
          <a:endParaRPr lang="en-US"/>
        </a:p>
      </dgm:t>
    </dgm:pt>
    <dgm:pt modelId="{E00A258E-552C-454E-91C1-3A37154BE6E4}" type="sibTrans" cxnId="{5ECF6923-C6A1-494B-A936-617D3883A650}">
      <dgm:prSet/>
      <dgm:spPr/>
      <dgm:t>
        <a:bodyPr/>
        <a:lstStyle/>
        <a:p>
          <a:endParaRPr lang="en-US"/>
        </a:p>
      </dgm:t>
    </dgm:pt>
    <dgm:pt modelId="{5F82EE76-683A-453D-8144-EBB367C8C4AD}">
      <dgm:prSet phldrT="[Text]" custT="1"/>
      <dgm:spPr/>
      <dgm:t>
        <a:bodyPr/>
        <a:lstStyle/>
        <a:p>
          <a:r>
            <a:rPr lang="en-US" sz="1600"/>
            <a:t>Decrease menstruation-related </a:t>
          </a:r>
          <a:r>
            <a:rPr lang="en-US" sz="2000" b="1"/>
            <a:t>psychosocial stress</a:t>
          </a:r>
          <a:r>
            <a:rPr lang="en-US" sz="1600"/>
            <a:t>?</a:t>
          </a:r>
        </a:p>
      </dgm:t>
    </dgm:pt>
    <dgm:pt modelId="{0D20B94C-BB04-4061-8745-CB88184AF311}" type="parTrans" cxnId="{668DB925-E951-4636-B53F-3A2FC3B4F393}">
      <dgm:prSet/>
      <dgm:spPr/>
      <dgm:t>
        <a:bodyPr/>
        <a:lstStyle/>
        <a:p>
          <a:endParaRPr lang="en-US"/>
        </a:p>
      </dgm:t>
    </dgm:pt>
    <dgm:pt modelId="{E9E1F28E-FEC6-44D2-A763-73A45CDA467C}" type="sibTrans" cxnId="{668DB925-E951-4636-B53F-3A2FC3B4F393}">
      <dgm:prSet/>
      <dgm:spPr/>
      <dgm:t>
        <a:bodyPr/>
        <a:lstStyle/>
        <a:p>
          <a:endParaRPr lang="en-US"/>
        </a:p>
      </dgm:t>
    </dgm:pt>
    <dgm:pt modelId="{78D53CDC-7B2B-4057-9252-ABB53C825042}">
      <dgm:prSet phldrT="[Text]" custT="1"/>
      <dgm:spPr/>
      <dgm:t>
        <a:bodyPr/>
        <a:lstStyle/>
        <a:p>
          <a:r>
            <a:rPr lang="en-US" sz="1600"/>
            <a:t>Increase </a:t>
          </a:r>
        </a:p>
        <a:p>
          <a:r>
            <a:rPr lang="en-US" sz="2000" b="1"/>
            <a:t>School participation</a:t>
          </a:r>
          <a:r>
            <a:rPr lang="en-US" sz="1600"/>
            <a:t>?</a:t>
          </a:r>
        </a:p>
      </dgm:t>
    </dgm:pt>
    <dgm:pt modelId="{6972F6B9-0758-4C98-ABAF-1C62F7350ADF}" type="parTrans" cxnId="{7643F6BD-A51A-499A-BBE4-ECED0618CA98}">
      <dgm:prSet/>
      <dgm:spPr/>
      <dgm:t>
        <a:bodyPr/>
        <a:lstStyle/>
        <a:p>
          <a:endParaRPr lang="en-US"/>
        </a:p>
      </dgm:t>
    </dgm:pt>
    <dgm:pt modelId="{BE023677-7A04-4512-AB55-AA3BD1433518}" type="sibTrans" cxnId="{7643F6BD-A51A-499A-BBE4-ECED0618CA98}">
      <dgm:prSet/>
      <dgm:spPr/>
      <dgm:t>
        <a:bodyPr/>
        <a:lstStyle/>
        <a:p>
          <a:endParaRPr lang="en-US"/>
        </a:p>
      </dgm:t>
    </dgm:pt>
    <dgm:pt modelId="{6F81E815-A778-4703-A967-C460812C7FF2}">
      <dgm:prSet phldrT="[Text]" custT="1"/>
      <dgm:spPr/>
      <dgm:t>
        <a:bodyPr/>
        <a:lstStyle/>
        <a:p>
          <a:r>
            <a:rPr lang="en-US" sz="1600"/>
            <a:t>Important for behavior change</a:t>
          </a:r>
        </a:p>
        <a:p>
          <a:r>
            <a:rPr lang="en-US" sz="1600"/>
            <a:t>People can be given information, but unless they believe they can do something,  they may not change the behavior</a:t>
          </a:r>
        </a:p>
      </dgm:t>
    </dgm:pt>
    <dgm:pt modelId="{4CBBE594-AA1B-4D39-8568-E665F5D4823F}" type="parTrans" cxnId="{8F2B0E03-97DB-4128-A700-A1A18DA157F5}">
      <dgm:prSet/>
      <dgm:spPr/>
      <dgm:t>
        <a:bodyPr/>
        <a:lstStyle/>
        <a:p>
          <a:endParaRPr lang="en-US"/>
        </a:p>
      </dgm:t>
    </dgm:pt>
    <dgm:pt modelId="{C7BCEE42-1463-4C61-917B-FECA6D96FE95}" type="sibTrans" cxnId="{8F2B0E03-97DB-4128-A700-A1A18DA157F5}">
      <dgm:prSet/>
      <dgm:spPr/>
      <dgm:t>
        <a:bodyPr/>
        <a:lstStyle/>
        <a:p>
          <a:endParaRPr lang="en-US"/>
        </a:p>
      </dgm:t>
    </dgm:pt>
    <dgm:pt modelId="{325999E5-68B9-45A4-9CF1-C3020DFC3E33}">
      <dgm:prSet phldrT="[Text]" custT="1"/>
      <dgm:spPr/>
      <dgm:t>
        <a:bodyPr/>
        <a:lstStyle/>
        <a:p>
          <a:r>
            <a:rPr lang="en-US" sz="1600"/>
            <a:t>Girls talk about fear, embarrassment, teasing and anxiety at school related to MHM</a:t>
          </a:r>
        </a:p>
      </dgm:t>
    </dgm:pt>
    <dgm:pt modelId="{87D2CD65-0CF6-4F2D-A108-8344B8663D9D}" type="parTrans" cxnId="{2CB25F27-45C7-404F-B6C3-E973CE086686}">
      <dgm:prSet/>
      <dgm:spPr/>
      <dgm:t>
        <a:bodyPr/>
        <a:lstStyle/>
        <a:p>
          <a:endParaRPr lang="en-US"/>
        </a:p>
      </dgm:t>
    </dgm:pt>
    <dgm:pt modelId="{EABC3CF8-FE30-461D-AC6E-90B68D7BF1FD}" type="sibTrans" cxnId="{2CB25F27-45C7-404F-B6C3-E973CE086686}">
      <dgm:prSet/>
      <dgm:spPr/>
      <dgm:t>
        <a:bodyPr/>
        <a:lstStyle/>
        <a:p>
          <a:endParaRPr lang="en-US"/>
        </a:p>
      </dgm:t>
    </dgm:pt>
    <dgm:pt modelId="{35E86EE4-FE56-4F71-98BF-5E21401A4657}">
      <dgm:prSet phldrT="[Text]" custT="1"/>
      <dgm:spPr/>
      <dgm:t>
        <a:bodyPr/>
        <a:lstStyle/>
        <a:p>
          <a:r>
            <a:rPr lang="en-US" sz="1600"/>
            <a:t>Concentration? Answering question in class? Raising her hand? Skipping a class or parts of class?</a:t>
          </a:r>
        </a:p>
      </dgm:t>
    </dgm:pt>
    <dgm:pt modelId="{5C152FA6-985F-4B1B-94D7-B78134F0E658}" type="parTrans" cxnId="{CF7759D5-F043-47A8-981D-608491DD759B}">
      <dgm:prSet/>
      <dgm:spPr/>
      <dgm:t>
        <a:bodyPr/>
        <a:lstStyle/>
        <a:p>
          <a:endParaRPr lang="en-US"/>
        </a:p>
      </dgm:t>
    </dgm:pt>
    <dgm:pt modelId="{B9C61EE9-4FC2-4887-B43B-5AFAD60FC4DE}" type="sibTrans" cxnId="{CF7759D5-F043-47A8-981D-608491DD759B}">
      <dgm:prSet/>
      <dgm:spPr/>
      <dgm:t>
        <a:bodyPr/>
        <a:lstStyle/>
        <a:p>
          <a:endParaRPr lang="en-US"/>
        </a:p>
      </dgm:t>
    </dgm:pt>
    <dgm:pt modelId="{DFFE8B73-1C09-43BF-8463-811F516F55EB}" type="pres">
      <dgm:prSet presAssocID="{A8AC5057-BD01-415D-9644-7171AC90FDA5}" presName="Name0" presStyleCnt="0">
        <dgm:presLayoutVars>
          <dgm:chPref val="1"/>
          <dgm:dir/>
          <dgm:animOne val="branch"/>
          <dgm:animLvl val="lvl"/>
          <dgm:resizeHandles val="exact"/>
        </dgm:presLayoutVars>
      </dgm:prSet>
      <dgm:spPr/>
      <dgm:t>
        <a:bodyPr/>
        <a:lstStyle/>
        <a:p>
          <a:endParaRPr lang="en-US"/>
        </a:p>
      </dgm:t>
    </dgm:pt>
    <dgm:pt modelId="{03390D0C-4893-427E-B8E1-75E7D1B460B7}" type="pres">
      <dgm:prSet presAssocID="{0385A81B-0859-43A1-9A33-E5C037D04DD8}" presName="root1" presStyleCnt="0"/>
      <dgm:spPr/>
    </dgm:pt>
    <dgm:pt modelId="{46DD4B54-C6F7-4B90-82C3-F6C354AA8B5E}" type="pres">
      <dgm:prSet presAssocID="{0385A81B-0859-43A1-9A33-E5C037D04DD8}" presName="LevelOneTextNode" presStyleLbl="node0" presStyleIdx="0" presStyleCnt="1" custAng="5400000" custScaleX="179785" custScaleY="49595" custLinFactNeighborX="34372" custLinFactNeighborY="904">
        <dgm:presLayoutVars>
          <dgm:chPref val="3"/>
        </dgm:presLayoutVars>
      </dgm:prSet>
      <dgm:spPr/>
      <dgm:t>
        <a:bodyPr/>
        <a:lstStyle/>
        <a:p>
          <a:endParaRPr lang="en-US"/>
        </a:p>
      </dgm:t>
    </dgm:pt>
    <dgm:pt modelId="{3F0B4AF5-18E0-4AC9-9897-8BBC42A01B78}" type="pres">
      <dgm:prSet presAssocID="{0385A81B-0859-43A1-9A33-E5C037D04DD8}" presName="level2hierChild" presStyleCnt="0"/>
      <dgm:spPr/>
    </dgm:pt>
    <dgm:pt modelId="{6A558D73-F1E0-4740-B0E0-95A2B4F16457}" type="pres">
      <dgm:prSet presAssocID="{C0B189AB-5EB1-4F33-A51D-D7CF2C0F89C8}" presName="conn2-1" presStyleLbl="parChTrans1D2" presStyleIdx="0" presStyleCnt="3"/>
      <dgm:spPr/>
      <dgm:t>
        <a:bodyPr/>
        <a:lstStyle/>
        <a:p>
          <a:endParaRPr lang="en-US"/>
        </a:p>
      </dgm:t>
    </dgm:pt>
    <dgm:pt modelId="{8F578F51-6A10-49B7-A62E-50C83CFC6AFC}" type="pres">
      <dgm:prSet presAssocID="{C0B189AB-5EB1-4F33-A51D-D7CF2C0F89C8}" presName="connTx" presStyleLbl="parChTrans1D2" presStyleIdx="0" presStyleCnt="3"/>
      <dgm:spPr/>
      <dgm:t>
        <a:bodyPr/>
        <a:lstStyle/>
        <a:p>
          <a:endParaRPr lang="en-US"/>
        </a:p>
      </dgm:t>
    </dgm:pt>
    <dgm:pt modelId="{4E656E3A-8A43-4514-BD3F-AC7B9295C3CB}" type="pres">
      <dgm:prSet presAssocID="{DF0CE554-374F-453E-A6E5-D7DAA5DA7CB5}" presName="root2" presStyleCnt="0"/>
      <dgm:spPr/>
    </dgm:pt>
    <dgm:pt modelId="{CB8FF14E-DD20-4D60-A7E2-E92F39BBC357}" type="pres">
      <dgm:prSet presAssocID="{DF0CE554-374F-453E-A6E5-D7DAA5DA7CB5}" presName="LevelTwoTextNode" presStyleLbl="node2" presStyleIdx="0" presStyleCnt="3" custScaleX="121783" custScaleY="172945" custLinFactNeighborX="11163" custLinFactNeighborY="6200">
        <dgm:presLayoutVars>
          <dgm:chPref val="3"/>
        </dgm:presLayoutVars>
      </dgm:prSet>
      <dgm:spPr/>
      <dgm:t>
        <a:bodyPr/>
        <a:lstStyle/>
        <a:p>
          <a:endParaRPr lang="en-US"/>
        </a:p>
      </dgm:t>
    </dgm:pt>
    <dgm:pt modelId="{E5FCF720-65F4-4E1B-B4BC-B0B0603F3C55}" type="pres">
      <dgm:prSet presAssocID="{DF0CE554-374F-453E-A6E5-D7DAA5DA7CB5}" presName="level3hierChild" presStyleCnt="0"/>
      <dgm:spPr/>
    </dgm:pt>
    <dgm:pt modelId="{14769870-B5AE-4961-9C76-4269823E77D0}" type="pres">
      <dgm:prSet presAssocID="{4CBBE594-AA1B-4D39-8568-E665F5D4823F}" presName="conn2-1" presStyleLbl="parChTrans1D3" presStyleIdx="0" presStyleCnt="3"/>
      <dgm:spPr/>
      <dgm:t>
        <a:bodyPr/>
        <a:lstStyle/>
        <a:p>
          <a:endParaRPr lang="en-US"/>
        </a:p>
      </dgm:t>
    </dgm:pt>
    <dgm:pt modelId="{5A710F51-389E-4A09-A675-1647F33AEE42}" type="pres">
      <dgm:prSet presAssocID="{4CBBE594-AA1B-4D39-8568-E665F5D4823F}" presName="connTx" presStyleLbl="parChTrans1D3" presStyleIdx="0" presStyleCnt="3"/>
      <dgm:spPr/>
      <dgm:t>
        <a:bodyPr/>
        <a:lstStyle/>
        <a:p>
          <a:endParaRPr lang="en-US"/>
        </a:p>
      </dgm:t>
    </dgm:pt>
    <dgm:pt modelId="{BBC31556-9E4B-4F19-82D8-9C63156E3489}" type="pres">
      <dgm:prSet presAssocID="{6F81E815-A778-4703-A967-C460812C7FF2}" presName="root2" presStyleCnt="0"/>
      <dgm:spPr/>
    </dgm:pt>
    <dgm:pt modelId="{4F89C8AA-96F5-4E1E-903B-4053111AD255}" type="pres">
      <dgm:prSet presAssocID="{6F81E815-A778-4703-A967-C460812C7FF2}" presName="LevelTwoTextNode" presStyleLbl="node3" presStyleIdx="0" presStyleCnt="3" custScaleX="201648" custScaleY="189759" custLinFactNeighborX="21923" custLinFactNeighborY="5948">
        <dgm:presLayoutVars>
          <dgm:chPref val="3"/>
        </dgm:presLayoutVars>
      </dgm:prSet>
      <dgm:spPr/>
      <dgm:t>
        <a:bodyPr/>
        <a:lstStyle/>
        <a:p>
          <a:endParaRPr lang="en-US"/>
        </a:p>
      </dgm:t>
    </dgm:pt>
    <dgm:pt modelId="{7137ABB2-5193-493A-A5C7-8BC184DBAC39}" type="pres">
      <dgm:prSet presAssocID="{6F81E815-A778-4703-A967-C460812C7FF2}" presName="level3hierChild" presStyleCnt="0"/>
      <dgm:spPr/>
    </dgm:pt>
    <dgm:pt modelId="{E3F9FDED-D0B1-4685-A6E0-A21C229C1C0D}" type="pres">
      <dgm:prSet presAssocID="{0D20B94C-BB04-4061-8745-CB88184AF311}" presName="conn2-1" presStyleLbl="parChTrans1D2" presStyleIdx="1" presStyleCnt="3"/>
      <dgm:spPr/>
      <dgm:t>
        <a:bodyPr/>
        <a:lstStyle/>
        <a:p>
          <a:endParaRPr lang="en-US"/>
        </a:p>
      </dgm:t>
    </dgm:pt>
    <dgm:pt modelId="{ACE6C891-9E37-4588-8CB8-BDE232038A07}" type="pres">
      <dgm:prSet presAssocID="{0D20B94C-BB04-4061-8745-CB88184AF311}" presName="connTx" presStyleLbl="parChTrans1D2" presStyleIdx="1" presStyleCnt="3"/>
      <dgm:spPr/>
      <dgm:t>
        <a:bodyPr/>
        <a:lstStyle/>
        <a:p>
          <a:endParaRPr lang="en-US"/>
        </a:p>
      </dgm:t>
    </dgm:pt>
    <dgm:pt modelId="{437AA757-6902-4673-B602-B25529B4EA0A}" type="pres">
      <dgm:prSet presAssocID="{5F82EE76-683A-453D-8144-EBB367C8C4AD}" presName="root2" presStyleCnt="0"/>
      <dgm:spPr/>
    </dgm:pt>
    <dgm:pt modelId="{4C3483E6-069A-48B5-BD13-1A2A0C294138}" type="pres">
      <dgm:prSet presAssocID="{5F82EE76-683A-453D-8144-EBB367C8C4AD}" presName="LevelTwoTextNode" presStyleLbl="node2" presStyleIdx="1" presStyleCnt="3" custScaleX="121783" custScaleY="150800" custLinFactNeighborX="11887" custLinFactNeighborY="-6939">
        <dgm:presLayoutVars>
          <dgm:chPref val="3"/>
        </dgm:presLayoutVars>
      </dgm:prSet>
      <dgm:spPr/>
      <dgm:t>
        <a:bodyPr/>
        <a:lstStyle/>
        <a:p>
          <a:endParaRPr lang="en-US"/>
        </a:p>
      </dgm:t>
    </dgm:pt>
    <dgm:pt modelId="{78FAE038-4298-4609-B206-2C2EC95C8414}" type="pres">
      <dgm:prSet presAssocID="{5F82EE76-683A-453D-8144-EBB367C8C4AD}" presName="level3hierChild" presStyleCnt="0"/>
      <dgm:spPr/>
    </dgm:pt>
    <dgm:pt modelId="{A7D7D708-C6BA-4D10-9AE3-D418A2A596D0}" type="pres">
      <dgm:prSet presAssocID="{87D2CD65-0CF6-4F2D-A108-8344B8663D9D}" presName="conn2-1" presStyleLbl="parChTrans1D3" presStyleIdx="1" presStyleCnt="3"/>
      <dgm:spPr/>
      <dgm:t>
        <a:bodyPr/>
        <a:lstStyle/>
        <a:p>
          <a:endParaRPr lang="en-US"/>
        </a:p>
      </dgm:t>
    </dgm:pt>
    <dgm:pt modelId="{5E2781C4-2F90-4999-BC51-516372F52C6E}" type="pres">
      <dgm:prSet presAssocID="{87D2CD65-0CF6-4F2D-A108-8344B8663D9D}" presName="connTx" presStyleLbl="parChTrans1D3" presStyleIdx="1" presStyleCnt="3"/>
      <dgm:spPr/>
      <dgm:t>
        <a:bodyPr/>
        <a:lstStyle/>
        <a:p>
          <a:endParaRPr lang="en-US"/>
        </a:p>
      </dgm:t>
    </dgm:pt>
    <dgm:pt modelId="{D7AAA61E-903A-4A2F-9DB0-3CE29C21C6A9}" type="pres">
      <dgm:prSet presAssocID="{325999E5-68B9-45A4-9CF1-C3020DFC3E33}" presName="root2" presStyleCnt="0"/>
      <dgm:spPr/>
    </dgm:pt>
    <dgm:pt modelId="{CCD9AF63-36B6-4B2D-90A8-E3D40B9B0DFD}" type="pres">
      <dgm:prSet presAssocID="{325999E5-68B9-45A4-9CF1-C3020DFC3E33}" presName="LevelTwoTextNode" presStyleLbl="node3" presStyleIdx="1" presStyleCnt="3" custScaleX="197576" custScaleY="179398" custLinFactNeighborX="22594" custLinFactNeighborY="4135">
        <dgm:presLayoutVars>
          <dgm:chPref val="3"/>
        </dgm:presLayoutVars>
      </dgm:prSet>
      <dgm:spPr/>
      <dgm:t>
        <a:bodyPr/>
        <a:lstStyle/>
        <a:p>
          <a:endParaRPr lang="en-US"/>
        </a:p>
      </dgm:t>
    </dgm:pt>
    <dgm:pt modelId="{9205CC3E-1955-46E1-BE5B-A6EF1171CA4E}" type="pres">
      <dgm:prSet presAssocID="{325999E5-68B9-45A4-9CF1-C3020DFC3E33}" presName="level3hierChild" presStyleCnt="0"/>
      <dgm:spPr/>
    </dgm:pt>
    <dgm:pt modelId="{4C851A22-BCFE-4D89-AAA1-A3715FEC0389}" type="pres">
      <dgm:prSet presAssocID="{6972F6B9-0758-4C98-ABAF-1C62F7350ADF}" presName="conn2-1" presStyleLbl="parChTrans1D2" presStyleIdx="2" presStyleCnt="3"/>
      <dgm:spPr/>
      <dgm:t>
        <a:bodyPr/>
        <a:lstStyle/>
        <a:p>
          <a:endParaRPr lang="en-US"/>
        </a:p>
      </dgm:t>
    </dgm:pt>
    <dgm:pt modelId="{9A4E5A6F-90F5-4945-A35A-7509CCCDD045}" type="pres">
      <dgm:prSet presAssocID="{6972F6B9-0758-4C98-ABAF-1C62F7350ADF}" presName="connTx" presStyleLbl="parChTrans1D2" presStyleIdx="2" presStyleCnt="3"/>
      <dgm:spPr/>
      <dgm:t>
        <a:bodyPr/>
        <a:lstStyle/>
        <a:p>
          <a:endParaRPr lang="en-US"/>
        </a:p>
      </dgm:t>
    </dgm:pt>
    <dgm:pt modelId="{4772395A-FAA4-408C-88F5-F568314E21EE}" type="pres">
      <dgm:prSet presAssocID="{78D53CDC-7B2B-4057-9252-ABB53C825042}" presName="root2" presStyleCnt="0"/>
      <dgm:spPr/>
    </dgm:pt>
    <dgm:pt modelId="{FA2F5FF6-A14B-4076-A723-199AECAA8D04}" type="pres">
      <dgm:prSet presAssocID="{78D53CDC-7B2B-4057-9252-ABB53C825042}" presName="LevelTwoTextNode" presStyleLbl="node2" presStyleIdx="2" presStyleCnt="3" custScaleX="121783" custScaleY="176198" custLinFactNeighborX="10743" custLinFactNeighborY="6200">
        <dgm:presLayoutVars>
          <dgm:chPref val="3"/>
        </dgm:presLayoutVars>
      </dgm:prSet>
      <dgm:spPr/>
      <dgm:t>
        <a:bodyPr/>
        <a:lstStyle/>
        <a:p>
          <a:endParaRPr lang="en-US"/>
        </a:p>
      </dgm:t>
    </dgm:pt>
    <dgm:pt modelId="{6666169D-337F-46E1-8CCF-2A4959D032FD}" type="pres">
      <dgm:prSet presAssocID="{78D53CDC-7B2B-4057-9252-ABB53C825042}" presName="level3hierChild" presStyleCnt="0"/>
      <dgm:spPr/>
    </dgm:pt>
    <dgm:pt modelId="{14E0058C-0001-4661-B58E-9C3ACCBCE7A6}" type="pres">
      <dgm:prSet presAssocID="{5C152FA6-985F-4B1B-94D7-B78134F0E658}" presName="conn2-1" presStyleLbl="parChTrans1D3" presStyleIdx="2" presStyleCnt="3"/>
      <dgm:spPr/>
      <dgm:t>
        <a:bodyPr/>
        <a:lstStyle/>
        <a:p>
          <a:endParaRPr lang="en-US"/>
        </a:p>
      </dgm:t>
    </dgm:pt>
    <dgm:pt modelId="{376C40D4-3840-4784-86B1-7E7ABC7F792A}" type="pres">
      <dgm:prSet presAssocID="{5C152FA6-985F-4B1B-94D7-B78134F0E658}" presName="connTx" presStyleLbl="parChTrans1D3" presStyleIdx="2" presStyleCnt="3"/>
      <dgm:spPr/>
      <dgm:t>
        <a:bodyPr/>
        <a:lstStyle/>
        <a:p>
          <a:endParaRPr lang="en-US"/>
        </a:p>
      </dgm:t>
    </dgm:pt>
    <dgm:pt modelId="{E953120B-4844-41F4-AEED-FB9C0C88BD55}" type="pres">
      <dgm:prSet presAssocID="{35E86EE4-FE56-4F71-98BF-5E21401A4657}" presName="root2" presStyleCnt="0"/>
      <dgm:spPr/>
    </dgm:pt>
    <dgm:pt modelId="{94048D3E-841D-4E06-983B-2002FD218402}" type="pres">
      <dgm:prSet presAssocID="{35E86EE4-FE56-4F71-98BF-5E21401A4657}" presName="LevelTwoTextNode" presStyleLbl="node3" presStyleIdx="2" presStyleCnt="3" custScaleX="189001" custScaleY="132352" custLinFactNeighborX="9954" custLinFactNeighborY="6594">
        <dgm:presLayoutVars>
          <dgm:chPref val="3"/>
        </dgm:presLayoutVars>
      </dgm:prSet>
      <dgm:spPr/>
      <dgm:t>
        <a:bodyPr/>
        <a:lstStyle/>
        <a:p>
          <a:endParaRPr lang="en-US"/>
        </a:p>
      </dgm:t>
    </dgm:pt>
    <dgm:pt modelId="{632C0035-2339-4DDC-91C9-B9354939D059}" type="pres">
      <dgm:prSet presAssocID="{35E86EE4-FE56-4F71-98BF-5E21401A4657}" presName="level3hierChild" presStyleCnt="0"/>
      <dgm:spPr/>
    </dgm:pt>
  </dgm:ptLst>
  <dgm:cxnLst>
    <dgm:cxn modelId="{C32E4899-A2B7-4366-BA99-C5F400503CC5}" type="presOf" srcId="{5C152FA6-985F-4B1B-94D7-B78134F0E658}" destId="{376C40D4-3840-4784-86B1-7E7ABC7F792A}" srcOrd="1" destOrd="0" presId="urn:microsoft.com/office/officeart/2008/layout/HorizontalMultiLevelHierarchy"/>
    <dgm:cxn modelId="{CF7759D5-F043-47A8-981D-608491DD759B}" srcId="{78D53CDC-7B2B-4057-9252-ABB53C825042}" destId="{35E86EE4-FE56-4F71-98BF-5E21401A4657}" srcOrd="0" destOrd="0" parTransId="{5C152FA6-985F-4B1B-94D7-B78134F0E658}" sibTransId="{B9C61EE9-4FC2-4887-B43B-5AFAD60FC4DE}"/>
    <dgm:cxn modelId="{DF158C5C-7444-4590-A5FD-24707D6C9477}" type="presOf" srcId="{6972F6B9-0758-4C98-ABAF-1C62F7350ADF}" destId="{9A4E5A6F-90F5-4945-A35A-7509CCCDD045}" srcOrd="1" destOrd="0" presId="urn:microsoft.com/office/officeart/2008/layout/HorizontalMultiLevelHierarchy"/>
    <dgm:cxn modelId="{41E2AB8A-119A-49CF-B3B4-5CDD40B3A4BB}" type="presOf" srcId="{6F81E815-A778-4703-A967-C460812C7FF2}" destId="{4F89C8AA-96F5-4E1E-903B-4053111AD255}" srcOrd="0" destOrd="0" presId="urn:microsoft.com/office/officeart/2008/layout/HorizontalMultiLevelHierarchy"/>
    <dgm:cxn modelId="{8F2B0E03-97DB-4128-A700-A1A18DA157F5}" srcId="{DF0CE554-374F-453E-A6E5-D7DAA5DA7CB5}" destId="{6F81E815-A778-4703-A967-C460812C7FF2}" srcOrd="0" destOrd="0" parTransId="{4CBBE594-AA1B-4D39-8568-E665F5D4823F}" sibTransId="{C7BCEE42-1463-4C61-917B-FECA6D96FE95}"/>
    <dgm:cxn modelId="{C5B3812B-0B13-404E-8DBF-A9F632015571}" type="presOf" srcId="{DF0CE554-374F-453E-A6E5-D7DAA5DA7CB5}" destId="{CB8FF14E-DD20-4D60-A7E2-E92F39BBC357}" srcOrd="0" destOrd="0" presId="urn:microsoft.com/office/officeart/2008/layout/HorizontalMultiLevelHierarchy"/>
    <dgm:cxn modelId="{BE275EAF-69AC-4F11-99BD-A72321AF510D}" type="presOf" srcId="{0385A81B-0859-43A1-9A33-E5C037D04DD8}" destId="{46DD4B54-C6F7-4B90-82C3-F6C354AA8B5E}" srcOrd="0" destOrd="0" presId="urn:microsoft.com/office/officeart/2008/layout/HorizontalMultiLevelHierarchy"/>
    <dgm:cxn modelId="{3EFCD6AA-9F48-421B-B7B1-AA44977FD904}" type="presOf" srcId="{87D2CD65-0CF6-4F2D-A108-8344B8663D9D}" destId="{5E2781C4-2F90-4999-BC51-516372F52C6E}" srcOrd="1" destOrd="0" presId="urn:microsoft.com/office/officeart/2008/layout/HorizontalMultiLevelHierarchy"/>
    <dgm:cxn modelId="{D9B82776-5CDA-4697-BE2D-5282FEB80F51}" srcId="{A8AC5057-BD01-415D-9644-7171AC90FDA5}" destId="{0385A81B-0859-43A1-9A33-E5C037D04DD8}" srcOrd="0" destOrd="0" parTransId="{15FCB212-0DD7-4F79-AD1A-2608E73DB233}" sibTransId="{98349003-CA62-4044-83B2-5972499A2A63}"/>
    <dgm:cxn modelId="{3BE47D83-EBE3-4819-B9E6-D093E9639D94}" type="presOf" srcId="{C0B189AB-5EB1-4F33-A51D-D7CF2C0F89C8}" destId="{8F578F51-6A10-49B7-A62E-50C83CFC6AFC}" srcOrd="1" destOrd="0" presId="urn:microsoft.com/office/officeart/2008/layout/HorizontalMultiLevelHierarchy"/>
    <dgm:cxn modelId="{35DA610C-59D9-4D1D-863A-A5E8BD1710A4}" type="presOf" srcId="{C0B189AB-5EB1-4F33-A51D-D7CF2C0F89C8}" destId="{6A558D73-F1E0-4740-B0E0-95A2B4F16457}" srcOrd="0" destOrd="0" presId="urn:microsoft.com/office/officeart/2008/layout/HorizontalMultiLevelHierarchy"/>
    <dgm:cxn modelId="{A3B6547E-A5E3-4DC7-ACF3-1AEA116B67E1}" type="presOf" srcId="{5C152FA6-985F-4B1B-94D7-B78134F0E658}" destId="{14E0058C-0001-4661-B58E-9C3ACCBCE7A6}" srcOrd="0" destOrd="0" presId="urn:microsoft.com/office/officeart/2008/layout/HorizontalMultiLevelHierarchy"/>
    <dgm:cxn modelId="{C66E781F-9142-4681-970E-7B8F9F969FAC}" type="presOf" srcId="{78D53CDC-7B2B-4057-9252-ABB53C825042}" destId="{FA2F5FF6-A14B-4076-A723-199AECAA8D04}" srcOrd="0" destOrd="0" presId="urn:microsoft.com/office/officeart/2008/layout/HorizontalMultiLevelHierarchy"/>
    <dgm:cxn modelId="{DE864725-B27E-4F74-AE65-4A2BCE196955}" type="presOf" srcId="{6972F6B9-0758-4C98-ABAF-1C62F7350ADF}" destId="{4C851A22-BCFE-4D89-AAA1-A3715FEC0389}" srcOrd="0" destOrd="0" presId="urn:microsoft.com/office/officeart/2008/layout/HorizontalMultiLevelHierarchy"/>
    <dgm:cxn modelId="{2CB25F27-45C7-404F-B6C3-E973CE086686}" srcId="{5F82EE76-683A-453D-8144-EBB367C8C4AD}" destId="{325999E5-68B9-45A4-9CF1-C3020DFC3E33}" srcOrd="0" destOrd="0" parTransId="{87D2CD65-0CF6-4F2D-A108-8344B8663D9D}" sibTransId="{EABC3CF8-FE30-461D-AC6E-90B68D7BF1FD}"/>
    <dgm:cxn modelId="{1415662A-5792-4F79-97D4-F5A7F6714B33}" type="presOf" srcId="{0D20B94C-BB04-4061-8745-CB88184AF311}" destId="{E3F9FDED-D0B1-4685-A6E0-A21C229C1C0D}" srcOrd="0" destOrd="0" presId="urn:microsoft.com/office/officeart/2008/layout/HorizontalMultiLevelHierarchy"/>
    <dgm:cxn modelId="{5976A2C8-79A1-4A73-A743-881661E2B39E}" type="presOf" srcId="{35E86EE4-FE56-4F71-98BF-5E21401A4657}" destId="{94048D3E-841D-4E06-983B-2002FD218402}" srcOrd="0" destOrd="0" presId="urn:microsoft.com/office/officeart/2008/layout/HorizontalMultiLevelHierarchy"/>
    <dgm:cxn modelId="{5ECF6923-C6A1-494B-A936-617D3883A650}" srcId="{0385A81B-0859-43A1-9A33-E5C037D04DD8}" destId="{DF0CE554-374F-453E-A6E5-D7DAA5DA7CB5}" srcOrd="0" destOrd="0" parTransId="{C0B189AB-5EB1-4F33-A51D-D7CF2C0F89C8}" sibTransId="{E00A258E-552C-454E-91C1-3A37154BE6E4}"/>
    <dgm:cxn modelId="{698869FF-4A2A-4F03-854E-5EE1391AC298}" type="presOf" srcId="{0D20B94C-BB04-4061-8745-CB88184AF311}" destId="{ACE6C891-9E37-4588-8CB8-BDE232038A07}" srcOrd="1" destOrd="0" presId="urn:microsoft.com/office/officeart/2008/layout/HorizontalMultiLevelHierarchy"/>
    <dgm:cxn modelId="{36669CC7-BE4D-4F1D-A16E-ECDF63C9711F}" type="presOf" srcId="{A8AC5057-BD01-415D-9644-7171AC90FDA5}" destId="{DFFE8B73-1C09-43BF-8463-811F516F55EB}" srcOrd="0" destOrd="0" presId="urn:microsoft.com/office/officeart/2008/layout/HorizontalMultiLevelHierarchy"/>
    <dgm:cxn modelId="{27F1A040-3F7E-41A3-9BF3-CA838B7516F4}" type="presOf" srcId="{325999E5-68B9-45A4-9CF1-C3020DFC3E33}" destId="{CCD9AF63-36B6-4B2D-90A8-E3D40B9B0DFD}" srcOrd="0" destOrd="0" presId="urn:microsoft.com/office/officeart/2008/layout/HorizontalMultiLevelHierarchy"/>
    <dgm:cxn modelId="{668DB925-E951-4636-B53F-3A2FC3B4F393}" srcId="{0385A81B-0859-43A1-9A33-E5C037D04DD8}" destId="{5F82EE76-683A-453D-8144-EBB367C8C4AD}" srcOrd="1" destOrd="0" parTransId="{0D20B94C-BB04-4061-8745-CB88184AF311}" sibTransId="{E9E1F28E-FEC6-44D2-A763-73A45CDA467C}"/>
    <dgm:cxn modelId="{D306C5CF-01E6-4E0B-9C70-D8C55730E1EB}" type="presOf" srcId="{87D2CD65-0CF6-4F2D-A108-8344B8663D9D}" destId="{A7D7D708-C6BA-4D10-9AE3-D418A2A596D0}" srcOrd="0" destOrd="0" presId="urn:microsoft.com/office/officeart/2008/layout/HorizontalMultiLevelHierarchy"/>
    <dgm:cxn modelId="{EAAB38B7-67F5-492C-8433-63ED732687C6}" type="presOf" srcId="{4CBBE594-AA1B-4D39-8568-E665F5D4823F}" destId="{5A710F51-389E-4A09-A675-1647F33AEE42}" srcOrd="1" destOrd="0" presId="urn:microsoft.com/office/officeart/2008/layout/HorizontalMultiLevelHierarchy"/>
    <dgm:cxn modelId="{7643F6BD-A51A-499A-BBE4-ECED0618CA98}" srcId="{0385A81B-0859-43A1-9A33-E5C037D04DD8}" destId="{78D53CDC-7B2B-4057-9252-ABB53C825042}" srcOrd="2" destOrd="0" parTransId="{6972F6B9-0758-4C98-ABAF-1C62F7350ADF}" sibTransId="{BE023677-7A04-4512-AB55-AA3BD1433518}"/>
    <dgm:cxn modelId="{CE3AEBCB-A5CC-4252-A574-543E4A353927}" type="presOf" srcId="{5F82EE76-683A-453D-8144-EBB367C8C4AD}" destId="{4C3483E6-069A-48B5-BD13-1A2A0C294138}" srcOrd="0" destOrd="0" presId="urn:microsoft.com/office/officeart/2008/layout/HorizontalMultiLevelHierarchy"/>
    <dgm:cxn modelId="{475EF5B7-E1E6-4102-A77D-DE24308AA860}" type="presOf" srcId="{4CBBE594-AA1B-4D39-8568-E665F5D4823F}" destId="{14769870-B5AE-4961-9C76-4269823E77D0}" srcOrd="0" destOrd="0" presId="urn:microsoft.com/office/officeart/2008/layout/HorizontalMultiLevelHierarchy"/>
    <dgm:cxn modelId="{6B94480A-9A80-48DF-91DF-7367993B12F1}" type="presParOf" srcId="{DFFE8B73-1C09-43BF-8463-811F516F55EB}" destId="{03390D0C-4893-427E-B8E1-75E7D1B460B7}" srcOrd="0" destOrd="0" presId="urn:microsoft.com/office/officeart/2008/layout/HorizontalMultiLevelHierarchy"/>
    <dgm:cxn modelId="{0275B38E-78CB-472E-9F70-F2AF215796B3}" type="presParOf" srcId="{03390D0C-4893-427E-B8E1-75E7D1B460B7}" destId="{46DD4B54-C6F7-4B90-82C3-F6C354AA8B5E}" srcOrd="0" destOrd="0" presId="urn:microsoft.com/office/officeart/2008/layout/HorizontalMultiLevelHierarchy"/>
    <dgm:cxn modelId="{7C10FD7F-ACBD-490C-856A-F602364458E3}" type="presParOf" srcId="{03390D0C-4893-427E-B8E1-75E7D1B460B7}" destId="{3F0B4AF5-18E0-4AC9-9897-8BBC42A01B78}" srcOrd="1" destOrd="0" presId="urn:microsoft.com/office/officeart/2008/layout/HorizontalMultiLevelHierarchy"/>
    <dgm:cxn modelId="{A9BEBED5-532D-4061-BE4B-DBB6E8852278}" type="presParOf" srcId="{3F0B4AF5-18E0-4AC9-9897-8BBC42A01B78}" destId="{6A558D73-F1E0-4740-B0E0-95A2B4F16457}" srcOrd="0" destOrd="0" presId="urn:microsoft.com/office/officeart/2008/layout/HorizontalMultiLevelHierarchy"/>
    <dgm:cxn modelId="{EF25F83F-84FD-4794-AA43-5060605590A6}" type="presParOf" srcId="{6A558D73-F1E0-4740-B0E0-95A2B4F16457}" destId="{8F578F51-6A10-49B7-A62E-50C83CFC6AFC}" srcOrd="0" destOrd="0" presId="urn:microsoft.com/office/officeart/2008/layout/HorizontalMultiLevelHierarchy"/>
    <dgm:cxn modelId="{CF1AB0DC-1F27-475B-B468-6B5785C6E399}" type="presParOf" srcId="{3F0B4AF5-18E0-4AC9-9897-8BBC42A01B78}" destId="{4E656E3A-8A43-4514-BD3F-AC7B9295C3CB}" srcOrd="1" destOrd="0" presId="urn:microsoft.com/office/officeart/2008/layout/HorizontalMultiLevelHierarchy"/>
    <dgm:cxn modelId="{D69389C6-E6AD-4616-9F2D-3D41B26ADED8}" type="presParOf" srcId="{4E656E3A-8A43-4514-BD3F-AC7B9295C3CB}" destId="{CB8FF14E-DD20-4D60-A7E2-E92F39BBC357}" srcOrd="0" destOrd="0" presId="urn:microsoft.com/office/officeart/2008/layout/HorizontalMultiLevelHierarchy"/>
    <dgm:cxn modelId="{01052C70-044F-4537-A272-94D193A0D6EB}" type="presParOf" srcId="{4E656E3A-8A43-4514-BD3F-AC7B9295C3CB}" destId="{E5FCF720-65F4-4E1B-B4BC-B0B0603F3C55}" srcOrd="1" destOrd="0" presId="urn:microsoft.com/office/officeart/2008/layout/HorizontalMultiLevelHierarchy"/>
    <dgm:cxn modelId="{4F959F31-7EAC-4A5A-A1CB-FEF5CFC48A68}" type="presParOf" srcId="{E5FCF720-65F4-4E1B-B4BC-B0B0603F3C55}" destId="{14769870-B5AE-4961-9C76-4269823E77D0}" srcOrd="0" destOrd="0" presId="urn:microsoft.com/office/officeart/2008/layout/HorizontalMultiLevelHierarchy"/>
    <dgm:cxn modelId="{367792D2-6769-45B5-8782-D058AF3BBC4D}" type="presParOf" srcId="{14769870-B5AE-4961-9C76-4269823E77D0}" destId="{5A710F51-389E-4A09-A675-1647F33AEE42}" srcOrd="0" destOrd="0" presId="urn:microsoft.com/office/officeart/2008/layout/HorizontalMultiLevelHierarchy"/>
    <dgm:cxn modelId="{8F68B2F3-51B0-476A-8A36-1FBAB5F1FDC4}" type="presParOf" srcId="{E5FCF720-65F4-4E1B-B4BC-B0B0603F3C55}" destId="{BBC31556-9E4B-4F19-82D8-9C63156E3489}" srcOrd="1" destOrd="0" presId="urn:microsoft.com/office/officeart/2008/layout/HorizontalMultiLevelHierarchy"/>
    <dgm:cxn modelId="{AA084CC9-4E6F-46AA-BA58-D4E396B857D4}" type="presParOf" srcId="{BBC31556-9E4B-4F19-82D8-9C63156E3489}" destId="{4F89C8AA-96F5-4E1E-903B-4053111AD255}" srcOrd="0" destOrd="0" presId="urn:microsoft.com/office/officeart/2008/layout/HorizontalMultiLevelHierarchy"/>
    <dgm:cxn modelId="{E77FF74D-9631-48A4-8F15-2C6915F92589}" type="presParOf" srcId="{BBC31556-9E4B-4F19-82D8-9C63156E3489}" destId="{7137ABB2-5193-493A-A5C7-8BC184DBAC39}" srcOrd="1" destOrd="0" presId="urn:microsoft.com/office/officeart/2008/layout/HorizontalMultiLevelHierarchy"/>
    <dgm:cxn modelId="{ED861DCF-3E1E-4D60-AC0C-F18978541960}" type="presParOf" srcId="{3F0B4AF5-18E0-4AC9-9897-8BBC42A01B78}" destId="{E3F9FDED-D0B1-4685-A6E0-A21C229C1C0D}" srcOrd="2" destOrd="0" presId="urn:microsoft.com/office/officeart/2008/layout/HorizontalMultiLevelHierarchy"/>
    <dgm:cxn modelId="{0E05C3B0-8FD7-4038-8D23-79C364A4EACA}" type="presParOf" srcId="{E3F9FDED-D0B1-4685-A6E0-A21C229C1C0D}" destId="{ACE6C891-9E37-4588-8CB8-BDE232038A07}" srcOrd="0" destOrd="0" presId="urn:microsoft.com/office/officeart/2008/layout/HorizontalMultiLevelHierarchy"/>
    <dgm:cxn modelId="{DC51CC5A-8105-40B2-847D-6CF9883F8E24}" type="presParOf" srcId="{3F0B4AF5-18E0-4AC9-9897-8BBC42A01B78}" destId="{437AA757-6902-4673-B602-B25529B4EA0A}" srcOrd="3" destOrd="0" presId="urn:microsoft.com/office/officeart/2008/layout/HorizontalMultiLevelHierarchy"/>
    <dgm:cxn modelId="{D6301F1A-696D-448F-AD30-497B668A3DE0}" type="presParOf" srcId="{437AA757-6902-4673-B602-B25529B4EA0A}" destId="{4C3483E6-069A-48B5-BD13-1A2A0C294138}" srcOrd="0" destOrd="0" presId="urn:microsoft.com/office/officeart/2008/layout/HorizontalMultiLevelHierarchy"/>
    <dgm:cxn modelId="{030E605F-B0BF-4C4B-8DA8-77B33AD5E864}" type="presParOf" srcId="{437AA757-6902-4673-B602-B25529B4EA0A}" destId="{78FAE038-4298-4609-B206-2C2EC95C8414}" srcOrd="1" destOrd="0" presId="urn:microsoft.com/office/officeart/2008/layout/HorizontalMultiLevelHierarchy"/>
    <dgm:cxn modelId="{09FC158B-51F4-4B21-9978-D76FF562F0DA}" type="presParOf" srcId="{78FAE038-4298-4609-B206-2C2EC95C8414}" destId="{A7D7D708-C6BA-4D10-9AE3-D418A2A596D0}" srcOrd="0" destOrd="0" presId="urn:microsoft.com/office/officeart/2008/layout/HorizontalMultiLevelHierarchy"/>
    <dgm:cxn modelId="{15FCD95D-3E87-46A8-97E7-6B264F3C820A}" type="presParOf" srcId="{A7D7D708-C6BA-4D10-9AE3-D418A2A596D0}" destId="{5E2781C4-2F90-4999-BC51-516372F52C6E}" srcOrd="0" destOrd="0" presId="urn:microsoft.com/office/officeart/2008/layout/HorizontalMultiLevelHierarchy"/>
    <dgm:cxn modelId="{C8EE8782-048A-457B-927C-28DF9006A830}" type="presParOf" srcId="{78FAE038-4298-4609-B206-2C2EC95C8414}" destId="{D7AAA61E-903A-4A2F-9DB0-3CE29C21C6A9}" srcOrd="1" destOrd="0" presId="urn:microsoft.com/office/officeart/2008/layout/HorizontalMultiLevelHierarchy"/>
    <dgm:cxn modelId="{53784D2E-0D8E-45F3-9F71-B438056F4BE7}" type="presParOf" srcId="{D7AAA61E-903A-4A2F-9DB0-3CE29C21C6A9}" destId="{CCD9AF63-36B6-4B2D-90A8-E3D40B9B0DFD}" srcOrd="0" destOrd="0" presId="urn:microsoft.com/office/officeart/2008/layout/HorizontalMultiLevelHierarchy"/>
    <dgm:cxn modelId="{36E607C0-DEAD-46D1-93E1-7540A2418E05}" type="presParOf" srcId="{D7AAA61E-903A-4A2F-9DB0-3CE29C21C6A9}" destId="{9205CC3E-1955-46E1-BE5B-A6EF1171CA4E}" srcOrd="1" destOrd="0" presId="urn:microsoft.com/office/officeart/2008/layout/HorizontalMultiLevelHierarchy"/>
    <dgm:cxn modelId="{241A72B6-13DE-4C4D-A7E6-1F639A3371FD}" type="presParOf" srcId="{3F0B4AF5-18E0-4AC9-9897-8BBC42A01B78}" destId="{4C851A22-BCFE-4D89-AAA1-A3715FEC0389}" srcOrd="4" destOrd="0" presId="urn:microsoft.com/office/officeart/2008/layout/HorizontalMultiLevelHierarchy"/>
    <dgm:cxn modelId="{53BD4417-908E-4246-818E-E32F808F94A3}" type="presParOf" srcId="{4C851A22-BCFE-4D89-AAA1-A3715FEC0389}" destId="{9A4E5A6F-90F5-4945-A35A-7509CCCDD045}" srcOrd="0" destOrd="0" presId="urn:microsoft.com/office/officeart/2008/layout/HorizontalMultiLevelHierarchy"/>
    <dgm:cxn modelId="{DF67874E-BBCC-4D73-8F32-DCBA4BF13EE6}" type="presParOf" srcId="{3F0B4AF5-18E0-4AC9-9897-8BBC42A01B78}" destId="{4772395A-FAA4-408C-88F5-F568314E21EE}" srcOrd="5" destOrd="0" presId="urn:microsoft.com/office/officeart/2008/layout/HorizontalMultiLevelHierarchy"/>
    <dgm:cxn modelId="{283B091F-5C64-477C-BF0F-2F9E382B3569}" type="presParOf" srcId="{4772395A-FAA4-408C-88F5-F568314E21EE}" destId="{FA2F5FF6-A14B-4076-A723-199AECAA8D04}" srcOrd="0" destOrd="0" presId="urn:microsoft.com/office/officeart/2008/layout/HorizontalMultiLevelHierarchy"/>
    <dgm:cxn modelId="{AB5AE78D-7A9E-4EE8-B546-3FCC347DA40D}" type="presParOf" srcId="{4772395A-FAA4-408C-88F5-F568314E21EE}" destId="{6666169D-337F-46E1-8CCF-2A4959D032FD}" srcOrd="1" destOrd="0" presId="urn:microsoft.com/office/officeart/2008/layout/HorizontalMultiLevelHierarchy"/>
    <dgm:cxn modelId="{5BC1873F-5B52-4423-A950-5CF90E610C0D}" type="presParOf" srcId="{6666169D-337F-46E1-8CCF-2A4959D032FD}" destId="{14E0058C-0001-4661-B58E-9C3ACCBCE7A6}" srcOrd="0" destOrd="0" presId="urn:microsoft.com/office/officeart/2008/layout/HorizontalMultiLevelHierarchy"/>
    <dgm:cxn modelId="{8C64E6C1-ADAB-4516-A863-92DC1D5F961F}" type="presParOf" srcId="{14E0058C-0001-4661-B58E-9C3ACCBCE7A6}" destId="{376C40D4-3840-4784-86B1-7E7ABC7F792A}" srcOrd="0" destOrd="0" presId="urn:microsoft.com/office/officeart/2008/layout/HorizontalMultiLevelHierarchy"/>
    <dgm:cxn modelId="{50E8C02E-BE0A-43A2-93E4-CA2A46AB7FA6}" type="presParOf" srcId="{6666169D-337F-46E1-8CCF-2A4959D032FD}" destId="{E953120B-4844-41F4-AEED-FB9C0C88BD55}" srcOrd="1" destOrd="0" presId="urn:microsoft.com/office/officeart/2008/layout/HorizontalMultiLevelHierarchy"/>
    <dgm:cxn modelId="{B5FBBBB0-A8BF-4750-ABCE-B42DE8603471}" type="presParOf" srcId="{E953120B-4844-41F4-AEED-FB9C0C88BD55}" destId="{94048D3E-841D-4E06-983B-2002FD218402}" srcOrd="0" destOrd="0" presId="urn:microsoft.com/office/officeart/2008/layout/HorizontalMultiLevelHierarchy"/>
    <dgm:cxn modelId="{DF62256C-2C99-4A98-A0E5-0DBA0F14E35E}" type="presParOf" srcId="{E953120B-4844-41F4-AEED-FB9C0C88BD55}" destId="{632C0035-2339-4DDC-91C9-B9354939D059}"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93B08E-8920-4EEA-AF15-66A644456186}" type="doc">
      <dgm:prSet loTypeId="urn:microsoft.com/office/officeart/2005/8/layout/hProcess9" loCatId="process" qsTypeId="urn:microsoft.com/office/officeart/2005/8/quickstyle/simple1" qsCatId="simple" csTypeId="urn:microsoft.com/office/officeart/2005/8/colors/colorful2" csCatId="colorful" phldr="1"/>
      <dgm:spPr/>
    </dgm:pt>
    <dgm:pt modelId="{406FC475-6F82-4BEB-A63A-AD25CEB134A2}">
      <dgm:prSet phldrT="[Text]"/>
      <dgm:spPr>
        <a:xfrm>
          <a:off x="297785" y="1657985"/>
          <a:ext cx="2636298" cy="2210647"/>
        </a:xfrm>
        <a:prstGeom prst="roundRect">
          <a:avLst/>
        </a:prstGeom>
        <a:solidFill>
          <a:srgbClr val="FF4C02">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n-US" dirty="0">
              <a:solidFill>
                <a:srgbClr val="FFFFFF"/>
              </a:solidFill>
              <a:latin typeface="Gill Sans Infant Std"/>
              <a:ea typeface="+mn-ea"/>
              <a:cs typeface="+mn-cs"/>
            </a:rPr>
            <a:t>Then let’s suppose that in the morning you got your period. Do you think you’ll have the same result on your test?</a:t>
          </a:r>
        </a:p>
      </dgm:t>
    </dgm:pt>
    <dgm:pt modelId="{3C8B767F-1CD8-4F10-87EC-BA975B46570A}" type="parTrans" cxnId="{D0D24D9C-61B6-4906-B1B9-8EBCC636C261}">
      <dgm:prSet/>
      <dgm:spPr/>
      <dgm:t>
        <a:bodyPr/>
        <a:lstStyle/>
        <a:p>
          <a:endParaRPr lang="en-US"/>
        </a:p>
      </dgm:t>
    </dgm:pt>
    <dgm:pt modelId="{1575D748-88DC-42D5-AC17-A76FB30324F7}" type="sibTrans" cxnId="{D0D24D9C-61B6-4906-B1B9-8EBCC636C261}">
      <dgm:prSet/>
      <dgm:spPr/>
      <dgm:t>
        <a:bodyPr/>
        <a:lstStyle/>
        <a:p>
          <a:endParaRPr lang="en-US"/>
        </a:p>
      </dgm:t>
    </dgm:pt>
    <dgm:pt modelId="{D22E16DB-9C5C-4A0B-AC5D-159693113CF7}">
      <dgm:prSet phldrT="[Text]"/>
      <dgm:spPr>
        <a:xfrm>
          <a:off x="3075682" y="1657985"/>
          <a:ext cx="2636298" cy="2210647"/>
        </a:xfrm>
        <a:prstGeom prst="roundRect">
          <a:avLst/>
        </a:prstGeom>
        <a:solidFill>
          <a:srgbClr val="FF4C02">
            <a:hueOff val="730607"/>
            <a:satOff val="0"/>
            <a:lumOff val="-1471"/>
            <a:alphaOff val="0"/>
          </a:srgbClr>
        </a:solidFill>
        <a:ln w="25400" cap="flat" cmpd="sng" algn="ctr">
          <a:solidFill>
            <a:srgbClr val="FFFFFF">
              <a:hueOff val="0"/>
              <a:satOff val="0"/>
              <a:lumOff val="0"/>
              <a:alphaOff val="0"/>
            </a:srgbClr>
          </a:solidFill>
          <a:prstDash val="solid"/>
        </a:ln>
        <a:effectLst/>
      </dgm:spPr>
      <dgm:t>
        <a:bodyPr/>
        <a:lstStyle/>
        <a:p>
          <a:r>
            <a:rPr lang="en-US">
              <a:solidFill>
                <a:srgbClr val="FFFFFF"/>
              </a:solidFill>
              <a:latin typeface="Gill Sans Infant Std"/>
              <a:ea typeface="+mn-ea"/>
              <a:cs typeface="+mn-cs"/>
            </a:rPr>
            <a:t>“In my case, it affects me…I feel bored, strange and I don’t feel like studying, but I do what’s possible and I study but there are times when I forget things and I don’t know why” </a:t>
          </a:r>
        </a:p>
      </dgm:t>
    </dgm:pt>
    <dgm:pt modelId="{6195C8CE-D121-4029-9919-E45DA3B3F32D}" type="parTrans" cxnId="{3D544496-334D-402D-966F-9EB671111C19}">
      <dgm:prSet/>
      <dgm:spPr/>
      <dgm:t>
        <a:bodyPr/>
        <a:lstStyle/>
        <a:p>
          <a:endParaRPr lang="en-US"/>
        </a:p>
      </dgm:t>
    </dgm:pt>
    <dgm:pt modelId="{32A08D2A-402B-459E-A6BC-A0B0ADC36900}" type="sibTrans" cxnId="{3D544496-334D-402D-966F-9EB671111C19}">
      <dgm:prSet/>
      <dgm:spPr/>
      <dgm:t>
        <a:bodyPr/>
        <a:lstStyle/>
        <a:p>
          <a:endParaRPr lang="en-US"/>
        </a:p>
      </dgm:t>
    </dgm:pt>
    <dgm:pt modelId="{D9824534-C093-465F-918B-4750E37BA017}">
      <dgm:prSet phldrT="[Text]"/>
      <dgm:spPr>
        <a:xfrm>
          <a:off x="5853579" y="1657985"/>
          <a:ext cx="2636298" cy="2210647"/>
        </a:xfrm>
        <a:prstGeom prst="roundRect">
          <a:avLst/>
        </a:prstGeom>
        <a:solidFill>
          <a:srgbClr val="FF4C02">
            <a:hueOff val="1461214"/>
            <a:satOff val="0"/>
            <a:lumOff val="-2943"/>
            <a:alphaOff val="0"/>
          </a:srgbClr>
        </a:solidFill>
        <a:ln w="25400" cap="flat" cmpd="sng" algn="ctr">
          <a:solidFill>
            <a:srgbClr val="FFFFFF">
              <a:hueOff val="0"/>
              <a:satOff val="0"/>
              <a:lumOff val="0"/>
              <a:alphaOff val="0"/>
            </a:srgbClr>
          </a:solidFill>
          <a:prstDash val="solid"/>
        </a:ln>
        <a:effectLst/>
      </dgm:spPr>
      <dgm:t>
        <a:bodyPr/>
        <a:lstStyle/>
        <a:p>
          <a:r>
            <a:rPr lang="en-US" dirty="0">
              <a:solidFill>
                <a:srgbClr val="FFFFFF"/>
              </a:solidFill>
              <a:latin typeface="Gill Sans Infant Std"/>
              <a:ea typeface="+mn-ea"/>
              <a:cs typeface="+mn-cs"/>
            </a:rPr>
            <a:t>The last three times I had my period…</a:t>
          </a:r>
        </a:p>
        <a:p>
          <a:endParaRPr lang="en-US" dirty="0">
            <a:solidFill>
              <a:srgbClr val="FFFFFF"/>
            </a:solidFill>
            <a:latin typeface="Gill Sans Infant Std"/>
            <a:ea typeface="+mn-ea"/>
            <a:cs typeface="+mn-cs"/>
          </a:endParaRPr>
        </a:p>
        <a:p>
          <a:r>
            <a:rPr lang="en-US" dirty="0">
              <a:solidFill>
                <a:srgbClr val="FFFFFF"/>
              </a:solidFill>
              <a:latin typeface="Gill Sans Infant Std"/>
              <a:ea typeface="+mn-ea"/>
              <a:cs typeface="+mn-cs"/>
            </a:rPr>
            <a:t>I had a difficult time concentrating in class</a:t>
          </a:r>
        </a:p>
        <a:p>
          <a:endParaRPr lang="en-US" dirty="0">
            <a:solidFill>
              <a:srgbClr val="FFFFFF"/>
            </a:solidFill>
            <a:latin typeface="Gill Sans Infant Std"/>
            <a:ea typeface="+mn-ea"/>
            <a:cs typeface="+mn-cs"/>
          </a:endParaRPr>
        </a:p>
        <a:p>
          <a:r>
            <a:rPr lang="en-US" dirty="0">
              <a:solidFill>
                <a:srgbClr val="FFFFFF"/>
              </a:solidFill>
              <a:latin typeface="Gill Sans Infant Std"/>
              <a:ea typeface="+mn-ea"/>
              <a:cs typeface="+mn-cs"/>
            </a:rPr>
            <a:t>I did not feel like doing my homework</a:t>
          </a:r>
        </a:p>
      </dgm:t>
    </dgm:pt>
    <dgm:pt modelId="{022E3226-7E51-462C-AD94-97945DC061DA}" type="parTrans" cxnId="{876C7080-618B-431C-A13D-47418031D34F}">
      <dgm:prSet/>
      <dgm:spPr/>
      <dgm:t>
        <a:bodyPr/>
        <a:lstStyle/>
        <a:p>
          <a:endParaRPr lang="en-US"/>
        </a:p>
      </dgm:t>
    </dgm:pt>
    <dgm:pt modelId="{9A2394C5-4883-4040-BB95-4C431A317BB3}" type="sibTrans" cxnId="{876C7080-618B-431C-A13D-47418031D34F}">
      <dgm:prSet/>
      <dgm:spPr/>
      <dgm:t>
        <a:bodyPr/>
        <a:lstStyle/>
        <a:p>
          <a:endParaRPr lang="en-US"/>
        </a:p>
      </dgm:t>
    </dgm:pt>
    <dgm:pt modelId="{BDC670A0-9DA9-4ABD-9B88-02EFCA79D8AC}" type="pres">
      <dgm:prSet presAssocID="{C893B08E-8920-4EEA-AF15-66A644456186}" presName="CompostProcess" presStyleCnt="0">
        <dgm:presLayoutVars>
          <dgm:dir/>
          <dgm:resizeHandles val="exact"/>
        </dgm:presLayoutVars>
      </dgm:prSet>
      <dgm:spPr/>
    </dgm:pt>
    <dgm:pt modelId="{59D12CF1-841C-4B77-8BBB-691FDD94E43D}" type="pres">
      <dgm:prSet presAssocID="{C893B08E-8920-4EEA-AF15-66A644456186}" presName="arrow" presStyleLbl="bgShp" presStyleIdx="0" presStyleCnt="1" custLinFactNeighborX="2250" custLinFactNeighborY="1024"/>
      <dgm:spPr>
        <a:xfrm>
          <a:off x="659074" y="0"/>
          <a:ext cx="7469513" cy="5526618"/>
        </a:xfrm>
        <a:prstGeom prst="rightArrow">
          <a:avLst/>
        </a:prstGeom>
        <a:solidFill>
          <a:srgbClr val="FF4C02">
            <a:tint val="40000"/>
            <a:hueOff val="0"/>
            <a:satOff val="0"/>
            <a:lumOff val="0"/>
            <a:alphaOff val="0"/>
          </a:srgbClr>
        </a:solidFill>
        <a:ln>
          <a:noFill/>
        </a:ln>
        <a:effectLst/>
      </dgm:spPr>
      <dgm:t>
        <a:bodyPr/>
        <a:lstStyle/>
        <a:p>
          <a:endParaRPr lang="en-US"/>
        </a:p>
      </dgm:t>
    </dgm:pt>
    <dgm:pt modelId="{367BA1B9-CE91-4849-B0EF-B3051A735A3A}" type="pres">
      <dgm:prSet presAssocID="{C893B08E-8920-4EEA-AF15-66A644456186}" presName="linearProcess" presStyleCnt="0"/>
      <dgm:spPr/>
    </dgm:pt>
    <dgm:pt modelId="{8F3661BD-95D0-4FA6-AF04-5E43D5EFF6BC}" type="pres">
      <dgm:prSet presAssocID="{406FC475-6F82-4BEB-A63A-AD25CEB134A2}" presName="textNode" presStyleLbl="node1" presStyleIdx="0" presStyleCnt="3" custScaleX="66076" custScaleY="116434" custLinFactNeighborX="16562" custLinFactNeighborY="1724">
        <dgm:presLayoutVars>
          <dgm:bulletEnabled val="1"/>
        </dgm:presLayoutVars>
      </dgm:prSet>
      <dgm:spPr/>
      <dgm:t>
        <a:bodyPr/>
        <a:lstStyle/>
        <a:p>
          <a:endParaRPr lang="en-US"/>
        </a:p>
      </dgm:t>
    </dgm:pt>
    <dgm:pt modelId="{8067D25D-67E2-47AE-8527-D739ACE32900}" type="pres">
      <dgm:prSet presAssocID="{1575D748-88DC-42D5-AC17-A76FB30324F7}" presName="sibTrans" presStyleCnt="0"/>
      <dgm:spPr/>
    </dgm:pt>
    <dgm:pt modelId="{94CA5F79-743E-4285-898C-B6ED7C760AF8}" type="pres">
      <dgm:prSet presAssocID="{D22E16DB-9C5C-4A0B-AC5D-159693113CF7}" presName="textNode" presStyleLbl="node1" presStyleIdx="1" presStyleCnt="3" custScaleX="62046" custScaleY="125910">
        <dgm:presLayoutVars>
          <dgm:bulletEnabled val="1"/>
        </dgm:presLayoutVars>
      </dgm:prSet>
      <dgm:spPr/>
      <dgm:t>
        <a:bodyPr/>
        <a:lstStyle/>
        <a:p>
          <a:endParaRPr lang="en-US"/>
        </a:p>
      </dgm:t>
    </dgm:pt>
    <dgm:pt modelId="{1D6B2F85-970E-41AC-B306-3ED7A7754FA6}" type="pres">
      <dgm:prSet presAssocID="{32A08D2A-402B-459E-A6BC-A0B0ADC36900}" presName="sibTrans" presStyleCnt="0"/>
      <dgm:spPr/>
    </dgm:pt>
    <dgm:pt modelId="{06DE1F94-2F04-4BCD-8CCD-AD1993C4049C}" type="pres">
      <dgm:prSet presAssocID="{D9824534-C093-465F-918B-4750E37BA017}" presName="textNode" presStyleLbl="node1" presStyleIdx="2" presStyleCnt="3" custScaleX="74936" custScaleY="122319">
        <dgm:presLayoutVars>
          <dgm:bulletEnabled val="1"/>
        </dgm:presLayoutVars>
      </dgm:prSet>
      <dgm:spPr/>
      <dgm:t>
        <a:bodyPr/>
        <a:lstStyle/>
        <a:p>
          <a:endParaRPr lang="en-US"/>
        </a:p>
      </dgm:t>
    </dgm:pt>
  </dgm:ptLst>
  <dgm:cxnLst>
    <dgm:cxn modelId="{87A2E87E-482B-41CF-B22C-7091824F614E}" type="presOf" srcId="{C893B08E-8920-4EEA-AF15-66A644456186}" destId="{BDC670A0-9DA9-4ABD-9B88-02EFCA79D8AC}" srcOrd="0" destOrd="0" presId="urn:microsoft.com/office/officeart/2005/8/layout/hProcess9"/>
    <dgm:cxn modelId="{0976F442-DEE8-4194-92DC-4C747D372899}" type="presOf" srcId="{406FC475-6F82-4BEB-A63A-AD25CEB134A2}" destId="{8F3661BD-95D0-4FA6-AF04-5E43D5EFF6BC}" srcOrd="0" destOrd="0" presId="urn:microsoft.com/office/officeart/2005/8/layout/hProcess9"/>
    <dgm:cxn modelId="{876C7080-618B-431C-A13D-47418031D34F}" srcId="{C893B08E-8920-4EEA-AF15-66A644456186}" destId="{D9824534-C093-465F-918B-4750E37BA017}" srcOrd="2" destOrd="0" parTransId="{022E3226-7E51-462C-AD94-97945DC061DA}" sibTransId="{9A2394C5-4883-4040-BB95-4C431A317BB3}"/>
    <dgm:cxn modelId="{82BE125C-5C72-47F2-80B2-3C7687E601E0}" type="presOf" srcId="{D22E16DB-9C5C-4A0B-AC5D-159693113CF7}" destId="{94CA5F79-743E-4285-898C-B6ED7C760AF8}" srcOrd="0" destOrd="0" presId="urn:microsoft.com/office/officeart/2005/8/layout/hProcess9"/>
    <dgm:cxn modelId="{D0D24D9C-61B6-4906-B1B9-8EBCC636C261}" srcId="{C893B08E-8920-4EEA-AF15-66A644456186}" destId="{406FC475-6F82-4BEB-A63A-AD25CEB134A2}" srcOrd="0" destOrd="0" parTransId="{3C8B767F-1CD8-4F10-87EC-BA975B46570A}" sibTransId="{1575D748-88DC-42D5-AC17-A76FB30324F7}"/>
    <dgm:cxn modelId="{A7218F88-B7B0-424E-AE38-EB88CC431EDE}" type="presOf" srcId="{D9824534-C093-465F-918B-4750E37BA017}" destId="{06DE1F94-2F04-4BCD-8CCD-AD1993C4049C}" srcOrd="0" destOrd="0" presId="urn:microsoft.com/office/officeart/2005/8/layout/hProcess9"/>
    <dgm:cxn modelId="{3D544496-334D-402D-966F-9EB671111C19}" srcId="{C893B08E-8920-4EEA-AF15-66A644456186}" destId="{D22E16DB-9C5C-4A0B-AC5D-159693113CF7}" srcOrd="1" destOrd="0" parTransId="{6195C8CE-D121-4029-9919-E45DA3B3F32D}" sibTransId="{32A08D2A-402B-459E-A6BC-A0B0ADC36900}"/>
    <dgm:cxn modelId="{F37E2072-09DF-4BDE-984F-1F3485E69DE8}" type="presParOf" srcId="{BDC670A0-9DA9-4ABD-9B88-02EFCA79D8AC}" destId="{59D12CF1-841C-4B77-8BBB-691FDD94E43D}" srcOrd="0" destOrd="0" presId="urn:microsoft.com/office/officeart/2005/8/layout/hProcess9"/>
    <dgm:cxn modelId="{478834AA-2548-4604-B1BF-7C1855F33F81}" type="presParOf" srcId="{BDC670A0-9DA9-4ABD-9B88-02EFCA79D8AC}" destId="{367BA1B9-CE91-4849-B0EF-B3051A735A3A}" srcOrd="1" destOrd="0" presId="urn:microsoft.com/office/officeart/2005/8/layout/hProcess9"/>
    <dgm:cxn modelId="{68DFB6B2-8F41-4234-8C57-EB1AB85F4748}" type="presParOf" srcId="{367BA1B9-CE91-4849-B0EF-B3051A735A3A}" destId="{8F3661BD-95D0-4FA6-AF04-5E43D5EFF6BC}" srcOrd="0" destOrd="0" presId="urn:microsoft.com/office/officeart/2005/8/layout/hProcess9"/>
    <dgm:cxn modelId="{25C5DBDA-28E1-4B05-BE5F-CEB63F09FE70}" type="presParOf" srcId="{367BA1B9-CE91-4849-B0EF-B3051A735A3A}" destId="{8067D25D-67E2-47AE-8527-D739ACE32900}" srcOrd="1" destOrd="0" presId="urn:microsoft.com/office/officeart/2005/8/layout/hProcess9"/>
    <dgm:cxn modelId="{3FB81F41-CDCE-4FA8-8BBD-1DE3B50A5AC6}" type="presParOf" srcId="{367BA1B9-CE91-4849-B0EF-B3051A735A3A}" destId="{94CA5F79-743E-4285-898C-B6ED7C760AF8}" srcOrd="2" destOrd="0" presId="urn:microsoft.com/office/officeart/2005/8/layout/hProcess9"/>
    <dgm:cxn modelId="{4EB679D3-9F32-4B95-A485-ACE79DB80B8B}" type="presParOf" srcId="{367BA1B9-CE91-4849-B0EF-B3051A735A3A}" destId="{1D6B2F85-970E-41AC-B306-3ED7A7754FA6}" srcOrd="3" destOrd="0" presId="urn:microsoft.com/office/officeart/2005/8/layout/hProcess9"/>
    <dgm:cxn modelId="{5D5E8579-74B9-48A9-917C-0AB91EA6FFE7}" type="presParOf" srcId="{367BA1B9-CE91-4849-B0EF-B3051A735A3A}" destId="{06DE1F94-2F04-4BCD-8CCD-AD1993C4049C}"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3D5C14-DC41-4AED-B6E6-411B85E0C508}" type="doc">
      <dgm:prSet loTypeId="urn:microsoft.com/office/officeart/2005/8/layout/hChevron3" loCatId="process" qsTypeId="urn:microsoft.com/office/officeart/2005/8/quickstyle/simple1" qsCatId="simple" csTypeId="urn:microsoft.com/office/officeart/2005/8/colors/colorful3" csCatId="colorful" phldr="1"/>
      <dgm:spPr/>
    </dgm:pt>
    <dgm:pt modelId="{3E3F462F-F45B-49EE-8ADD-9740331DC869}">
      <dgm:prSet phldrT="[Text]" custT="1"/>
      <dgm:spPr/>
      <dgm:t>
        <a:bodyPr/>
        <a:lstStyle/>
        <a:p>
          <a:r>
            <a:rPr lang="en-US" sz="1800" dirty="0" smtClean="0"/>
            <a:t>Philippines </a:t>
          </a:r>
          <a:r>
            <a:rPr lang="en-US" sz="1800" dirty="0" err="1" smtClean="0">
              <a:solidFill>
                <a:srgbClr val="C00000"/>
              </a:solidFill>
            </a:rPr>
            <a:t>endline</a:t>
          </a:r>
          <a:endParaRPr lang="en-US" sz="1800" dirty="0" smtClean="0">
            <a:solidFill>
              <a:srgbClr val="C00000"/>
            </a:solidFill>
          </a:endParaRPr>
        </a:p>
      </dgm:t>
    </dgm:pt>
    <dgm:pt modelId="{1AB641A3-261B-4F36-8A54-7B77A598FB08}" type="parTrans" cxnId="{1F1D2FA3-5D2B-4609-9EA4-F256869B269F}">
      <dgm:prSet/>
      <dgm:spPr/>
      <dgm:t>
        <a:bodyPr/>
        <a:lstStyle/>
        <a:p>
          <a:endParaRPr lang="en-US" sz="1800"/>
        </a:p>
      </dgm:t>
    </dgm:pt>
    <dgm:pt modelId="{F5F2C529-1509-4A47-9073-4B5F80DD48AA}" type="sibTrans" cxnId="{1F1D2FA3-5D2B-4609-9EA4-F256869B269F}">
      <dgm:prSet/>
      <dgm:spPr/>
      <dgm:t>
        <a:bodyPr/>
        <a:lstStyle/>
        <a:p>
          <a:endParaRPr lang="en-US" sz="1800"/>
        </a:p>
      </dgm:t>
    </dgm:pt>
    <dgm:pt modelId="{8FBADB96-43A0-4E3B-97F5-34C816808519}">
      <dgm:prSet phldrT="[Text]" custT="1"/>
      <dgm:spPr/>
      <dgm:t>
        <a:bodyPr/>
        <a:lstStyle/>
        <a:p>
          <a:r>
            <a:rPr lang="en-US" sz="1800" dirty="0" smtClean="0"/>
            <a:t>Mexico baseline and </a:t>
          </a:r>
          <a:r>
            <a:rPr lang="en-US" sz="1800" dirty="0" err="1" smtClean="0">
              <a:solidFill>
                <a:srgbClr val="C00000"/>
              </a:solidFill>
            </a:rPr>
            <a:t>endline</a:t>
          </a:r>
          <a:r>
            <a:rPr lang="en-US" sz="1800" dirty="0" smtClean="0"/>
            <a:t> </a:t>
          </a:r>
        </a:p>
      </dgm:t>
    </dgm:pt>
    <dgm:pt modelId="{6F74422C-8824-4DED-BA99-AAED3838FCF0}" type="parTrans" cxnId="{30C1476E-1F41-4AF9-B35A-9E31F8969BE3}">
      <dgm:prSet/>
      <dgm:spPr/>
      <dgm:t>
        <a:bodyPr/>
        <a:lstStyle/>
        <a:p>
          <a:endParaRPr lang="en-US" sz="1800"/>
        </a:p>
      </dgm:t>
    </dgm:pt>
    <dgm:pt modelId="{D9276986-84D4-4812-9E69-6DF3E03FE711}" type="sibTrans" cxnId="{30C1476E-1F41-4AF9-B35A-9E31F8969BE3}">
      <dgm:prSet/>
      <dgm:spPr/>
      <dgm:t>
        <a:bodyPr/>
        <a:lstStyle/>
        <a:p>
          <a:endParaRPr lang="en-US" sz="1800"/>
        </a:p>
      </dgm:t>
    </dgm:pt>
    <dgm:pt modelId="{60C8DE65-BC15-4C83-B8AC-B86E2AA17B71}">
      <dgm:prSet phldrT="[Text]" custT="1"/>
      <dgm:spPr/>
      <dgm:t>
        <a:bodyPr/>
        <a:lstStyle/>
        <a:p>
          <a:r>
            <a:rPr lang="en-US" sz="1800" dirty="0" smtClean="0"/>
            <a:t>Kyrgyzstan </a:t>
          </a:r>
          <a:r>
            <a:rPr lang="en-US" sz="1800" b="1" dirty="0" err="1" smtClean="0">
              <a:solidFill>
                <a:srgbClr val="C00000"/>
              </a:solidFill>
            </a:rPr>
            <a:t>endline</a:t>
          </a:r>
          <a:r>
            <a:rPr lang="en-US" sz="1800" dirty="0" smtClean="0"/>
            <a:t> </a:t>
          </a:r>
        </a:p>
      </dgm:t>
    </dgm:pt>
    <dgm:pt modelId="{C9D09B47-51C9-437A-A233-9329A646A667}" type="parTrans" cxnId="{1D793CE8-5D80-40CA-9C7C-2997FEE64F9A}">
      <dgm:prSet/>
      <dgm:spPr/>
      <dgm:t>
        <a:bodyPr/>
        <a:lstStyle/>
        <a:p>
          <a:endParaRPr lang="en-US" sz="1800"/>
        </a:p>
      </dgm:t>
    </dgm:pt>
    <dgm:pt modelId="{51C2481E-1D96-47B6-AE2C-7C41F3305AF4}" type="sibTrans" cxnId="{1D793CE8-5D80-40CA-9C7C-2997FEE64F9A}">
      <dgm:prSet/>
      <dgm:spPr/>
      <dgm:t>
        <a:bodyPr/>
        <a:lstStyle/>
        <a:p>
          <a:endParaRPr lang="en-US" sz="1800"/>
        </a:p>
      </dgm:t>
    </dgm:pt>
    <dgm:pt modelId="{1A1EA671-CFDF-409E-9D82-A14E575800D4}">
      <dgm:prSet phldrT="[Text]" custT="1"/>
      <dgm:spPr/>
      <dgm:t>
        <a:bodyPr/>
        <a:lstStyle/>
        <a:p>
          <a:pPr>
            <a:lnSpc>
              <a:spcPct val="100000"/>
            </a:lnSpc>
            <a:spcAft>
              <a:spcPts val="0"/>
            </a:spcAft>
          </a:pPr>
          <a:r>
            <a:rPr lang="en-US" sz="1800" dirty="0" smtClean="0"/>
            <a:t>Nepal </a:t>
          </a:r>
        </a:p>
        <a:p>
          <a:pPr>
            <a:lnSpc>
              <a:spcPct val="100000"/>
            </a:lnSpc>
            <a:spcAft>
              <a:spcPts val="0"/>
            </a:spcAft>
          </a:pPr>
          <a:r>
            <a:rPr lang="en-US" sz="1800" dirty="0" smtClean="0"/>
            <a:t>baseline </a:t>
          </a:r>
        </a:p>
      </dgm:t>
    </dgm:pt>
    <dgm:pt modelId="{A836AFEA-C3FE-4CD2-A6B8-8E0E8EF006B9}" type="parTrans" cxnId="{93F7F1A6-15F7-467B-84D6-98C88F75A615}">
      <dgm:prSet/>
      <dgm:spPr/>
      <dgm:t>
        <a:bodyPr/>
        <a:lstStyle/>
        <a:p>
          <a:endParaRPr lang="en-US" sz="1800"/>
        </a:p>
      </dgm:t>
    </dgm:pt>
    <dgm:pt modelId="{81E5392E-0582-404E-AEBA-29F876C38D0A}" type="sibTrans" cxnId="{93F7F1A6-15F7-467B-84D6-98C88F75A615}">
      <dgm:prSet/>
      <dgm:spPr/>
      <dgm:t>
        <a:bodyPr/>
        <a:lstStyle/>
        <a:p>
          <a:endParaRPr lang="en-US" sz="1800"/>
        </a:p>
      </dgm:t>
    </dgm:pt>
    <dgm:pt modelId="{B04180F6-58D2-4EFA-9E68-3343C22190C8}">
      <dgm:prSet phldrT="[Text]" custT="1"/>
      <dgm:spPr/>
      <dgm:t>
        <a:bodyPr/>
        <a:lstStyle/>
        <a:p>
          <a:r>
            <a:rPr lang="en-US" sz="1800" dirty="0" smtClean="0"/>
            <a:t>Indonesia baseline</a:t>
          </a:r>
          <a:endParaRPr lang="en-US" sz="1800" dirty="0"/>
        </a:p>
      </dgm:t>
    </dgm:pt>
    <dgm:pt modelId="{F20649D2-C0A5-4B10-83FE-A741D73A74BD}" type="parTrans" cxnId="{E4B1C3A7-C804-40D3-8C80-AFDA6EE5F293}">
      <dgm:prSet/>
      <dgm:spPr/>
      <dgm:t>
        <a:bodyPr/>
        <a:lstStyle/>
        <a:p>
          <a:endParaRPr lang="en-US" sz="1800"/>
        </a:p>
      </dgm:t>
    </dgm:pt>
    <dgm:pt modelId="{0E425E97-92AB-4668-9636-A7CC4ACAE6E1}" type="sibTrans" cxnId="{E4B1C3A7-C804-40D3-8C80-AFDA6EE5F293}">
      <dgm:prSet/>
      <dgm:spPr/>
      <dgm:t>
        <a:bodyPr/>
        <a:lstStyle/>
        <a:p>
          <a:endParaRPr lang="en-US" sz="1800"/>
        </a:p>
      </dgm:t>
    </dgm:pt>
    <dgm:pt modelId="{877AD4F5-5A26-49BE-8931-F6D6D0183AF5}" type="pres">
      <dgm:prSet presAssocID="{9D3D5C14-DC41-4AED-B6E6-411B85E0C508}" presName="Name0" presStyleCnt="0">
        <dgm:presLayoutVars>
          <dgm:dir/>
          <dgm:resizeHandles val="exact"/>
        </dgm:presLayoutVars>
      </dgm:prSet>
      <dgm:spPr/>
    </dgm:pt>
    <dgm:pt modelId="{73C5D865-7770-4850-A028-80AE11D88BC2}" type="pres">
      <dgm:prSet presAssocID="{1A1EA671-CFDF-409E-9D82-A14E575800D4}" presName="parTxOnly" presStyleLbl="node1" presStyleIdx="0" presStyleCnt="5">
        <dgm:presLayoutVars>
          <dgm:bulletEnabled val="1"/>
        </dgm:presLayoutVars>
      </dgm:prSet>
      <dgm:spPr/>
      <dgm:t>
        <a:bodyPr/>
        <a:lstStyle/>
        <a:p>
          <a:endParaRPr lang="en-US"/>
        </a:p>
      </dgm:t>
    </dgm:pt>
    <dgm:pt modelId="{A96D3300-2C20-421D-9407-5C9DDAF77659}" type="pres">
      <dgm:prSet presAssocID="{81E5392E-0582-404E-AEBA-29F876C38D0A}" presName="parSpace" presStyleCnt="0"/>
      <dgm:spPr/>
    </dgm:pt>
    <dgm:pt modelId="{75130738-5DA3-4DD9-8C3F-9AA5658B7506}" type="pres">
      <dgm:prSet presAssocID="{B04180F6-58D2-4EFA-9E68-3343C22190C8}" presName="parTxOnly" presStyleLbl="node1" presStyleIdx="1" presStyleCnt="5">
        <dgm:presLayoutVars>
          <dgm:bulletEnabled val="1"/>
        </dgm:presLayoutVars>
      </dgm:prSet>
      <dgm:spPr/>
      <dgm:t>
        <a:bodyPr/>
        <a:lstStyle/>
        <a:p>
          <a:endParaRPr lang="en-US"/>
        </a:p>
      </dgm:t>
    </dgm:pt>
    <dgm:pt modelId="{F0C277B6-504C-4C6A-8490-43DF8F201875}" type="pres">
      <dgm:prSet presAssocID="{0E425E97-92AB-4668-9636-A7CC4ACAE6E1}" presName="parSpace" presStyleCnt="0"/>
      <dgm:spPr/>
    </dgm:pt>
    <dgm:pt modelId="{D1CEEAA2-F4AA-4F6B-8D52-65B9BE3922AF}" type="pres">
      <dgm:prSet presAssocID="{3E3F462F-F45B-49EE-8ADD-9740331DC869}" presName="parTxOnly" presStyleLbl="node1" presStyleIdx="2" presStyleCnt="5">
        <dgm:presLayoutVars>
          <dgm:bulletEnabled val="1"/>
        </dgm:presLayoutVars>
      </dgm:prSet>
      <dgm:spPr/>
      <dgm:t>
        <a:bodyPr/>
        <a:lstStyle/>
        <a:p>
          <a:endParaRPr lang="en-US"/>
        </a:p>
      </dgm:t>
    </dgm:pt>
    <dgm:pt modelId="{4A5B0EFE-CB47-43C1-AE0E-368FBC98E628}" type="pres">
      <dgm:prSet presAssocID="{F5F2C529-1509-4A47-9073-4B5F80DD48AA}" presName="parSpace" presStyleCnt="0"/>
      <dgm:spPr/>
    </dgm:pt>
    <dgm:pt modelId="{44D252DC-7C89-4AE6-9489-9C7747959441}" type="pres">
      <dgm:prSet presAssocID="{8FBADB96-43A0-4E3B-97F5-34C816808519}" presName="parTxOnly" presStyleLbl="node1" presStyleIdx="3" presStyleCnt="5">
        <dgm:presLayoutVars>
          <dgm:bulletEnabled val="1"/>
        </dgm:presLayoutVars>
      </dgm:prSet>
      <dgm:spPr/>
      <dgm:t>
        <a:bodyPr/>
        <a:lstStyle/>
        <a:p>
          <a:endParaRPr lang="en-US"/>
        </a:p>
      </dgm:t>
    </dgm:pt>
    <dgm:pt modelId="{57889EF3-71A1-45A3-8088-484B6D8A65C5}" type="pres">
      <dgm:prSet presAssocID="{D9276986-84D4-4812-9E69-6DF3E03FE711}" presName="parSpace" presStyleCnt="0"/>
      <dgm:spPr/>
    </dgm:pt>
    <dgm:pt modelId="{6E43FFBA-68DD-44EB-97B7-EED3C58452AD}" type="pres">
      <dgm:prSet presAssocID="{60C8DE65-BC15-4C83-B8AC-B86E2AA17B71}" presName="parTxOnly" presStyleLbl="node1" presStyleIdx="4" presStyleCnt="5">
        <dgm:presLayoutVars>
          <dgm:bulletEnabled val="1"/>
        </dgm:presLayoutVars>
      </dgm:prSet>
      <dgm:spPr/>
      <dgm:t>
        <a:bodyPr/>
        <a:lstStyle/>
        <a:p>
          <a:endParaRPr lang="en-US"/>
        </a:p>
      </dgm:t>
    </dgm:pt>
  </dgm:ptLst>
  <dgm:cxnLst>
    <dgm:cxn modelId="{30C1476E-1F41-4AF9-B35A-9E31F8969BE3}" srcId="{9D3D5C14-DC41-4AED-B6E6-411B85E0C508}" destId="{8FBADB96-43A0-4E3B-97F5-34C816808519}" srcOrd="3" destOrd="0" parTransId="{6F74422C-8824-4DED-BA99-AAED3838FCF0}" sibTransId="{D9276986-84D4-4812-9E69-6DF3E03FE711}"/>
    <dgm:cxn modelId="{9372DA5B-A802-4248-ABDD-AB223B3E3C3B}" type="presOf" srcId="{8FBADB96-43A0-4E3B-97F5-34C816808519}" destId="{44D252DC-7C89-4AE6-9489-9C7747959441}" srcOrd="0" destOrd="0" presId="urn:microsoft.com/office/officeart/2005/8/layout/hChevron3"/>
    <dgm:cxn modelId="{A0B3D1FA-4600-40BC-8DBC-0A27AA9E3720}" type="presOf" srcId="{60C8DE65-BC15-4C83-B8AC-B86E2AA17B71}" destId="{6E43FFBA-68DD-44EB-97B7-EED3C58452AD}" srcOrd="0" destOrd="0" presId="urn:microsoft.com/office/officeart/2005/8/layout/hChevron3"/>
    <dgm:cxn modelId="{27B78C18-7AAC-44E4-B9D1-178FF0AB726B}" type="presOf" srcId="{B04180F6-58D2-4EFA-9E68-3343C22190C8}" destId="{75130738-5DA3-4DD9-8C3F-9AA5658B7506}" srcOrd="0" destOrd="0" presId="urn:microsoft.com/office/officeart/2005/8/layout/hChevron3"/>
    <dgm:cxn modelId="{73AA0B28-7385-47E9-83B4-789EDD25614B}" type="presOf" srcId="{9D3D5C14-DC41-4AED-B6E6-411B85E0C508}" destId="{877AD4F5-5A26-49BE-8931-F6D6D0183AF5}" srcOrd="0" destOrd="0" presId="urn:microsoft.com/office/officeart/2005/8/layout/hChevron3"/>
    <dgm:cxn modelId="{93F7F1A6-15F7-467B-84D6-98C88F75A615}" srcId="{9D3D5C14-DC41-4AED-B6E6-411B85E0C508}" destId="{1A1EA671-CFDF-409E-9D82-A14E575800D4}" srcOrd="0" destOrd="0" parTransId="{A836AFEA-C3FE-4CD2-A6B8-8E0E8EF006B9}" sibTransId="{81E5392E-0582-404E-AEBA-29F876C38D0A}"/>
    <dgm:cxn modelId="{7A7AFE06-759B-471C-9FC2-48194D58BF7E}" type="presOf" srcId="{1A1EA671-CFDF-409E-9D82-A14E575800D4}" destId="{73C5D865-7770-4850-A028-80AE11D88BC2}" srcOrd="0" destOrd="0" presId="urn:microsoft.com/office/officeart/2005/8/layout/hChevron3"/>
    <dgm:cxn modelId="{98F2167B-05B9-4E1F-BF7A-BDC156F0E006}" type="presOf" srcId="{3E3F462F-F45B-49EE-8ADD-9740331DC869}" destId="{D1CEEAA2-F4AA-4F6B-8D52-65B9BE3922AF}" srcOrd="0" destOrd="0" presId="urn:microsoft.com/office/officeart/2005/8/layout/hChevron3"/>
    <dgm:cxn modelId="{1F1D2FA3-5D2B-4609-9EA4-F256869B269F}" srcId="{9D3D5C14-DC41-4AED-B6E6-411B85E0C508}" destId="{3E3F462F-F45B-49EE-8ADD-9740331DC869}" srcOrd="2" destOrd="0" parTransId="{1AB641A3-261B-4F36-8A54-7B77A598FB08}" sibTransId="{F5F2C529-1509-4A47-9073-4B5F80DD48AA}"/>
    <dgm:cxn modelId="{1D793CE8-5D80-40CA-9C7C-2997FEE64F9A}" srcId="{9D3D5C14-DC41-4AED-B6E6-411B85E0C508}" destId="{60C8DE65-BC15-4C83-B8AC-B86E2AA17B71}" srcOrd="4" destOrd="0" parTransId="{C9D09B47-51C9-437A-A233-9329A646A667}" sibTransId="{51C2481E-1D96-47B6-AE2C-7C41F3305AF4}"/>
    <dgm:cxn modelId="{E4B1C3A7-C804-40D3-8C80-AFDA6EE5F293}" srcId="{9D3D5C14-DC41-4AED-B6E6-411B85E0C508}" destId="{B04180F6-58D2-4EFA-9E68-3343C22190C8}" srcOrd="1" destOrd="0" parTransId="{F20649D2-C0A5-4B10-83FE-A741D73A74BD}" sibTransId="{0E425E97-92AB-4668-9636-A7CC4ACAE6E1}"/>
    <dgm:cxn modelId="{4BDEDF69-874C-4E27-B184-5495D1263D3A}" type="presParOf" srcId="{877AD4F5-5A26-49BE-8931-F6D6D0183AF5}" destId="{73C5D865-7770-4850-A028-80AE11D88BC2}" srcOrd="0" destOrd="0" presId="urn:microsoft.com/office/officeart/2005/8/layout/hChevron3"/>
    <dgm:cxn modelId="{F66F3072-90AD-4D73-B7B8-BB5B0CE5AB02}" type="presParOf" srcId="{877AD4F5-5A26-49BE-8931-F6D6D0183AF5}" destId="{A96D3300-2C20-421D-9407-5C9DDAF77659}" srcOrd="1" destOrd="0" presId="urn:microsoft.com/office/officeart/2005/8/layout/hChevron3"/>
    <dgm:cxn modelId="{1755BFD0-449B-47A5-9F06-053DDA24D5D1}" type="presParOf" srcId="{877AD4F5-5A26-49BE-8931-F6D6D0183AF5}" destId="{75130738-5DA3-4DD9-8C3F-9AA5658B7506}" srcOrd="2" destOrd="0" presId="urn:microsoft.com/office/officeart/2005/8/layout/hChevron3"/>
    <dgm:cxn modelId="{71749C47-AEA8-49CE-8D9C-7A737862D1D2}" type="presParOf" srcId="{877AD4F5-5A26-49BE-8931-F6D6D0183AF5}" destId="{F0C277B6-504C-4C6A-8490-43DF8F201875}" srcOrd="3" destOrd="0" presId="urn:microsoft.com/office/officeart/2005/8/layout/hChevron3"/>
    <dgm:cxn modelId="{3699B63C-8CA8-4A6C-B506-4E9D4A557460}" type="presParOf" srcId="{877AD4F5-5A26-49BE-8931-F6D6D0183AF5}" destId="{D1CEEAA2-F4AA-4F6B-8D52-65B9BE3922AF}" srcOrd="4" destOrd="0" presId="urn:microsoft.com/office/officeart/2005/8/layout/hChevron3"/>
    <dgm:cxn modelId="{44408BE0-0454-4D2F-A63E-15D89CBF6A44}" type="presParOf" srcId="{877AD4F5-5A26-49BE-8931-F6D6D0183AF5}" destId="{4A5B0EFE-CB47-43C1-AE0E-368FBC98E628}" srcOrd="5" destOrd="0" presId="urn:microsoft.com/office/officeart/2005/8/layout/hChevron3"/>
    <dgm:cxn modelId="{C9BB78E5-8E75-428B-B9B4-A973F97AE2C0}" type="presParOf" srcId="{877AD4F5-5A26-49BE-8931-F6D6D0183AF5}" destId="{44D252DC-7C89-4AE6-9489-9C7747959441}" srcOrd="6" destOrd="0" presId="urn:microsoft.com/office/officeart/2005/8/layout/hChevron3"/>
    <dgm:cxn modelId="{2537E3E2-194A-4296-9AC2-4B4434AD3CC7}" type="presParOf" srcId="{877AD4F5-5A26-49BE-8931-F6D6D0183AF5}" destId="{57889EF3-71A1-45A3-8088-484B6D8A65C5}" srcOrd="7" destOrd="0" presId="urn:microsoft.com/office/officeart/2005/8/layout/hChevron3"/>
    <dgm:cxn modelId="{B12EBA05-74B2-430A-B3D4-75812F198EF1}" type="presParOf" srcId="{877AD4F5-5A26-49BE-8931-F6D6D0183AF5}" destId="{6E43FFBA-68DD-44EB-97B7-EED3C58452AD}"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0058C-0001-4661-B58E-9C3ACCBCE7A6}">
      <dsp:nvSpPr>
        <dsp:cNvPr id="0" name=""/>
        <dsp:cNvSpPr/>
      </dsp:nvSpPr>
      <dsp:spPr>
        <a:xfrm>
          <a:off x="4344203" y="3296237"/>
          <a:ext cx="401792" cy="91440"/>
        </a:xfrm>
        <a:custGeom>
          <a:avLst/>
          <a:gdLst/>
          <a:ahLst/>
          <a:cxnLst/>
          <a:rect l="0" t="0" r="0" b="0"/>
          <a:pathLst>
            <a:path>
              <a:moveTo>
                <a:pt x="0" y="45720"/>
              </a:moveTo>
              <a:lnTo>
                <a:pt x="200896" y="45720"/>
              </a:lnTo>
              <a:lnTo>
                <a:pt x="200896" y="48232"/>
              </a:lnTo>
              <a:lnTo>
                <a:pt x="401792" y="4823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535054" y="3331912"/>
        <a:ext cx="20090" cy="20090"/>
      </dsp:txXfrm>
    </dsp:sp>
    <dsp:sp modelId="{4C851A22-BCFE-4D89-AAA1-A3715FEC0389}">
      <dsp:nvSpPr>
        <dsp:cNvPr id="0" name=""/>
        <dsp:cNvSpPr/>
      </dsp:nvSpPr>
      <dsp:spPr>
        <a:xfrm>
          <a:off x="1373340" y="2068790"/>
          <a:ext cx="423809" cy="1273166"/>
        </a:xfrm>
        <a:custGeom>
          <a:avLst/>
          <a:gdLst/>
          <a:ahLst/>
          <a:cxnLst/>
          <a:rect l="0" t="0" r="0" b="0"/>
          <a:pathLst>
            <a:path>
              <a:moveTo>
                <a:pt x="0" y="0"/>
              </a:moveTo>
              <a:lnTo>
                <a:pt x="211904" y="0"/>
              </a:lnTo>
              <a:lnTo>
                <a:pt x="211904" y="1273166"/>
              </a:lnTo>
              <a:lnTo>
                <a:pt x="423809" y="127316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551698" y="2671827"/>
        <a:ext cx="67092" cy="67092"/>
      </dsp:txXfrm>
    </dsp:sp>
    <dsp:sp modelId="{A7D7D708-C6BA-4D10-9AE3-D418A2A596D0}">
      <dsp:nvSpPr>
        <dsp:cNvPr id="0" name=""/>
        <dsp:cNvSpPr/>
      </dsp:nvSpPr>
      <dsp:spPr>
        <a:xfrm>
          <a:off x="4368130" y="2010506"/>
          <a:ext cx="262628" cy="91440"/>
        </a:xfrm>
        <a:custGeom>
          <a:avLst/>
          <a:gdLst/>
          <a:ahLst/>
          <a:cxnLst/>
          <a:rect l="0" t="0" r="0" b="0"/>
          <a:pathLst>
            <a:path>
              <a:moveTo>
                <a:pt x="0" y="45720"/>
              </a:moveTo>
              <a:lnTo>
                <a:pt x="131314" y="45720"/>
              </a:lnTo>
              <a:lnTo>
                <a:pt x="131314" y="116332"/>
              </a:lnTo>
              <a:lnTo>
                <a:pt x="262628" y="11633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492645" y="2049427"/>
        <a:ext cx="13597" cy="13597"/>
      </dsp:txXfrm>
    </dsp:sp>
    <dsp:sp modelId="{E3F9FDED-D0B1-4685-A6E0-A21C229C1C0D}">
      <dsp:nvSpPr>
        <dsp:cNvPr id="0" name=""/>
        <dsp:cNvSpPr/>
      </dsp:nvSpPr>
      <dsp:spPr>
        <a:xfrm>
          <a:off x="1373340" y="2010506"/>
          <a:ext cx="447736" cy="91440"/>
        </a:xfrm>
        <a:custGeom>
          <a:avLst/>
          <a:gdLst/>
          <a:ahLst/>
          <a:cxnLst/>
          <a:rect l="0" t="0" r="0" b="0"/>
          <a:pathLst>
            <a:path>
              <a:moveTo>
                <a:pt x="0" y="58284"/>
              </a:moveTo>
              <a:lnTo>
                <a:pt x="223868" y="58284"/>
              </a:lnTo>
              <a:lnTo>
                <a:pt x="223868" y="45720"/>
              </a:lnTo>
              <a:lnTo>
                <a:pt x="447736" y="4572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586010" y="2045028"/>
        <a:ext cx="22395" cy="22395"/>
      </dsp:txXfrm>
    </dsp:sp>
    <dsp:sp modelId="{14769870-B5AE-4961-9C76-4269823E77D0}">
      <dsp:nvSpPr>
        <dsp:cNvPr id="0" name=""/>
        <dsp:cNvSpPr/>
      </dsp:nvSpPr>
      <dsp:spPr>
        <a:xfrm>
          <a:off x="4352988" y="756316"/>
          <a:ext cx="192606" cy="91440"/>
        </a:xfrm>
        <a:custGeom>
          <a:avLst/>
          <a:gdLst/>
          <a:ahLst/>
          <a:cxnLst/>
          <a:rect l="0" t="0" r="0" b="0"/>
          <a:pathLst>
            <a:path>
              <a:moveTo>
                <a:pt x="0" y="47326"/>
              </a:moveTo>
              <a:lnTo>
                <a:pt x="96303" y="47326"/>
              </a:lnTo>
              <a:lnTo>
                <a:pt x="96303" y="45720"/>
              </a:lnTo>
              <a:lnTo>
                <a:pt x="192606" y="4572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444475" y="797221"/>
        <a:ext cx="9630" cy="9630"/>
      </dsp:txXfrm>
    </dsp:sp>
    <dsp:sp modelId="{6A558D73-F1E0-4740-B0E0-95A2B4F16457}">
      <dsp:nvSpPr>
        <dsp:cNvPr id="0" name=""/>
        <dsp:cNvSpPr/>
      </dsp:nvSpPr>
      <dsp:spPr>
        <a:xfrm>
          <a:off x="1373340" y="803643"/>
          <a:ext cx="432593" cy="1265146"/>
        </a:xfrm>
        <a:custGeom>
          <a:avLst/>
          <a:gdLst/>
          <a:ahLst/>
          <a:cxnLst/>
          <a:rect l="0" t="0" r="0" b="0"/>
          <a:pathLst>
            <a:path>
              <a:moveTo>
                <a:pt x="0" y="1265146"/>
              </a:moveTo>
              <a:lnTo>
                <a:pt x="216296" y="1265146"/>
              </a:lnTo>
              <a:lnTo>
                <a:pt x="216296" y="0"/>
              </a:lnTo>
              <a:lnTo>
                <a:pt x="432593" y="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556210" y="1402790"/>
        <a:ext cx="66853" cy="66853"/>
      </dsp:txXfrm>
    </dsp:sp>
    <dsp:sp modelId="{46DD4B54-C6F7-4B90-82C3-F6C354AA8B5E}">
      <dsp:nvSpPr>
        <dsp:cNvPr id="0" name=""/>
        <dsp:cNvSpPr/>
      </dsp:nvSpPr>
      <dsp:spPr>
        <a:xfrm>
          <a:off x="-32061" y="1495597"/>
          <a:ext cx="1664416" cy="114638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Can a </a:t>
          </a:r>
        </a:p>
        <a:p>
          <a:pPr lvl="0" algn="ctr" defTabSz="1066800">
            <a:lnSpc>
              <a:spcPct val="90000"/>
            </a:lnSpc>
            <a:spcBef>
              <a:spcPct val="0"/>
            </a:spcBef>
            <a:spcAft>
              <a:spcPct val="35000"/>
            </a:spcAft>
          </a:pPr>
          <a:r>
            <a:rPr lang="en-US" sz="2400" kern="1200" dirty="0"/>
            <a:t>MHM program:  </a:t>
          </a:r>
        </a:p>
      </dsp:txBody>
      <dsp:txXfrm>
        <a:off x="-32061" y="1495597"/>
        <a:ext cx="1664416" cy="1146386"/>
      </dsp:txXfrm>
    </dsp:sp>
    <dsp:sp modelId="{CB8FF14E-DD20-4D60-A7E2-E92F39BBC357}">
      <dsp:nvSpPr>
        <dsp:cNvPr id="0" name=""/>
        <dsp:cNvSpPr/>
      </dsp:nvSpPr>
      <dsp:spPr>
        <a:xfrm>
          <a:off x="1805934" y="252257"/>
          <a:ext cx="2547053" cy="110277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a:t>Increase menstruation-related </a:t>
          </a:r>
        </a:p>
        <a:p>
          <a:pPr lvl="0" algn="ctr" defTabSz="711200">
            <a:lnSpc>
              <a:spcPct val="90000"/>
            </a:lnSpc>
            <a:spcBef>
              <a:spcPct val="0"/>
            </a:spcBef>
            <a:spcAft>
              <a:spcPct val="35000"/>
            </a:spcAft>
          </a:pPr>
          <a:r>
            <a:rPr lang="en-US" sz="2000" b="1" kern="1200"/>
            <a:t>self-efficacy</a:t>
          </a:r>
          <a:r>
            <a:rPr lang="en-US" sz="1600" kern="1200"/>
            <a:t>?</a:t>
          </a:r>
        </a:p>
      </dsp:txBody>
      <dsp:txXfrm>
        <a:off x="1805934" y="252257"/>
        <a:ext cx="2547053" cy="1102771"/>
      </dsp:txXfrm>
    </dsp:sp>
    <dsp:sp modelId="{4F89C8AA-96F5-4E1E-903B-4053111AD255}">
      <dsp:nvSpPr>
        <dsp:cNvPr id="0" name=""/>
        <dsp:cNvSpPr/>
      </dsp:nvSpPr>
      <dsp:spPr>
        <a:xfrm>
          <a:off x="4545594" y="197044"/>
          <a:ext cx="4217405" cy="120998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a:t>Important for behavior change</a:t>
          </a:r>
        </a:p>
        <a:p>
          <a:pPr lvl="0" algn="ctr" defTabSz="711200">
            <a:lnSpc>
              <a:spcPct val="90000"/>
            </a:lnSpc>
            <a:spcBef>
              <a:spcPct val="0"/>
            </a:spcBef>
            <a:spcAft>
              <a:spcPct val="35000"/>
            </a:spcAft>
          </a:pPr>
          <a:r>
            <a:rPr lang="en-US" sz="1600" kern="1200"/>
            <a:t>People can be given information, but unless they believe they can do something,  they may not change the behavior</a:t>
          </a:r>
        </a:p>
      </dsp:txBody>
      <dsp:txXfrm>
        <a:off x="4545594" y="197044"/>
        <a:ext cx="4217405" cy="1209985"/>
      </dsp:txXfrm>
    </dsp:sp>
    <dsp:sp modelId="{4C3483E6-069A-48B5-BD13-1A2A0C294138}">
      <dsp:nvSpPr>
        <dsp:cNvPr id="0" name=""/>
        <dsp:cNvSpPr/>
      </dsp:nvSpPr>
      <dsp:spPr>
        <a:xfrm>
          <a:off x="1821076" y="1575443"/>
          <a:ext cx="2547053" cy="96156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a:t>Decrease menstruation-related </a:t>
          </a:r>
          <a:r>
            <a:rPr lang="en-US" sz="2000" b="1" kern="1200"/>
            <a:t>psychosocial stress</a:t>
          </a:r>
          <a:r>
            <a:rPr lang="en-US" sz="1600" kern="1200"/>
            <a:t>?</a:t>
          </a:r>
        </a:p>
      </dsp:txBody>
      <dsp:txXfrm>
        <a:off x="1821076" y="1575443"/>
        <a:ext cx="2547053" cy="961565"/>
      </dsp:txXfrm>
    </dsp:sp>
    <dsp:sp modelId="{CCD9AF63-36B6-4B2D-90A8-E3D40B9B0DFD}">
      <dsp:nvSpPr>
        <dsp:cNvPr id="0" name=""/>
        <dsp:cNvSpPr/>
      </dsp:nvSpPr>
      <dsp:spPr>
        <a:xfrm>
          <a:off x="4630758" y="1554879"/>
          <a:ext cx="4132241" cy="114391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a:t>Girls talk about fear, embarrassment, teasing and anxiety at school related to MHM</a:t>
          </a:r>
        </a:p>
      </dsp:txBody>
      <dsp:txXfrm>
        <a:off x="4630758" y="1554879"/>
        <a:ext cx="4132241" cy="1143918"/>
      </dsp:txXfrm>
    </dsp:sp>
    <dsp:sp modelId="{FA2F5FF6-A14B-4076-A723-199AECAA8D04}">
      <dsp:nvSpPr>
        <dsp:cNvPr id="0" name=""/>
        <dsp:cNvSpPr/>
      </dsp:nvSpPr>
      <dsp:spPr>
        <a:xfrm>
          <a:off x="1797149" y="2780200"/>
          <a:ext cx="2547053" cy="112351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a:t>Increase </a:t>
          </a:r>
        </a:p>
        <a:p>
          <a:pPr lvl="0" algn="ctr" defTabSz="711200">
            <a:lnSpc>
              <a:spcPct val="90000"/>
            </a:lnSpc>
            <a:spcBef>
              <a:spcPct val="0"/>
            </a:spcBef>
            <a:spcAft>
              <a:spcPct val="35000"/>
            </a:spcAft>
          </a:pPr>
          <a:r>
            <a:rPr lang="en-US" sz="2000" b="1" kern="1200"/>
            <a:t>School participation</a:t>
          </a:r>
          <a:r>
            <a:rPr lang="en-US" sz="1600" kern="1200"/>
            <a:t>?</a:t>
          </a:r>
        </a:p>
      </dsp:txBody>
      <dsp:txXfrm>
        <a:off x="1797149" y="2780200"/>
        <a:ext cx="2547053" cy="1123514"/>
      </dsp:txXfrm>
    </dsp:sp>
    <dsp:sp modelId="{94048D3E-841D-4E06-983B-2002FD218402}">
      <dsp:nvSpPr>
        <dsp:cNvPr id="0" name=""/>
        <dsp:cNvSpPr/>
      </dsp:nvSpPr>
      <dsp:spPr>
        <a:xfrm>
          <a:off x="4745996" y="2922502"/>
          <a:ext cx="3952897" cy="843933"/>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a:t>Concentration? Answering question in class? Raising her hand? Skipping a class or parts of class?</a:t>
          </a:r>
        </a:p>
      </dsp:txBody>
      <dsp:txXfrm>
        <a:off x="4745996" y="2922502"/>
        <a:ext cx="3952897" cy="8439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D12CF1-841C-4B77-8BBB-691FDD94E43D}">
      <dsp:nvSpPr>
        <dsp:cNvPr id="0" name=""/>
        <dsp:cNvSpPr/>
      </dsp:nvSpPr>
      <dsp:spPr>
        <a:xfrm>
          <a:off x="727646" y="0"/>
          <a:ext cx="6571045" cy="4749000"/>
        </a:xfrm>
        <a:prstGeom prst="rightArrow">
          <a:avLst/>
        </a:prstGeom>
        <a:solidFill>
          <a:srgbClr val="FF4C02">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8F3661BD-95D0-4FA6-AF04-5E43D5EFF6BC}">
      <dsp:nvSpPr>
        <dsp:cNvPr id="0" name=""/>
        <dsp:cNvSpPr/>
      </dsp:nvSpPr>
      <dsp:spPr>
        <a:xfrm>
          <a:off x="1021310" y="1301358"/>
          <a:ext cx="1752417" cy="2211780"/>
        </a:xfrm>
        <a:prstGeom prst="roundRect">
          <a:avLst/>
        </a:prstGeom>
        <a:solidFill>
          <a:srgbClr val="FF4C02">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solidFill>
                <a:srgbClr val="FFFFFF"/>
              </a:solidFill>
              <a:latin typeface="Gill Sans Infant Std"/>
              <a:ea typeface="+mn-ea"/>
              <a:cs typeface="+mn-cs"/>
            </a:rPr>
            <a:t>Then let’s suppose that in the morning you got your period. Do you think you’ll have the same result on your test?</a:t>
          </a:r>
        </a:p>
      </dsp:txBody>
      <dsp:txXfrm>
        <a:off x="1106856" y="1386904"/>
        <a:ext cx="1581325" cy="2040688"/>
      </dsp:txXfrm>
    </dsp:sp>
    <dsp:sp modelId="{94CA5F79-743E-4285-898C-B6ED7C760AF8}">
      <dsp:nvSpPr>
        <dsp:cNvPr id="0" name=""/>
        <dsp:cNvSpPr/>
      </dsp:nvSpPr>
      <dsp:spPr>
        <a:xfrm>
          <a:off x="2925063" y="1178606"/>
          <a:ext cx="1645536" cy="2391786"/>
        </a:xfrm>
        <a:prstGeom prst="roundRect">
          <a:avLst/>
        </a:prstGeom>
        <a:solidFill>
          <a:srgbClr val="FF4C02">
            <a:hueOff val="730607"/>
            <a:satOff val="0"/>
            <a:lumOff val="-1471"/>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a:solidFill>
                <a:srgbClr val="FFFFFF"/>
              </a:solidFill>
              <a:latin typeface="Gill Sans Infant Std"/>
              <a:ea typeface="+mn-ea"/>
              <a:cs typeface="+mn-cs"/>
            </a:rPr>
            <a:t>“In my case, it affects me…I feel bored, strange and I don’t feel like studying, but I do what’s possible and I study but there are times when I forget things and I don’t know why” </a:t>
          </a:r>
        </a:p>
      </dsp:txBody>
      <dsp:txXfrm>
        <a:off x="3005391" y="1258934"/>
        <a:ext cx="1484880" cy="2231130"/>
      </dsp:txXfrm>
    </dsp:sp>
    <dsp:sp modelId="{06DE1F94-2F04-4BCD-8CCD-AD1993C4049C}">
      <dsp:nvSpPr>
        <dsp:cNvPr id="0" name=""/>
        <dsp:cNvSpPr/>
      </dsp:nvSpPr>
      <dsp:spPr>
        <a:xfrm>
          <a:off x="4751975" y="1212714"/>
          <a:ext cx="1987395" cy="2323571"/>
        </a:xfrm>
        <a:prstGeom prst="roundRect">
          <a:avLst/>
        </a:prstGeom>
        <a:solidFill>
          <a:srgbClr val="FF4C02">
            <a:hueOff val="1461214"/>
            <a:satOff val="0"/>
            <a:lumOff val="-2943"/>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solidFill>
                <a:srgbClr val="FFFFFF"/>
              </a:solidFill>
              <a:latin typeface="Gill Sans Infant Std"/>
              <a:ea typeface="+mn-ea"/>
              <a:cs typeface="+mn-cs"/>
            </a:rPr>
            <a:t>The last three times I had my period…</a:t>
          </a:r>
        </a:p>
        <a:p>
          <a:pPr lvl="0" algn="ctr" defTabSz="577850">
            <a:lnSpc>
              <a:spcPct val="90000"/>
            </a:lnSpc>
            <a:spcBef>
              <a:spcPct val="0"/>
            </a:spcBef>
            <a:spcAft>
              <a:spcPct val="35000"/>
            </a:spcAft>
          </a:pPr>
          <a:endParaRPr lang="en-US" sz="1300" kern="1200" dirty="0">
            <a:solidFill>
              <a:srgbClr val="FFFFFF"/>
            </a:solidFill>
            <a:latin typeface="Gill Sans Infant Std"/>
            <a:ea typeface="+mn-ea"/>
            <a:cs typeface="+mn-cs"/>
          </a:endParaRPr>
        </a:p>
        <a:p>
          <a:pPr lvl="0" algn="ctr" defTabSz="577850">
            <a:lnSpc>
              <a:spcPct val="90000"/>
            </a:lnSpc>
            <a:spcBef>
              <a:spcPct val="0"/>
            </a:spcBef>
            <a:spcAft>
              <a:spcPct val="35000"/>
            </a:spcAft>
          </a:pPr>
          <a:r>
            <a:rPr lang="en-US" sz="1300" kern="1200" dirty="0">
              <a:solidFill>
                <a:srgbClr val="FFFFFF"/>
              </a:solidFill>
              <a:latin typeface="Gill Sans Infant Std"/>
              <a:ea typeface="+mn-ea"/>
              <a:cs typeface="+mn-cs"/>
            </a:rPr>
            <a:t>I had a difficult time concentrating in class</a:t>
          </a:r>
        </a:p>
        <a:p>
          <a:pPr lvl="0" algn="ctr" defTabSz="577850">
            <a:lnSpc>
              <a:spcPct val="90000"/>
            </a:lnSpc>
            <a:spcBef>
              <a:spcPct val="0"/>
            </a:spcBef>
            <a:spcAft>
              <a:spcPct val="35000"/>
            </a:spcAft>
          </a:pPr>
          <a:endParaRPr lang="en-US" sz="1300" kern="1200" dirty="0">
            <a:solidFill>
              <a:srgbClr val="FFFFFF"/>
            </a:solidFill>
            <a:latin typeface="Gill Sans Infant Std"/>
            <a:ea typeface="+mn-ea"/>
            <a:cs typeface="+mn-cs"/>
          </a:endParaRPr>
        </a:p>
        <a:p>
          <a:pPr lvl="0" algn="ctr" defTabSz="577850">
            <a:lnSpc>
              <a:spcPct val="90000"/>
            </a:lnSpc>
            <a:spcBef>
              <a:spcPct val="0"/>
            </a:spcBef>
            <a:spcAft>
              <a:spcPct val="35000"/>
            </a:spcAft>
          </a:pPr>
          <a:r>
            <a:rPr lang="en-US" sz="1300" kern="1200" dirty="0">
              <a:solidFill>
                <a:srgbClr val="FFFFFF"/>
              </a:solidFill>
              <a:latin typeface="Gill Sans Infant Std"/>
              <a:ea typeface="+mn-ea"/>
              <a:cs typeface="+mn-cs"/>
            </a:rPr>
            <a:t>I did not feel like doing my homework</a:t>
          </a:r>
        </a:p>
      </dsp:txBody>
      <dsp:txXfrm>
        <a:off x="4848992" y="1309731"/>
        <a:ext cx="1793361" cy="21295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C5D865-7770-4850-A028-80AE11D88BC2}">
      <dsp:nvSpPr>
        <dsp:cNvPr id="0" name=""/>
        <dsp:cNvSpPr/>
      </dsp:nvSpPr>
      <dsp:spPr>
        <a:xfrm>
          <a:off x="1119" y="1640695"/>
          <a:ext cx="2182917" cy="873166"/>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lvl="0" algn="ctr" defTabSz="800100">
            <a:lnSpc>
              <a:spcPct val="100000"/>
            </a:lnSpc>
            <a:spcBef>
              <a:spcPct val="0"/>
            </a:spcBef>
            <a:spcAft>
              <a:spcPts val="0"/>
            </a:spcAft>
          </a:pPr>
          <a:r>
            <a:rPr lang="en-US" sz="1800" kern="1200" dirty="0" smtClean="0"/>
            <a:t>Nepal </a:t>
          </a:r>
        </a:p>
        <a:p>
          <a:pPr lvl="0" algn="ctr" defTabSz="800100">
            <a:lnSpc>
              <a:spcPct val="100000"/>
            </a:lnSpc>
            <a:spcBef>
              <a:spcPct val="0"/>
            </a:spcBef>
            <a:spcAft>
              <a:spcPts val="0"/>
            </a:spcAft>
          </a:pPr>
          <a:r>
            <a:rPr lang="en-US" sz="1800" kern="1200" dirty="0" smtClean="0"/>
            <a:t>baseline </a:t>
          </a:r>
        </a:p>
      </dsp:txBody>
      <dsp:txXfrm>
        <a:off x="1119" y="1640695"/>
        <a:ext cx="1964626" cy="873166"/>
      </dsp:txXfrm>
    </dsp:sp>
    <dsp:sp modelId="{75130738-5DA3-4DD9-8C3F-9AA5658B7506}">
      <dsp:nvSpPr>
        <dsp:cNvPr id="0" name=""/>
        <dsp:cNvSpPr/>
      </dsp:nvSpPr>
      <dsp:spPr>
        <a:xfrm>
          <a:off x="1747453" y="1640695"/>
          <a:ext cx="2182917" cy="873166"/>
        </a:xfrm>
        <a:prstGeom prst="chevron">
          <a:avLst/>
        </a:prstGeom>
        <a:solidFill>
          <a:schemeClr val="accent3">
            <a:hueOff val="2125706"/>
            <a:satOff val="0"/>
            <a:lumOff val="-37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en-US" sz="1800" kern="1200" dirty="0" smtClean="0"/>
            <a:t>Indonesia baseline</a:t>
          </a:r>
          <a:endParaRPr lang="en-US" sz="1800" kern="1200" dirty="0"/>
        </a:p>
      </dsp:txBody>
      <dsp:txXfrm>
        <a:off x="2184036" y="1640695"/>
        <a:ext cx="1309751" cy="873166"/>
      </dsp:txXfrm>
    </dsp:sp>
    <dsp:sp modelId="{D1CEEAA2-F4AA-4F6B-8D52-65B9BE3922AF}">
      <dsp:nvSpPr>
        <dsp:cNvPr id="0" name=""/>
        <dsp:cNvSpPr/>
      </dsp:nvSpPr>
      <dsp:spPr>
        <a:xfrm>
          <a:off x="3493787" y="1640695"/>
          <a:ext cx="2182917" cy="873166"/>
        </a:xfrm>
        <a:prstGeom prst="chevron">
          <a:avLst/>
        </a:prstGeom>
        <a:solidFill>
          <a:schemeClr val="accent3">
            <a:hueOff val="4251411"/>
            <a:satOff val="0"/>
            <a:lumOff val="-74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en-US" sz="1800" kern="1200" dirty="0" smtClean="0"/>
            <a:t>Philippines </a:t>
          </a:r>
          <a:r>
            <a:rPr lang="en-US" sz="1800" kern="1200" dirty="0" err="1" smtClean="0">
              <a:solidFill>
                <a:srgbClr val="C00000"/>
              </a:solidFill>
            </a:rPr>
            <a:t>endline</a:t>
          </a:r>
          <a:endParaRPr lang="en-US" sz="1800" kern="1200" dirty="0" smtClean="0">
            <a:solidFill>
              <a:srgbClr val="C00000"/>
            </a:solidFill>
          </a:endParaRPr>
        </a:p>
      </dsp:txBody>
      <dsp:txXfrm>
        <a:off x="3930370" y="1640695"/>
        <a:ext cx="1309751" cy="873166"/>
      </dsp:txXfrm>
    </dsp:sp>
    <dsp:sp modelId="{44D252DC-7C89-4AE6-9489-9C7747959441}">
      <dsp:nvSpPr>
        <dsp:cNvPr id="0" name=""/>
        <dsp:cNvSpPr/>
      </dsp:nvSpPr>
      <dsp:spPr>
        <a:xfrm>
          <a:off x="5240121" y="1640695"/>
          <a:ext cx="2182917" cy="873166"/>
        </a:xfrm>
        <a:prstGeom prst="chevron">
          <a:avLst/>
        </a:prstGeom>
        <a:solidFill>
          <a:schemeClr val="accent3">
            <a:hueOff val="6377117"/>
            <a:satOff val="0"/>
            <a:lumOff val="-111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en-US" sz="1800" kern="1200" dirty="0" smtClean="0"/>
            <a:t>Mexico baseline and </a:t>
          </a:r>
          <a:r>
            <a:rPr lang="en-US" sz="1800" kern="1200" dirty="0" err="1" smtClean="0">
              <a:solidFill>
                <a:srgbClr val="C00000"/>
              </a:solidFill>
            </a:rPr>
            <a:t>endline</a:t>
          </a:r>
          <a:r>
            <a:rPr lang="en-US" sz="1800" kern="1200" dirty="0" smtClean="0"/>
            <a:t> </a:t>
          </a:r>
        </a:p>
      </dsp:txBody>
      <dsp:txXfrm>
        <a:off x="5676704" y="1640695"/>
        <a:ext cx="1309751" cy="873166"/>
      </dsp:txXfrm>
    </dsp:sp>
    <dsp:sp modelId="{6E43FFBA-68DD-44EB-97B7-EED3C58452AD}">
      <dsp:nvSpPr>
        <dsp:cNvPr id="0" name=""/>
        <dsp:cNvSpPr/>
      </dsp:nvSpPr>
      <dsp:spPr>
        <a:xfrm>
          <a:off x="6986455" y="1640695"/>
          <a:ext cx="2182917" cy="873166"/>
        </a:xfrm>
        <a:prstGeom prst="chevron">
          <a:avLst/>
        </a:prstGeom>
        <a:solidFill>
          <a:schemeClr val="accent3">
            <a:hueOff val="8502823"/>
            <a:satOff val="0"/>
            <a:lumOff val="-149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en-US" sz="1800" kern="1200" dirty="0" smtClean="0"/>
            <a:t>Kyrgyzstan </a:t>
          </a:r>
          <a:r>
            <a:rPr lang="en-US" sz="1800" b="1" kern="1200" dirty="0" err="1" smtClean="0">
              <a:solidFill>
                <a:srgbClr val="C00000"/>
              </a:solidFill>
            </a:rPr>
            <a:t>endline</a:t>
          </a:r>
          <a:r>
            <a:rPr lang="en-US" sz="1800" kern="1200" dirty="0" smtClean="0"/>
            <a:t> </a:t>
          </a:r>
        </a:p>
      </dsp:txBody>
      <dsp:txXfrm>
        <a:off x="7423038" y="1640695"/>
        <a:ext cx="1309751" cy="873166"/>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1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F9E3F6-DBD2-4F3B-AB18-4527ED5DD450}" type="datetimeFigureOut">
              <a:rPr lang="en-GB" smtClean="0"/>
              <a:t>14/05/2018</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4FA5BA-B16E-44E2-9832-E71FD137E5B4}" type="slidenum">
              <a:rPr lang="en-GB" smtClean="0"/>
              <a:t>‹#›</a:t>
            </a:fld>
            <a:endParaRPr lang="en-GB"/>
          </a:p>
        </p:txBody>
      </p:sp>
    </p:spTree>
    <p:extLst>
      <p:ext uri="{BB962C8B-B14F-4D97-AF65-F5344CB8AC3E}">
        <p14:creationId xmlns:p14="http://schemas.microsoft.com/office/powerpoint/2010/main" val="3188519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34FA5BA-B16E-44E2-9832-E71FD137E5B4}" type="slidenum">
              <a:rPr lang="en-GB" smtClean="0"/>
              <a:t>1</a:t>
            </a:fld>
            <a:endParaRPr lang="en-GB"/>
          </a:p>
        </p:txBody>
      </p:sp>
    </p:spTree>
    <p:extLst>
      <p:ext uri="{BB962C8B-B14F-4D97-AF65-F5344CB8AC3E}">
        <p14:creationId xmlns:p14="http://schemas.microsoft.com/office/powerpoint/2010/main" val="956233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challenges girls face, along with their reports that those challenges can encourage them to miss full or partial days of school, has increased an interest in identifying links between menstruation and school attendance. A cross-sectional study in Bangladesh found that girls were more likely to miss school during menstruation if they felt uncomfortable being at school during menstruation, believed that their menstrual problems impacted their performance in school, attended schools that had locked toilets, or faced restrictions during menstruation (</a:t>
            </a:r>
            <a:r>
              <a:rPr lang="en-US" dirty="0" err="1"/>
              <a:t>Alam</a:t>
            </a:r>
            <a:r>
              <a:rPr lang="en-US" dirty="0"/>
              <a:t> et al., 2017). A cross-sectional study in rural Malawi found that a third of girls interviewed missed at least one day of school during their last menstrual period (Grant et al., 2013). Studies evaluating the impact of material and education provision on school attendance, however, have yielded mixed results (Oster et al., 2011; Montgomery et al., 2012; Montgomery et al., 2016; Philipps-Howard et al., 2016).</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FFFF08-BA74-3E4E-B67B-CFCBDE5D983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9420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FFFF08-BA74-3E4E-B67B-CFCBDE5D983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1460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qualitative studies, as well as the inability to find strong correlations between absenteeism and MHM, have led researchers to ask whether we should be focusing on other outcomes more closely related to the educational experiences girls have while managing their periods in school. </a:t>
            </a:r>
            <a:endParaRPr lang="en-US" err="1"/>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FFFF08-BA74-3E4E-B67B-CFCBDE5D983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090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lead </a:t>
            </a:r>
            <a:r>
              <a:rPr lang="en-US" dirty="0" smtClean="0"/>
              <a:t>Jeanne and me to </a:t>
            </a:r>
            <a:r>
              <a:rPr lang="en-US" dirty="0"/>
              <a:t>develop the following research question back in 2015 – instead of "do our MHM programs reduce absenteeism among school girls, we asked: </a:t>
            </a:r>
          </a:p>
          <a:p>
            <a:endParaRPr lang="en-US" dirty="0"/>
          </a:p>
          <a:p>
            <a:r>
              <a:rPr lang="en-US" dirty="0"/>
              <a:t>We understood that girls who have their periods in schools cope by changing the way they interact with peers and in the classroom – raising their hands less, sitting in the back of the classroom, perhaps even missing some class so they can change their menstrual products in privacy.</a:t>
            </a:r>
            <a:endParaRPr lang="en-US" dirty="0">
              <a:cs typeface="Calibri"/>
            </a:endParaRPr>
          </a:p>
          <a:p>
            <a:endParaRPr lang="en-US" dirty="0"/>
          </a:p>
          <a:p>
            <a:r>
              <a:rPr lang="en-US" dirty="0"/>
              <a:t>Girls repeatedly talk about fear, embarrassment and confusion associate with their periods. We know that when children are stressed, they cannot learn as well. </a:t>
            </a:r>
            <a:endParaRPr lang="en-US" dirty="0">
              <a:cs typeface="Calibri"/>
            </a:endParaRPr>
          </a:p>
          <a:p>
            <a:endParaRPr lang="en-US" dirty="0"/>
          </a:p>
          <a:p>
            <a:r>
              <a:rPr lang="en-US" dirty="0"/>
              <a:t>Lastly, we know that before someone can change behavior they have to believe in their ability to do that. So an MHM program should be able to increase self-efficacy (like confidence) so that girls are able to manage their periods better.</a:t>
            </a:r>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D9D2DC-DE16-4EB3-BD80-FAD24141A6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4708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problem is that these measures don't </a:t>
            </a:r>
            <a:r>
              <a:rPr lang="en-US" dirty="0" smtClean="0"/>
              <a:t>exist and they are concepts that likely one cannot measure</a:t>
            </a:r>
            <a:r>
              <a:rPr lang="en-US" baseline="0" dirty="0" smtClean="0"/>
              <a:t> with one question.</a:t>
            </a:r>
          </a:p>
          <a:p>
            <a:endParaRPr lang="en-US" baseline="0" dirty="0" smtClean="0"/>
          </a:p>
          <a:p>
            <a:r>
              <a:rPr lang="en-US" dirty="0" smtClean="0"/>
              <a:t>It</a:t>
            </a:r>
            <a:r>
              <a:rPr lang="en-US" baseline="0" dirty="0" smtClean="0"/>
              <a:t> would be as if we </a:t>
            </a:r>
            <a:r>
              <a:rPr lang="en-US" dirty="0" smtClean="0"/>
              <a:t>wante</a:t>
            </a:r>
            <a:r>
              <a:rPr lang="en-US" baseline="0" dirty="0" smtClean="0"/>
              <a:t>d to take someone’s temperature, but the instrument to assess temperature, the thermometer, did not exist</a:t>
            </a:r>
            <a:r>
              <a:rPr lang="en-US" dirty="0" smtClean="0"/>
              <a:t>. </a:t>
            </a:r>
          </a:p>
          <a:p>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So </a:t>
            </a:r>
            <a:r>
              <a:rPr lang="en-US" dirty="0"/>
              <a:t>we started on a journey to see if we could develop </a:t>
            </a:r>
            <a:r>
              <a:rPr lang="en-US" dirty="0" smtClean="0"/>
              <a:t>questions them</a:t>
            </a:r>
            <a:r>
              <a:rPr lang="en-US" dirty="0"/>
              <a:t>. </a:t>
            </a:r>
            <a:r>
              <a:rPr lang="en-US" dirty="0" smtClean="0"/>
              <a:t>I’m</a:t>
            </a:r>
            <a:r>
              <a:rPr lang="en-US" baseline="0" dirty="0" smtClean="0"/>
              <a:t> now going to focus on the process to develop the Menstrual Related – School Participation, Stress and Self-Efficacy tool, more affectionately short-formed as the MR-SSS tool.</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FFFF08-BA74-3E4E-B67B-CFCBDE5D983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8957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development of the Menstrual Related – School Participation, Stress and Self-Efficacy (MR-SSS) tool has consisted of four phases, including (1) qualitative data collection, (2) qualitative analysis to inform the quantitative tool development, (3) tool piloting and analysis of pilot results to improve the tool and (4) a second pilot in the Philippines with the updated tool.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FFF08-BA74-3E4E-B67B-CFCBDE5D98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36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Phase 1 aimed to understand how girls in El Salvador and in The Philippines experienced and described school participation, stress and self-efficacy in regard to menstruation. In both locations, between May and November of 2016, Save the Children staff and Columbia University Fellows utilized qualitative methods, including participatory learning activities (PLA), in-depth interviews (IDIs), focus group discussions (FGDs) and Key Informant Interviews (KII). Mothers,</a:t>
            </a:r>
            <a:r>
              <a:rPr lang="en-US" sz="1200" kern="1200" baseline="0" dirty="0" smtClean="0">
                <a:solidFill>
                  <a:schemeClr val="tx1"/>
                </a:solidFill>
                <a:effectLst/>
                <a:latin typeface="+mn-lt"/>
                <a:ea typeface="+mn-ea"/>
                <a:cs typeface="+mn-cs"/>
              </a:rPr>
              <a:t> father</a:t>
            </a:r>
            <a:r>
              <a:rPr lang="en-US" sz="1200" kern="1200" dirty="0" smtClean="0">
                <a:solidFill>
                  <a:schemeClr val="tx1"/>
                </a:solidFill>
                <a:effectLst/>
                <a:latin typeface="+mn-lt"/>
                <a:ea typeface="+mn-ea"/>
                <a:cs typeface="+mn-cs"/>
              </a:rPr>
              <a:t>, teachers,  and girls and boys in grades 5 through 7 were engaged in discussions regarding girls’ typical worries managing their menses in school (stress), how their behavior in class or with peers changed on those days (school participation), and the abilities girls believed they had to solve these challenges (self-efficacy). Qualitative tools were initially the same for each country, and were iteratively adapted in each location.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Pictured</a:t>
            </a:r>
            <a:r>
              <a:rPr lang="en-US" sz="1200" kern="1200" baseline="0" dirty="0" smtClean="0">
                <a:solidFill>
                  <a:schemeClr val="tx1"/>
                </a:solidFill>
                <a:effectLst/>
                <a:latin typeface="+mn-lt"/>
                <a:ea typeface="+mn-ea"/>
                <a:cs typeface="+mn-cs"/>
              </a:rPr>
              <a:t> is an example of the participatory learning activities. Girls in El Salvador conduct a body mapping activity to talk about the difference between feelings and emotions. Girls also drew a timeline of their school day to think about how their day may be different, or the same, when they had their period.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PLAs:</a:t>
            </a:r>
            <a:endParaRPr lang="en-US" dirty="0" smtClean="0"/>
          </a:p>
          <a:p>
            <a:pPr marL="228600" indent="-228600">
              <a:buFont typeface="+mj-lt"/>
              <a:buAutoNum type="arabicPeriod"/>
            </a:pPr>
            <a:r>
              <a:rPr lang="en-US" sz="1200" b="1" dirty="0" smtClean="0">
                <a:latin typeface="Gill Sans Infant Std"/>
                <a:cs typeface="Gill Sans Infant Std"/>
              </a:rPr>
              <a:t>Body mapping</a:t>
            </a:r>
            <a:r>
              <a:rPr lang="en-US" sz="1200" dirty="0" smtClean="0">
                <a:latin typeface="Gill Sans Infant Std"/>
                <a:cs typeface="Gill Sans Infant Std"/>
              </a:rPr>
              <a:t> - </a:t>
            </a:r>
            <a:r>
              <a:rPr lang="en-US" sz="1200" dirty="0" smtClean="0"/>
              <a:t>Girls drew a heart and a brain and talked about the difference between feelings and emotions</a:t>
            </a:r>
            <a:endParaRPr lang="en-US" sz="1200" dirty="0" smtClean="0">
              <a:latin typeface="Gill Sans Infant Std"/>
              <a:cs typeface="Gill Sans Infant Std"/>
            </a:endParaRPr>
          </a:p>
          <a:p>
            <a:pPr marL="228600" indent="-228600">
              <a:buFont typeface="+mj-lt"/>
              <a:buAutoNum type="arabicPeriod"/>
            </a:pPr>
            <a:r>
              <a:rPr lang="en-US" sz="1200" b="1" dirty="0" smtClean="0"/>
              <a:t>Brainstorming</a:t>
            </a:r>
            <a:r>
              <a:rPr lang="en-US" sz="1200" dirty="0" smtClean="0"/>
              <a:t> in pairs - worries that girls had in school with their period</a:t>
            </a:r>
            <a:endParaRPr lang="en-US" sz="1200" dirty="0" smtClean="0">
              <a:latin typeface="Gill Sans Infant Std"/>
              <a:cs typeface="Gill Sans Infant Std"/>
            </a:endParaRPr>
          </a:p>
          <a:p>
            <a:pPr marL="228600" indent="-228600">
              <a:buFont typeface="+mj-lt"/>
              <a:buAutoNum type="arabicPeriod"/>
            </a:pPr>
            <a:r>
              <a:rPr lang="en-US" sz="1200" dirty="0" smtClean="0"/>
              <a:t>Use of  "thermometer" to </a:t>
            </a:r>
            <a:r>
              <a:rPr lang="en-US" sz="1200" b="1" dirty="0" smtClean="0"/>
              <a:t>rank</a:t>
            </a:r>
            <a:r>
              <a:rPr lang="en-US" sz="1200" dirty="0" smtClean="0"/>
              <a:t> the worries and discuss them</a:t>
            </a:r>
            <a:endParaRPr lang="en-US" sz="1200" dirty="0" smtClean="0">
              <a:latin typeface="Gill Sans Infant Std"/>
              <a:cs typeface="Gill Sans Infant Std"/>
            </a:endParaRPr>
          </a:p>
          <a:p>
            <a:pPr marL="228600" indent="-228600">
              <a:buFont typeface="+mj-lt"/>
              <a:buAutoNum type="arabicPeriod"/>
            </a:pPr>
            <a:r>
              <a:rPr lang="en-US" sz="1200" b="1" dirty="0" smtClean="0"/>
              <a:t>Timeline</a:t>
            </a:r>
            <a:r>
              <a:rPr lang="en-US" sz="1200" dirty="0" smtClean="0"/>
              <a:t>  of their school day  - that was used as a contrast to think about how their day might be different, or not, when they had their period.</a:t>
            </a:r>
          </a:p>
          <a:p>
            <a:pPr marL="228600" indent="-228600">
              <a:buFont typeface="+mj-lt"/>
              <a:buAutoNum type="arabicPeriod"/>
            </a:pPr>
            <a:r>
              <a:rPr lang="en-US" sz="1200" dirty="0" smtClean="0"/>
              <a:t>Call-in radio advice line - </a:t>
            </a:r>
            <a:r>
              <a:rPr lang="en-US" sz="1200" b="1" dirty="0" smtClean="0"/>
              <a:t>scenario</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FFF08-BA74-3E4E-B67B-CFCBDE5D98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2953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Phase 2, qualitative data was transcribed verbatim and analyzed using MAX QDA.  The domains of interest were coded, and then each domain was analyzed separately to understand the various facets that defined school participation, stress and self-efficacy for girls. Using the findings from each domain, including many direct quotes, to develop survey questions. The tools were separately developed for the Philippines and El Salvador, including 20-30 close-ended survey questions per domain of interest. We then compared survey questions between El Salvador and The Philippines to add or subtract items to create one tool for both locations.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figure with the arrow illustrates the qualitative question, the findings and an early draft version of the survey questions – we tried to use girls own words as much as possible when developing the tool.</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FFF08-BA74-3E4E-B67B-CFCBDE5D98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25300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Phase III, eighty-six MR-SSS questions were piloted in El Salvador in October 2016, among </a:t>
            </a:r>
            <a:r>
              <a:rPr lang="en-GB" sz="1200" kern="1200" dirty="0" smtClean="0">
                <a:solidFill>
                  <a:schemeClr val="tx1"/>
                </a:solidFill>
                <a:effectLst/>
                <a:latin typeface="+mn-lt"/>
                <a:ea typeface="+mn-ea"/>
                <a:cs typeface="+mn-cs"/>
              </a:rPr>
              <a:t>200 menstruating girls in grades 6-8, from 13 rural schools</a:t>
            </a:r>
            <a:r>
              <a:rPr lang="en-US" sz="1200" kern="1200" dirty="0" smtClean="0">
                <a:solidFill>
                  <a:schemeClr val="tx1"/>
                </a:solidFill>
                <a:effectLst/>
                <a:latin typeface="+mn-lt"/>
                <a:ea typeface="+mn-ea"/>
                <a:cs typeface="+mn-cs"/>
              </a:rPr>
              <a:t>. Our research partners lead</a:t>
            </a:r>
            <a:r>
              <a:rPr lang="en-US" sz="1200" kern="1200" baseline="0" dirty="0" smtClean="0">
                <a:solidFill>
                  <a:schemeClr val="tx1"/>
                </a:solidFill>
                <a:effectLst/>
                <a:latin typeface="+mn-lt"/>
                <a:ea typeface="+mn-ea"/>
                <a:cs typeface="+mn-cs"/>
              </a:rPr>
              <a:t> analysis; </a:t>
            </a:r>
            <a:r>
              <a:rPr lang="en-US" sz="1200" kern="1200" dirty="0" smtClean="0">
                <a:solidFill>
                  <a:schemeClr val="tx1"/>
                </a:solidFill>
                <a:effectLst/>
                <a:latin typeface="+mn-lt"/>
                <a:ea typeface="+mn-ea"/>
                <a:cs typeface="+mn-cs"/>
              </a:rPr>
              <a:t>Multiple exploratory analysis were conducted to assess the reliability, validity, and utility of the initial MR-SSS scale, including: measures of internal consistency, exploratory principal components analysis, exploratory factor analysis, and exploratory </a:t>
            </a:r>
            <a:r>
              <a:rPr lang="en-US" sz="1200" kern="1200" dirty="0" err="1" smtClean="0">
                <a:solidFill>
                  <a:schemeClr val="tx1"/>
                </a:solidFill>
                <a:effectLst/>
                <a:latin typeface="+mn-lt"/>
                <a:ea typeface="+mn-ea"/>
                <a:cs typeface="+mn-cs"/>
              </a:rPr>
              <a:t>Mokken</a:t>
            </a:r>
            <a:r>
              <a:rPr lang="en-US" sz="1200" kern="1200" dirty="0" smtClean="0">
                <a:solidFill>
                  <a:schemeClr val="tx1"/>
                </a:solidFill>
                <a:effectLst/>
                <a:latin typeface="+mn-lt"/>
                <a:ea typeface="+mn-ea"/>
                <a:cs typeface="+mn-cs"/>
              </a:rPr>
              <a:t> scaling procedures. </a:t>
            </a:r>
            <a:r>
              <a:rPr lang="en-GB" sz="1200" kern="1200" dirty="0" smtClean="0">
                <a:solidFill>
                  <a:schemeClr val="tx1"/>
                </a:solidFill>
                <a:effectLst/>
                <a:latin typeface="+mn-lt"/>
                <a:ea typeface="+mn-ea"/>
                <a:cs typeface="+mn-cs"/>
              </a:rPr>
              <a:t>Exploratory analysis were inconclusive; few questions meet final inclusion criteria for any procedure. Low interrater reliability measures suggested potential challenges with the administration of the tool and format of the questions.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Results were used to </a:t>
            </a:r>
            <a:r>
              <a:rPr lang="en-US" sz="1200" kern="1200" dirty="0" smtClean="0">
                <a:solidFill>
                  <a:schemeClr val="tx1"/>
                </a:solidFill>
                <a:effectLst/>
                <a:latin typeface="+mn-lt"/>
                <a:ea typeface="+mn-ea"/>
                <a:cs typeface="+mn-cs"/>
              </a:rPr>
              <a:t>refine the MR-SSS survey questions and format, as well as create an intensive enumerator training and survey protocol for subsequent surveys in the Philippines. A variation of the refined tool was also tested in Kyrgyzstan (April 2017) and Ethiopia (June 2017), though methods, translation, survey items, and oversight of data collection varied between contexts. But this helped us to further refine the tool for the Philippines pilot.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285750" lvl="1" indent="-285750">
              <a:buFont typeface="Arial" panose="020B0604020202020204" pitchFamily="34" charset="0"/>
              <a:buChar char="•"/>
            </a:pPr>
            <a:r>
              <a:rPr lang="en-US" dirty="0" smtClean="0">
                <a:solidFill>
                  <a:schemeClr val="bg1"/>
                </a:solidFill>
              </a:rPr>
              <a:t>Analysis was conducted by Dr. Dreibelbis:</a:t>
            </a:r>
          </a:p>
          <a:p>
            <a:pPr marL="552450" lvl="2" indent="-285750">
              <a:buFont typeface="Arial" panose="020B0604020202020204" pitchFamily="34" charset="0"/>
              <a:buChar char="•"/>
            </a:pPr>
            <a:r>
              <a:rPr lang="en-US" sz="1600" dirty="0" smtClean="0">
                <a:solidFill>
                  <a:schemeClr val="bg1"/>
                </a:solidFill>
              </a:rPr>
              <a:t>Alpha coefficient - until there was a set of question with an alpha close to .8- iterative process</a:t>
            </a:r>
          </a:p>
          <a:p>
            <a:pPr marL="552450" lvl="2" indent="-285750">
              <a:buFont typeface="Arial" panose="020B0604020202020204" pitchFamily="34" charset="0"/>
              <a:buChar char="•"/>
            </a:pPr>
            <a:r>
              <a:rPr lang="en-US" sz="1600" dirty="0" smtClean="0">
                <a:solidFill>
                  <a:schemeClr val="bg1"/>
                </a:solidFill>
              </a:rPr>
              <a:t>Application of a </a:t>
            </a:r>
            <a:r>
              <a:rPr lang="en-US" sz="1600" dirty="0" err="1" smtClean="0">
                <a:solidFill>
                  <a:schemeClr val="bg1"/>
                </a:solidFill>
              </a:rPr>
              <a:t>Mokken</a:t>
            </a:r>
            <a:r>
              <a:rPr lang="en-US" sz="1600" dirty="0" smtClean="0">
                <a:solidFill>
                  <a:schemeClr val="bg1"/>
                </a:solidFill>
              </a:rPr>
              <a:t> scaling procedure</a:t>
            </a:r>
          </a:p>
          <a:p>
            <a:pPr marL="552450" lvl="2" indent="-285750">
              <a:buFont typeface="Arial" panose="020B0604020202020204" pitchFamily="34" charset="0"/>
              <a:buChar char="•"/>
            </a:pPr>
            <a:r>
              <a:rPr lang="en-US" sz="1600" dirty="0" smtClean="0">
                <a:solidFill>
                  <a:schemeClr val="bg1"/>
                </a:solidFill>
              </a:rPr>
              <a:t>Principle components analysis </a:t>
            </a:r>
            <a:endParaRPr lang="en-US" sz="1600" b="0" dirty="0" smtClean="0">
              <a:solidFill>
                <a:schemeClr val="bg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FFF08-BA74-3E4E-B67B-CFCBDE5D98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50945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Phase 4 utilized the revised MR-SSS tool, protocol, and training to conduct a pilot in the Philippines in August 2017. The revised MR-SSS tool included 13 school participation questions, 13 stress questions and 21 self-efficacy questions. The tool was translated from English to Tagalog and back-translated to English. We spent a great deal of time talking through the meaning of the questions</a:t>
            </a:r>
            <a:r>
              <a:rPr lang="en-US" sz="1200" kern="1200" baseline="0" dirty="0" smtClean="0">
                <a:solidFill>
                  <a:schemeClr val="tx1"/>
                </a:solidFill>
                <a:effectLst/>
                <a:latin typeface="+mn-lt"/>
                <a:ea typeface="+mn-ea"/>
                <a:cs typeface="+mn-cs"/>
              </a:rPr>
              <a:t> and translation of the questions with enumerators and SHN staff. We recognized that the concept of self-efficacy was quite hard to explain, or translate in a local word that was also age appropriate for grade 5 &amp; 6 learners. Going through this process was very important for quality data collection, and to refine future trainings for administering the tool. The data from the Philippines baseline was analyzed by Dr. </a:t>
            </a:r>
            <a:r>
              <a:rPr lang="en-US" sz="1200" kern="1200" dirty="0" smtClean="0">
                <a:solidFill>
                  <a:schemeClr val="tx1"/>
                </a:solidFill>
                <a:effectLst/>
                <a:latin typeface="+mn-lt"/>
                <a:ea typeface="+mn-ea"/>
                <a:cs typeface="+mn-cs"/>
              </a:rPr>
              <a:t>Robert Dreibelbis at LSHTM. Robert settled</a:t>
            </a:r>
            <a:r>
              <a:rPr lang="en-US" sz="1200" kern="1200" baseline="0" dirty="0" smtClean="0">
                <a:solidFill>
                  <a:schemeClr val="tx1"/>
                </a:solidFill>
                <a:effectLst/>
                <a:latin typeface="+mn-lt"/>
                <a:ea typeface="+mn-ea"/>
                <a:cs typeface="+mn-cs"/>
              </a:rPr>
              <a:t> on a</a:t>
            </a:r>
            <a:r>
              <a:rPr lang="en-US" sz="1200" kern="1200" dirty="0" smtClean="0">
                <a:solidFill>
                  <a:schemeClr val="tx1"/>
                </a:solidFill>
                <a:effectLst/>
                <a:latin typeface="+mn-lt"/>
                <a:ea typeface="+mn-ea"/>
                <a:cs typeface="+mn-cs"/>
              </a:rPr>
              <a:t> one factor analysis after trying</a:t>
            </a:r>
            <a:r>
              <a:rPr lang="en-US" sz="1200" kern="1200" baseline="0" dirty="0" smtClean="0">
                <a:solidFill>
                  <a:schemeClr val="tx1"/>
                </a:solidFill>
                <a:effectLst/>
                <a:latin typeface="+mn-lt"/>
                <a:ea typeface="+mn-ea"/>
                <a:cs typeface="+mn-cs"/>
              </a:rPr>
              <a:t> multi-factor analysis and </a:t>
            </a:r>
            <a:r>
              <a:rPr lang="en-US" sz="1200" kern="1200" baseline="0" dirty="0" err="1" smtClean="0">
                <a:solidFill>
                  <a:schemeClr val="tx1"/>
                </a:solidFill>
                <a:effectLst/>
                <a:latin typeface="+mn-lt"/>
                <a:ea typeface="+mn-ea"/>
                <a:cs typeface="+mn-cs"/>
              </a:rPr>
              <a:t>Mokken</a:t>
            </a:r>
            <a:r>
              <a:rPr lang="en-US" sz="1200" kern="1200" baseline="0" dirty="0" smtClean="0">
                <a:solidFill>
                  <a:schemeClr val="tx1"/>
                </a:solidFill>
                <a:effectLst/>
                <a:latin typeface="+mn-lt"/>
                <a:ea typeface="+mn-ea"/>
                <a:cs typeface="+mn-cs"/>
              </a:rPr>
              <a:t> Scaling</a:t>
            </a:r>
            <a:r>
              <a:rPr lang="en-US" sz="1200" kern="1200" dirty="0" smtClean="0">
                <a:solidFill>
                  <a:schemeClr val="tx1"/>
                </a:solidFill>
                <a:effectLst/>
                <a:latin typeface="+mn-lt"/>
                <a:ea typeface="+mn-ea"/>
                <a:cs typeface="+mn-cs"/>
              </a:rPr>
              <a:t> – but</a:t>
            </a:r>
            <a:r>
              <a:rPr lang="en-US" sz="1200" kern="1200" baseline="0" dirty="0" smtClean="0">
                <a:solidFill>
                  <a:schemeClr val="tx1"/>
                </a:solidFill>
                <a:effectLst/>
                <a:latin typeface="+mn-lt"/>
                <a:ea typeface="+mn-ea"/>
                <a:cs typeface="+mn-cs"/>
              </a:rPr>
              <a:t> Robert can better answer analysis questions related </a:t>
            </a:r>
            <a:r>
              <a:rPr lang="en-US" sz="1200" kern="1200" baseline="0" smtClean="0">
                <a:solidFill>
                  <a:schemeClr val="tx1"/>
                </a:solidFill>
                <a:effectLst/>
                <a:latin typeface="+mn-lt"/>
                <a:ea typeface="+mn-ea"/>
                <a:cs typeface="+mn-cs"/>
              </a:rPr>
              <a:t>to method, </a:t>
            </a:r>
            <a:r>
              <a:rPr lang="en-US" sz="1200" kern="1200" baseline="0" dirty="0" smtClean="0">
                <a:solidFill>
                  <a:schemeClr val="tx1"/>
                </a:solidFill>
                <a:effectLst/>
                <a:latin typeface="+mn-lt"/>
                <a:ea typeface="+mn-ea"/>
                <a:cs typeface="+mn-cs"/>
              </a:rPr>
              <a:t>so happy to forward any questions on to him after the webinar.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FFF08-BA74-3E4E-B67B-CFCBDE5D98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3179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34FA5BA-B16E-44E2-9832-E71FD137E5B4}" type="slidenum">
              <a:rPr lang="en-GB" smtClean="0"/>
              <a:t>5</a:t>
            </a:fld>
            <a:endParaRPr lang="en-GB"/>
          </a:p>
        </p:txBody>
      </p:sp>
    </p:spTree>
    <p:extLst>
      <p:ext uri="{BB962C8B-B14F-4D97-AF65-F5344CB8AC3E}">
        <p14:creationId xmlns:p14="http://schemas.microsoft.com/office/powerpoint/2010/main" val="1047984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373062"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And that takes us</a:t>
            </a:r>
            <a:r>
              <a:rPr lang="en-US" baseline="0" dirty="0" smtClean="0"/>
              <a:t> to the Philippines findings. </a:t>
            </a:r>
            <a:r>
              <a:rPr lang="en-US" sz="2000" i="0" dirty="0" smtClean="0">
                <a:solidFill>
                  <a:schemeClr val="accent4">
                    <a:lumMod val="20000"/>
                    <a:lumOff val="80000"/>
                  </a:schemeClr>
                </a:solidFill>
              </a:rPr>
              <a:t>We are </a:t>
            </a:r>
            <a:r>
              <a:rPr lang="en-US" sz="2000" i="0" baseline="0" dirty="0" smtClean="0">
                <a:solidFill>
                  <a:schemeClr val="accent4">
                    <a:lumMod val="20000"/>
                    <a:lumOff val="80000"/>
                  </a:schemeClr>
                </a:solidFill>
              </a:rPr>
              <a:t>please to share that the two plus years of development has been positive – and that we have the development of a scale.  </a:t>
            </a:r>
            <a:endParaRPr lang="en-US" sz="2000" i="0" dirty="0" smtClean="0">
              <a:solidFill>
                <a:schemeClr val="accent4">
                  <a:lumMod val="20000"/>
                  <a:lumOff val="80000"/>
                </a:schemeClr>
              </a:solidFill>
            </a:endParaRPr>
          </a:p>
          <a:p>
            <a:pPr marL="884238" marR="0" lvl="3"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i="1" dirty="0" smtClean="0">
                <a:solidFill>
                  <a:schemeClr val="accent4">
                    <a:lumMod val="20000"/>
                    <a:lumOff val="80000"/>
                  </a:schemeClr>
                </a:solidFill>
              </a:rPr>
              <a:t>We have the start of a scale – measuring social support components of self efficacy</a:t>
            </a:r>
            <a:endParaRPr lang="en-US" sz="2000" i="1" dirty="0" smtClean="0"/>
          </a:p>
          <a:p>
            <a:pPr marL="884238" lvl="3" indent="-342900">
              <a:buFont typeface="Arial" panose="020B0604020202020204" pitchFamily="34" charset="0"/>
              <a:buChar char="•"/>
            </a:pPr>
            <a:r>
              <a:rPr lang="en-US" sz="2000" i="1" dirty="0" smtClean="0"/>
              <a:t>Cluster of questions that are about achieving a negotiation about receiving something from another person – social support as part of SE</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FFFF08-BA74-3E4E-B67B-CFCBDE5D983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49855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 typeface="Arial" charset="0"/>
              <a:buNone/>
              <a:tabLst/>
              <a:defRPr/>
            </a:pPr>
            <a:r>
              <a:rPr lang="en-US" baseline="0" dirty="0" smtClean="0"/>
              <a:t>On the slide is a table that shows the Participation questions, factor loadings and their uniqueness. </a:t>
            </a:r>
            <a:r>
              <a:rPr lang="en-US" i="0" baseline="0" dirty="0" smtClean="0">
                <a:solidFill>
                  <a:schemeClr val="tx1"/>
                </a:solidFill>
              </a:rPr>
              <a:t>The </a:t>
            </a:r>
            <a:r>
              <a:rPr lang="en-GB" sz="1200" i="0" kern="1200" dirty="0" smtClean="0">
                <a:solidFill>
                  <a:schemeClr val="tx1"/>
                </a:solidFill>
                <a:effectLst/>
                <a:latin typeface="+mn-lt"/>
                <a:ea typeface="+mn-ea"/>
                <a:cs typeface="+mn-cs"/>
              </a:rPr>
              <a:t>Factor loadings are how correlated specific response patterns are to the underlying factor. The Cronbach’s alpha was 0.7146, for pilot work anything between 0.7 and 0.8 is considered acceptable. </a:t>
            </a:r>
          </a:p>
          <a:p>
            <a:pPr marL="0" marR="0" lvl="1" indent="0" algn="l" defTabSz="457200" rtl="0" eaLnBrk="1" fontAlgn="auto" latinLnBrk="0" hangingPunct="1">
              <a:lnSpc>
                <a:spcPct val="100000"/>
              </a:lnSpc>
              <a:spcBef>
                <a:spcPts val="0"/>
              </a:spcBef>
              <a:spcAft>
                <a:spcPts val="0"/>
              </a:spcAft>
              <a:buClrTx/>
              <a:buSzTx/>
              <a:buFont typeface="Arial" charset="0"/>
              <a:buNone/>
              <a:tabLst/>
              <a:defRPr/>
            </a:pPr>
            <a:endParaRPr lang="en-GB" sz="1200" i="0" kern="1200" dirty="0" smtClean="0">
              <a:solidFill>
                <a:schemeClr val="tx1"/>
              </a:solidFill>
              <a:effectLst/>
              <a:latin typeface="+mn-lt"/>
              <a:ea typeface="+mn-ea"/>
              <a:cs typeface="+mn-cs"/>
            </a:endParaRPr>
          </a:p>
          <a:p>
            <a:pPr marL="0" marR="0" lvl="1" indent="0" algn="l" defTabSz="457200" rtl="0" eaLnBrk="1" fontAlgn="auto" latinLnBrk="0" hangingPunct="1">
              <a:lnSpc>
                <a:spcPct val="100000"/>
              </a:lnSpc>
              <a:spcBef>
                <a:spcPts val="0"/>
              </a:spcBef>
              <a:spcAft>
                <a:spcPts val="0"/>
              </a:spcAft>
              <a:buClrTx/>
              <a:buSzTx/>
              <a:buFont typeface="Arial" charset="0"/>
              <a:buNone/>
              <a:tabLst/>
              <a:defRPr/>
            </a:pPr>
            <a:r>
              <a:rPr lang="en-GB" sz="1200" b="0" kern="1200" dirty="0" smtClean="0">
                <a:solidFill>
                  <a:schemeClr val="tx1"/>
                </a:solidFill>
                <a:effectLst/>
                <a:latin typeface="+mn-lt"/>
                <a:ea typeface="+mn-ea"/>
                <a:cs typeface="+mn-cs"/>
              </a:rPr>
              <a:t>In</a:t>
            </a:r>
            <a:r>
              <a:rPr lang="en-GB" sz="1200" b="0" kern="1200" baseline="0" dirty="0" smtClean="0">
                <a:solidFill>
                  <a:schemeClr val="tx1"/>
                </a:solidFill>
                <a:effectLst/>
                <a:latin typeface="+mn-lt"/>
                <a:ea typeface="+mn-ea"/>
                <a:cs typeface="+mn-cs"/>
              </a:rPr>
              <a:t> summary, w</a:t>
            </a:r>
            <a:r>
              <a:rPr lang="en-GB" sz="1200" b="0" kern="1200" dirty="0" smtClean="0">
                <a:solidFill>
                  <a:schemeClr val="tx1"/>
                </a:solidFill>
                <a:effectLst/>
                <a:latin typeface="+mn-lt"/>
                <a:ea typeface="+mn-ea"/>
                <a:cs typeface="+mn-cs"/>
              </a:rPr>
              <a:t>e have a good start to a scale that warrants further exploration, both it terms of data collection and analytic approaches. Key participation questions to retain are: 4, 5, 6, 7, 9, 10, 12, and 13.</a:t>
            </a:r>
            <a:endParaRPr lang="en-US" sz="1200" b="0" kern="1200" dirty="0" smtClean="0">
              <a:solidFill>
                <a:schemeClr val="tx1"/>
              </a:solidFill>
              <a:effectLst/>
              <a:latin typeface="+mn-lt"/>
              <a:ea typeface="+mn-ea"/>
              <a:cs typeface="+mn-cs"/>
            </a:endParaRPr>
          </a:p>
          <a:p>
            <a:pPr marL="0" marR="0" lvl="1" indent="0" algn="l" defTabSz="457200" rtl="0" eaLnBrk="1" fontAlgn="auto" latinLnBrk="0" hangingPunct="1">
              <a:lnSpc>
                <a:spcPct val="100000"/>
              </a:lnSpc>
              <a:spcBef>
                <a:spcPts val="0"/>
              </a:spcBef>
              <a:spcAft>
                <a:spcPts val="0"/>
              </a:spcAft>
              <a:buClrTx/>
              <a:buSzTx/>
              <a:buFont typeface="Arial" charset="0"/>
              <a:buNone/>
              <a:tabLst/>
              <a:defRPr/>
            </a:pPr>
            <a:endParaRPr lang="en-US" sz="1200" i="0" kern="1200" dirty="0" smtClean="0">
              <a:solidFill>
                <a:schemeClr val="tx1"/>
              </a:solidFill>
              <a:effectLst/>
              <a:latin typeface="+mn-lt"/>
              <a:ea typeface="+mn-ea"/>
              <a:cs typeface="+mn-cs"/>
            </a:endParaRPr>
          </a:p>
          <a:p>
            <a:pPr marL="0" marR="0" lvl="1" indent="0" algn="l" defTabSz="457200" rtl="0" eaLnBrk="1" fontAlgn="auto" latinLnBrk="0" hangingPunct="1">
              <a:lnSpc>
                <a:spcPct val="100000"/>
              </a:lnSpc>
              <a:spcBef>
                <a:spcPts val="0"/>
              </a:spcBef>
              <a:spcAft>
                <a:spcPts val="0"/>
              </a:spcAft>
              <a:buClrTx/>
              <a:buSzTx/>
              <a:buFont typeface="Arial" charset="0"/>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FFFF08-BA74-3E4E-B67B-CFCBDE5D983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64388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 typeface="Arial" charset="0"/>
              <a:buNone/>
              <a:tabLst/>
              <a:defRPr/>
            </a:pPr>
            <a:r>
              <a:rPr lang="en-US" baseline="0" dirty="0" smtClean="0"/>
              <a:t>On the slide is a table that shows the Participation questions, factor loadings and their uniqueness. </a:t>
            </a:r>
            <a:r>
              <a:rPr lang="en-US" i="0" baseline="0" dirty="0" smtClean="0">
                <a:solidFill>
                  <a:schemeClr val="tx1"/>
                </a:solidFill>
              </a:rPr>
              <a:t>The </a:t>
            </a:r>
            <a:r>
              <a:rPr lang="en-GB" sz="1200" i="0" kern="1200" dirty="0" smtClean="0">
                <a:solidFill>
                  <a:schemeClr val="tx1"/>
                </a:solidFill>
                <a:effectLst/>
                <a:latin typeface="+mn-lt"/>
                <a:ea typeface="+mn-ea"/>
                <a:cs typeface="+mn-cs"/>
              </a:rPr>
              <a:t>Factor loadings are how correlated specific response patterns are to the underlying factor. The Cronbach’s alpha was 0.7146, for pilot work anything between 0.7 and 0.8 is considered acceptable. </a:t>
            </a:r>
          </a:p>
          <a:p>
            <a:pPr marL="0" marR="0" lvl="1" indent="0" algn="l" defTabSz="457200" rtl="0" eaLnBrk="1" fontAlgn="auto" latinLnBrk="0" hangingPunct="1">
              <a:lnSpc>
                <a:spcPct val="100000"/>
              </a:lnSpc>
              <a:spcBef>
                <a:spcPts val="0"/>
              </a:spcBef>
              <a:spcAft>
                <a:spcPts val="0"/>
              </a:spcAft>
              <a:buClrTx/>
              <a:buSzTx/>
              <a:buFont typeface="Arial" charset="0"/>
              <a:buNone/>
              <a:tabLst/>
              <a:defRPr/>
            </a:pPr>
            <a:endParaRPr lang="en-GB" sz="1200" i="0" kern="1200" dirty="0" smtClean="0">
              <a:solidFill>
                <a:schemeClr val="tx1"/>
              </a:solidFill>
              <a:effectLst/>
              <a:latin typeface="+mn-lt"/>
              <a:ea typeface="+mn-ea"/>
              <a:cs typeface="+mn-cs"/>
            </a:endParaRPr>
          </a:p>
          <a:p>
            <a:pPr marL="0" marR="0" lvl="1" indent="0" algn="l" defTabSz="457200" rtl="0" eaLnBrk="1" fontAlgn="auto" latinLnBrk="0" hangingPunct="1">
              <a:lnSpc>
                <a:spcPct val="100000"/>
              </a:lnSpc>
              <a:spcBef>
                <a:spcPts val="0"/>
              </a:spcBef>
              <a:spcAft>
                <a:spcPts val="0"/>
              </a:spcAft>
              <a:buClrTx/>
              <a:buSzTx/>
              <a:buFont typeface="Arial" charset="0"/>
              <a:buNone/>
              <a:tabLst/>
              <a:defRPr/>
            </a:pPr>
            <a:r>
              <a:rPr lang="en-GB" sz="1200" b="0" kern="1200" dirty="0" smtClean="0">
                <a:solidFill>
                  <a:schemeClr val="tx1"/>
                </a:solidFill>
                <a:effectLst/>
                <a:latin typeface="+mn-lt"/>
                <a:ea typeface="+mn-ea"/>
                <a:cs typeface="+mn-cs"/>
              </a:rPr>
              <a:t>In</a:t>
            </a:r>
            <a:r>
              <a:rPr lang="en-GB" sz="1200" b="0" kern="1200" baseline="0" dirty="0" smtClean="0">
                <a:solidFill>
                  <a:schemeClr val="tx1"/>
                </a:solidFill>
                <a:effectLst/>
                <a:latin typeface="+mn-lt"/>
                <a:ea typeface="+mn-ea"/>
                <a:cs typeface="+mn-cs"/>
              </a:rPr>
              <a:t> summary, w</a:t>
            </a:r>
            <a:r>
              <a:rPr lang="en-GB" sz="1200" b="0" kern="1200" dirty="0" smtClean="0">
                <a:solidFill>
                  <a:schemeClr val="tx1"/>
                </a:solidFill>
                <a:effectLst/>
                <a:latin typeface="+mn-lt"/>
                <a:ea typeface="+mn-ea"/>
                <a:cs typeface="+mn-cs"/>
              </a:rPr>
              <a:t>e have a good start to a scale that warrants further exploration, both it terms of data collection and analytic approaches. Key participation questions to retain are: 4, 5, 6, 7, 9, 10, 12, and 13.</a:t>
            </a:r>
            <a:endParaRPr lang="en-US" sz="1200" b="0" kern="1200" dirty="0" smtClean="0">
              <a:solidFill>
                <a:schemeClr val="tx1"/>
              </a:solidFill>
              <a:effectLst/>
              <a:latin typeface="+mn-lt"/>
              <a:ea typeface="+mn-ea"/>
              <a:cs typeface="+mn-cs"/>
            </a:endParaRPr>
          </a:p>
          <a:p>
            <a:pPr marL="0" marR="0" lvl="1" indent="0" algn="l" defTabSz="457200" rtl="0" eaLnBrk="1" fontAlgn="auto" latinLnBrk="0" hangingPunct="1">
              <a:lnSpc>
                <a:spcPct val="100000"/>
              </a:lnSpc>
              <a:spcBef>
                <a:spcPts val="0"/>
              </a:spcBef>
              <a:spcAft>
                <a:spcPts val="0"/>
              </a:spcAft>
              <a:buClrTx/>
              <a:buSzTx/>
              <a:buFont typeface="Arial" charset="0"/>
              <a:buNone/>
              <a:tabLst/>
              <a:defRPr/>
            </a:pPr>
            <a:endParaRPr lang="en-US" sz="1200" i="0" kern="1200" dirty="0" smtClean="0">
              <a:solidFill>
                <a:schemeClr val="tx1"/>
              </a:solidFill>
              <a:effectLst/>
              <a:latin typeface="+mn-lt"/>
              <a:ea typeface="+mn-ea"/>
              <a:cs typeface="+mn-cs"/>
            </a:endParaRPr>
          </a:p>
          <a:p>
            <a:pPr marL="0" marR="0" lvl="1" indent="0" algn="l" defTabSz="457200" rtl="0" eaLnBrk="1" fontAlgn="auto" latinLnBrk="0" hangingPunct="1">
              <a:lnSpc>
                <a:spcPct val="100000"/>
              </a:lnSpc>
              <a:spcBef>
                <a:spcPts val="0"/>
              </a:spcBef>
              <a:spcAft>
                <a:spcPts val="0"/>
              </a:spcAft>
              <a:buClrTx/>
              <a:buSzTx/>
              <a:buFont typeface="Arial" charset="0"/>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FFFF08-BA74-3E4E-B67B-CFCBDE5D983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91098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 typeface="Arial" charset="0"/>
              <a:buNone/>
              <a:tabLst/>
              <a:defRPr/>
            </a:pPr>
            <a:r>
              <a:rPr lang="en-US" baseline="0" dirty="0" smtClean="0"/>
              <a:t>This slide shows the Stress questions, factor loadings and their uniqueness. </a:t>
            </a:r>
            <a:r>
              <a:rPr lang="en-GB" sz="1200" i="0" kern="1200" dirty="0" smtClean="0">
                <a:solidFill>
                  <a:schemeClr val="tx1"/>
                </a:solidFill>
                <a:effectLst/>
                <a:latin typeface="+mn-lt"/>
                <a:ea typeface="+mn-ea"/>
                <a:cs typeface="+mn-cs"/>
              </a:rPr>
              <a:t>The Cronbach’s alpha for stress was 0.7924</a:t>
            </a:r>
            <a:r>
              <a:rPr lang="en-GB" sz="1200" i="0" kern="1200" baseline="0" dirty="0" smtClean="0">
                <a:solidFill>
                  <a:schemeClr val="tx1"/>
                </a:solidFill>
                <a:effectLst/>
                <a:latin typeface="+mn-lt"/>
                <a:ea typeface="+mn-ea"/>
                <a:cs typeface="+mn-cs"/>
              </a:rPr>
              <a:t> (</a:t>
            </a:r>
            <a:r>
              <a:rPr lang="en-GB" sz="1200" i="0" kern="1200" dirty="0" smtClean="0">
                <a:solidFill>
                  <a:schemeClr val="tx1"/>
                </a:solidFill>
                <a:effectLst/>
                <a:latin typeface="+mn-lt"/>
                <a:ea typeface="+mn-ea"/>
                <a:cs typeface="+mn-cs"/>
              </a:rPr>
              <a:t>for pilot work anything between 0.7 and 0.8 is considered acceptable). While we had a total of 13 stress questions,</a:t>
            </a:r>
            <a:r>
              <a:rPr lang="en-GB" sz="1200" i="0" kern="1200" baseline="0" dirty="0" smtClean="0">
                <a:solidFill>
                  <a:schemeClr val="tx1"/>
                </a:solidFill>
                <a:effectLst/>
                <a:latin typeface="+mn-lt"/>
                <a:ea typeface="+mn-ea"/>
                <a:cs typeface="+mn-cs"/>
              </a:rPr>
              <a:t> these 10 questions were the questions that loaded.</a:t>
            </a:r>
            <a:endParaRPr lang="en-GB" sz="1200" i="0" kern="1200" dirty="0" smtClean="0">
              <a:solidFill>
                <a:schemeClr val="tx1"/>
              </a:solidFill>
              <a:effectLst/>
              <a:latin typeface="+mn-lt"/>
              <a:ea typeface="+mn-ea"/>
              <a:cs typeface="+mn-cs"/>
            </a:endParaRPr>
          </a:p>
          <a:p>
            <a:pPr marL="0" marR="0" lvl="1" indent="0" algn="l" defTabSz="457200" rtl="0" eaLnBrk="1" fontAlgn="auto" latinLnBrk="0" hangingPunct="1">
              <a:lnSpc>
                <a:spcPct val="100000"/>
              </a:lnSpc>
              <a:spcBef>
                <a:spcPts val="0"/>
              </a:spcBef>
              <a:spcAft>
                <a:spcPts val="0"/>
              </a:spcAft>
              <a:buClrTx/>
              <a:buSzTx/>
              <a:buFont typeface="Arial" charset="0"/>
              <a:buNone/>
              <a:tabLst/>
              <a:defRPr/>
            </a:pPr>
            <a:endParaRPr lang="en-GB" sz="1200" i="0" kern="1200" dirty="0" smtClean="0">
              <a:solidFill>
                <a:schemeClr val="tx1"/>
              </a:solidFill>
              <a:effectLst/>
              <a:latin typeface="+mn-lt"/>
              <a:ea typeface="+mn-ea"/>
              <a:cs typeface="+mn-cs"/>
            </a:endParaRPr>
          </a:p>
          <a:p>
            <a:pPr marL="0" marR="0" lvl="1" indent="0" algn="l" defTabSz="457200" rtl="0" eaLnBrk="1" fontAlgn="auto" latinLnBrk="0" hangingPunct="1">
              <a:lnSpc>
                <a:spcPct val="100000"/>
              </a:lnSpc>
              <a:spcBef>
                <a:spcPts val="0"/>
              </a:spcBef>
              <a:spcAft>
                <a:spcPts val="0"/>
              </a:spcAft>
              <a:buClrTx/>
              <a:buSzTx/>
              <a:buFont typeface="Arial" charset="0"/>
              <a:buNone/>
              <a:tabLst/>
              <a:defRPr/>
            </a:pPr>
            <a:endParaRPr lang="en-US" sz="1200" i="0" kern="1200" dirty="0" smtClean="0">
              <a:solidFill>
                <a:schemeClr val="tx1"/>
              </a:solidFill>
              <a:effectLst/>
              <a:latin typeface="+mn-lt"/>
              <a:ea typeface="+mn-ea"/>
              <a:cs typeface="+mn-cs"/>
            </a:endParaRPr>
          </a:p>
          <a:p>
            <a:pPr marL="0" marR="0" lvl="1" indent="0" algn="l" defTabSz="457200" rtl="0" eaLnBrk="1" fontAlgn="auto" latinLnBrk="0" hangingPunct="1">
              <a:lnSpc>
                <a:spcPct val="100000"/>
              </a:lnSpc>
              <a:spcBef>
                <a:spcPts val="0"/>
              </a:spcBef>
              <a:spcAft>
                <a:spcPts val="0"/>
              </a:spcAft>
              <a:buClrTx/>
              <a:buSzTx/>
              <a:buFont typeface="Arial" charset="0"/>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FFFF08-BA74-3E4E-B67B-CFCBDE5D983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61478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 typeface="Arial" charset="0"/>
              <a:buNone/>
              <a:tabLst/>
              <a:defRPr/>
            </a:pPr>
            <a:r>
              <a:rPr lang="en-US" baseline="0" dirty="0" smtClean="0"/>
              <a:t>This slide shows the Self Efficacy questions, factor loadings and their uniqueness. </a:t>
            </a:r>
            <a:r>
              <a:rPr lang="en-GB" sz="1200" i="0" kern="1200" dirty="0" smtClean="0">
                <a:solidFill>
                  <a:schemeClr val="tx1"/>
                </a:solidFill>
                <a:effectLst/>
                <a:latin typeface="+mn-lt"/>
                <a:ea typeface="+mn-ea"/>
                <a:cs typeface="+mn-cs"/>
              </a:rPr>
              <a:t>The Cronbach’s alpha for the Self Efficacy questions was 0.7632</a:t>
            </a:r>
            <a:r>
              <a:rPr lang="en-GB" sz="1200" i="0" kern="1200" baseline="0" dirty="0" smtClean="0">
                <a:solidFill>
                  <a:schemeClr val="tx1"/>
                </a:solidFill>
                <a:effectLst/>
                <a:latin typeface="+mn-lt"/>
                <a:ea typeface="+mn-ea"/>
                <a:cs typeface="+mn-cs"/>
              </a:rPr>
              <a:t> (</a:t>
            </a:r>
            <a:r>
              <a:rPr lang="en-GB" sz="1200" i="0" kern="1200" dirty="0" smtClean="0">
                <a:solidFill>
                  <a:schemeClr val="tx1"/>
                </a:solidFill>
                <a:effectLst/>
                <a:latin typeface="+mn-lt"/>
                <a:ea typeface="+mn-ea"/>
                <a:cs typeface="+mn-cs"/>
              </a:rPr>
              <a:t>for pilot work anything between 0.7 and 0.8 is considered acceptable). </a:t>
            </a:r>
          </a:p>
          <a:p>
            <a:pPr marL="0" marR="0" lvl="1" indent="0" algn="l" defTabSz="457200" rtl="0" eaLnBrk="1" fontAlgn="auto" latinLnBrk="0" hangingPunct="1">
              <a:lnSpc>
                <a:spcPct val="100000"/>
              </a:lnSpc>
              <a:spcBef>
                <a:spcPts val="0"/>
              </a:spcBef>
              <a:spcAft>
                <a:spcPts val="0"/>
              </a:spcAft>
              <a:buClrTx/>
              <a:buSzTx/>
              <a:buFont typeface="Arial" charset="0"/>
              <a:buNone/>
              <a:tabLst/>
              <a:defRPr/>
            </a:pPr>
            <a:endParaRPr lang="en-GB" sz="1200" i="0" kern="1200" dirty="0" smtClean="0">
              <a:solidFill>
                <a:schemeClr val="tx1"/>
              </a:solidFill>
              <a:effectLst/>
              <a:latin typeface="+mn-lt"/>
              <a:ea typeface="+mn-ea"/>
              <a:cs typeface="+mn-cs"/>
            </a:endParaRPr>
          </a:p>
          <a:p>
            <a:pPr marL="0" marR="0" lvl="1" indent="0" algn="l" defTabSz="457200" rtl="0" eaLnBrk="1" fontAlgn="auto" latinLnBrk="0" hangingPunct="1">
              <a:lnSpc>
                <a:spcPct val="100000"/>
              </a:lnSpc>
              <a:spcBef>
                <a:spcPts val="0"/>
              </a:spcBef>
              <a:spcAft>
                <a:spcPts val="0"/>
              </a:spcAft>
              <a:buClrTx/>
              <a:buSzTx/>
              <a:buFont typeface="Arial" charset="0"/>
              <a:buNone/>
              <a:tabLst/>
              <a:defRPr/>
            </a:pPr>
            <a:r>
              <a:rPr lang="en-US" sz="1200" b="0" kern="1200" dirty="0" smtClean="0">
                <a:solidFill>
                  <a:schemeClr val="tx1"/>
                </a:solidFill>
                <a:effectLst/>
                <a:latin typeface="+mn-lt"/>
                <a:ea typeface="+mn-ea"/>
                <a:cs typeface="+mn-cs"/>
              </a:rPr>
              <a:t>For the self</a:t>
            </a:r>
            <a:r>
              <a:rPr lang="en-US" sz="1200" b="0" kern="1200" baseline="0" dirty="0" smtClean="0">
                <a:solidFill>
                  <a:schemeClr val="tx1"/>
                </a:solidFill>
                <a:effectLst/>
                <a:latin typeface="+mn-lt"/>
                <a:ea typeface="+mn-ea"/>
                <a:cs typeface="+mn-cs"/>
              </a:rPr>
              <a:t> efficacy questions, we are starting to realize that we have not </a:t>
            </a:r>
            <a:r>
              <a:rPr lang="en-GB" sz="1200" i="1" kern="1200" dirty="0" smtClean="0">
                <a:solidFill>
                  <a:schemeClr val="tx1"/>
                </a:solidFill>
                <a:effectLst/>
                <a:latin typeface="+mn-lt"/>
                <a:ea typeface="+mn-ea"/>
                <a:cs typeface="+mn-cs"/>
              </a:rPr>
              <a:t>measured self-efficacy, but </a:t>
            </a:r>
            <a:r>
              <a:rPr lang="en-GB" sz="1200" i="1" u="none" kern="1200" dirty="0" smtClean="0">
                <a:solidFill>
                  <a:schemeClr val="tx1"/>
                </a:solidFill>
                <a:effectLst/>
                <a:latin typeface="+mn-lt"/>
                <a:ea typeface="+mn-ea"/>
                <a:cs typeface="+mn-cs"/>
              </a:rPr>
              <a:t>rather </a:t>
            </a:r>
            <a:r>
              <a:rPr lang="en-GB" sz="1200" b="1" i="1" u="none" kern="1200" dirty="0" smtClean="0">
                <a:solidFill>
                  <a:schemeClr val="tx1"/>
                </a:solidFill>
                <a:effectLst/>
                <a:latin typeface="+mn-lt"/>
                <a:ea typeface="+mn-ea"/>
                <a:cs typeface="+mn-cs"/>
              </a:rPr>
              <a:t>social support. </a:t>
            </a:r>
            <a:r>
              <a:rPr lang="en-GB" sz="1200" b="0" i="1" u="none" kern="1200" dirty="0" smtClean="0">
                <a:solidFill>
                  <a:schemeClr val="tx1"/>
                </a:solidFill>
                <a:effectLst/>
                <a:latin typeface="+mn-lt"/>
                <a:ea typeface="+mn-ea"/>
                <a:cs typeface="+mn-cs"/>
              </a:rPr>
              <a:t>T</a:t>
            </a:r>
            <a:r>
              <a:rPr lang="en-GB" sz="1200" i="1" u="none" kern="1200" dirty="0" smtClean="0">
                <a:solidFill>
                  <a:schemeClr val="tx1"/>
                </a:solidFill>
                <a:effectLst/>
                <a:latin typeface="+mn-lt"/>
                <a:ea typeface="+mn-ea"/>
                <a:cs typeface="+mn-cs"/>
              </a:rPr>
              <a:t>hese questions are about confidence in getting something from another person. </a:t>
            </a:r>
            <a:endParaRPr lang="en-US" sz="1200" u="none" kern="1200" dirty="0" smtClean="0">
              <a:solidFill>
                <a:schemeClr val="tx1"/>
              </a:solidFill>
              <a:effectLst/>
              <a:latin typeface="+mn-lt"/>
              <a:ea typeface="+mn-ea"/>
              <a:cs typeface="+mn-cs"/>
            </a:endParaRPr>
          </a:p>
          <a:p>
            <a:pPr marL="0" marR="0" lvl="1" indent="0" algn="l" defTabSz="457200" rtl="0" eaLnBrk="1" fontAlgn="auto" latinLnBrk="0" hangingPunct="1">
              <a:lnSpc>
                <a:spcPct val="100000"/>
              </a:lnSpc>
              <a:spcBef>
                <a:spcPts val="0"/>
              </a:spcBef>
              <a:spcAft>
                <a:spcPts val="0"/>
              </a:spcAft>
              <a:buClrTx/>
              <a:buSzTx/>
              <a:buFont typeface="Arial" charset="0"/>
              <a:buNone/>
              <a:tabLst/>
              <a:defRPr/>
            </a:pPr>
            <a:endParaRPr lang="en-US" sz="1200" i="0" kern="1200" dirty="0" smtClean="0">
              <a:solidFill>
                <a:schemeClr val="tx1"/>
              </a:solidFill>
              <a:effectLst/>
              <a:latin typeface="+mn-lt"/>
              <a:ea typeface="+mn-ea"/>
              <a:cs typeface="+mn-cs"/>
            </a:endParaRPr>
          </a:p>
          <a:p>
            <a:pPr marL="0" marR="0" lvl="1" indent="0" algn="l" defTabSz="457200" rtl="0" eaLnBrk="1" fontAlgn="auto" latinLnBrk="0" hangingPunct="1">
              <a:lnSpc>
                <a:spcPct val="100000"/>
              </a:lnSpc>
              <a:spcBef>
                <a:spcPts val="0"/>
              </a:spcBef>
              <a:spcAft>
                <a:spcPts val="0"/>
              </a:spcAft>
              <a:buClrTx/>
              <a:buSzTx/>
              <a:buFont typeface="Arial" charset="0"/>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FFFF08-BA74-3E4E-B67B-CFCBDE5D983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95120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those administering the tool in the field NEED a clear understanding of the questions and survey protocol, and an introduction to the menstrual health field and awareness of the overall objective of the work.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In the Philippines, the details we added to the training and protocols motivated enumerators to collect high-quality data, as they understood their valued contribution to the innovation and its implications beyond the Philippines.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training and clear understanding of the tool matters. In comparison to countries that could not afford the time, a longer training period in the Philippines resulted in greater buy-in and understanding of the MR-SSS tool concepts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improved administration of the tool.  Moving forward, we recommend more enumerator engagement and interaction with the tools during the training.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Important for our team to be able to tailor the survey as appropriate.</a:t>
            </a:r>
            <a:r>
              <a:rPr lang="en-US" sz="1200" kern="1200" baseline="0" dirty="0" smtClean="0">
                <a:solidFill>
                  <a:schemeClr val="tx1"/>
                </a:solidFill>
                <a:effectLst/>
                <a:latin typeface="+mn-lt"/>
                <a:ea typeface="+mn-ea"/>
                <a:cs typeface="+mn-cs"/>
              </a:rPr>
              <a:t>  N</a:t>
            </a:r>
            <a:r>
              <a:rPr lang="en-US" sz="1200" kern="1200" dirty="0" smtClean="0">
                <a:solidFill>
                  <a:schemeClr val="tx1"/>
                </a:solidFill>
                <a:effectLst/>
                <a:latin typeface="+mn-lt"/>
                <a:ea typeface="+mn-ea"/>
                <a:cs typeface="+mn-cs"/>
              </a:rPr>
              <a:t>ot all girls use the same words to describe menses or their menstrual materials, which may also vary between disposable and reusable products.</a:t>
            </a:r>
            <a:r>
              <a:rPr lang="en-US" sz="1200" kern="1200" baseline="0" dirty="0" smtClean="0">
                <a:solidFill>
                  <a:schemeClr val="tx1"/>
                </a:solidFill>
                <a:effectLst/>
                <a:latin typeface="+mn-lt"/>
                <a:ea typeface="+mn-ea"/>
                <a:cs typeface="+mn-cs"/>
              </a:rPr>
              <a:t> O</a:t>
            </a:r>
            <a:r>
              <a:rPr lang="en-US" sz="1200" kern="1200" dirty="0" smtClean="0">
                <a:solidFill>
                  <a:schemeClr val="tx1"/>
                </a:solidFill>
                <a:effectLst/>
                <a:latin typeface="+mn-lt"/>
                <a:ea typeface="+mn-ea"/>
                <a:cs typeface="+mn-cs"/>
              </a:rPr>
              <a:t>ur team used Kobo (electronic data collection tools) that could be customized based on emic terminology. Early in the assessment girls were asked their preferred term for menstruation. The enumerators then were prompted to enter this term into the tool, and the assessment form was automatically updated to use the girl’s preferred term throughout the survey. This not only made girls feel more comfortable and eased their ability to answer the survey questions, but it also eased the burden of the enumerator to remember their word of choice.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MR-SSS measurement tool is likely age-sensitive. A comparison of basic descriptive statistics across countries that collected MR-SSS data suggests that the tool and the domains we were attempting to capture may be more relevant for younger girls. Older schoolgirls have more experience managing their menses in school, their menstrual periods may be more regular and more of their friends have reached menarche, potentially creating additional social support. Thus, older girls may not experience the same levels of stress or lack of self-efficacy as younger girls just beginning to transition into puberty and dealing with these changes for the first time. Our tool will be able to determine if there are in fact differences. Future assessments will recruit girls by age and not grade, as age-for-grade varies significantly across contexts. This key finding has corresponding policy and implementation implications, MHM programming in schools should target girls by a certain age and not grade, to reach them with pertinent information before menarche.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school participation, stress and self-efficacy are not independent domains, but overlap with one another. For example, when a girl has her period in school, she can be stressed about standing up in the classroom (stress and school participation domains) or she may not feel confident she can perform well no an exam that day because of her period (self-efficacy and school participation domains). Attempting to create consistently separate domains was important for the purposes of analysis, though not necessarily representative of the reality of girls.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FFFF08-BA74-3E4E-B67B-CFCBDE5D983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13460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 typeface="Arial" charset="0"/>
              <a:buNone/>
              <a:tabLst/>
              <a:defRPr/>
            </a:pPr>
            <a:r>
              <a:rPr lang="en-US" sz="1200" i="1" dirty="0" smtClean="0"/>
              <a:t>Add in other non MHM related measurements – education participation indices or general social support – we want to see a strong correlation between social support SE and general SE</a:t>
            </a:r>
          </a:p>
          <a:p>
            <a:pPr marL="0" marR="0" lvl="1" indent="0" algn="l" defTabSz="457200" rtl="0" eaLnBrk="1" fontAlgn="auto" latinLnBrk="0" hangingPunct="1">
              <a:lnSpc>
                <a:spcPct val="100000"/>
              </a:lnSpc>
              <a:spcBef>
                <a:spcPts val="0"/>
              </a:spcBef>
              <a:spcAft>
                <a:spcPts val="0"/>
              </a:spcAft>
              <a:buClrTx/>
              <a:buSzTx/>
              <a:buFont typeface="Arial" charset="0"/>
              <a:buNone/>
              <a:tabLst/>
              <a:defRPr/>
            </a:pPr>
            <a:endParaRPr lang="en-US" sz="1200" i="1" dirty="0" smtClean="0"/>
          </a:p>
          <a:p>
            <a:pPr marL="0" marR="0" lvl="1" indent="0" algn="l" defTabSz="457200" rtl="0" eaLnBrk="1" fontAlgn="auto" latinLnBrk="0" hangingPunct="1">
              <a:lnSpc>
                <a:spcPct val="100000"/>
              </a:lnSpc>
              <a:spcBef>
                <a:spcPts val="0"/>
              </a:spcBef>
              <a:spcAft>
                <a:spcPts val="0"/>
              </a:spcAft>
              <a:buClrTx/>
              <a:buSzTx/>
              <a:buFont typeface="Arial" charset="0"/>
              <a:buNone/>
              <a:tabLst/>
              <a:defRPr/>
            </a:pPr>
            <a:r>
              <a:rPr lang="en-US" sz="1200" i="1" dirty="0" smtClean="0"/>
              <a:t>Our theory is based on formative</a:t>
            </a:r>
            <a:r>
              <a:rPr lang="en-US" sz="1200" i="1" baseline="0" dirty="0" smtClean="0"/>
              <a:t> research and the voices of girls we work with. Another step in understanding how MHM affects educational experiences would be to know whether our MHM measures correlate with other outcomes that exist – such as reading or social support. </a:t>
            </a:r>
            <a:endParaRPr lang="en-US" sz="1200" i="1" dirty="0" smtClean="0"/>
          </a:p>
          <a:p>
            <a:pPr marL="0" marR="0" lvl="1" indent="0" algn="l" defTabSz="457200" rtl="0" eaLnBrk="1" fontAlgn="auto" latinLnBrk="0" hangingPunct="1">
              <a:lnSpc>
                <a:spcPct val="100000"/>
              </a:lnSpc>
              <a:spcBef>
                <a:spcPts val="0"/>
              </a:spcBef>
              <a:spcAft>
                <a:spcPts val="0"/>
              </a:spcAft>
              <a:buClrTx/>
              <a:buSzTx/>
              <a:buFont typeface="Arial" charset="0"/>
              <a:buNone/>
              <a:tabLst/>
              <a:defRPr/>
            </a:pPr>
            <a:endParaRPr lang="en-US" b="1" i="1" baseline="0"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FFFF08-BA74-3E4E-B67B-CFCBDE5D983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53826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 typeface="Arial" charset="0"/>
              <a:buNone/>
              <a:tabLst/>
              <a:defRPr/>
            </a:pPr>
            <a:r>
              <a:rPr lang="en-US" sz="1200" i="1" dirty="0" smtClean="0"/>
              <a:t>Add in other non MHM related measurements – education participation indices or general social support – we want to see a strong correlation between social support SE and general SE</a:t>
            </a:r>
          </a:p>
          <a:p>
            <a:pPr marL="0" marR="0" lvl="1" indent="0" algn="l" defTabSz="457200" rtl="0" eaLnBrk="1" fontAlgn="auto" latinLnBrk="0" hangingPunct="1">
              <a:lnSpc>
                <a:spcPct val="100000"/>
              </a:lnSpc>
              <a:spcBef>
                <a:spcPts val="0"/>
              </a:spcBef>
              <a:spcAft>
                <a:spcPts val="0"/>
              </a:spcAft>
              <a:buClrTx/>
              <a:buSzTx/>
              <a:buFont typeface="Arial" charset="0"/>
              <a:buNone/>
              <a:tabLst/>
              <a:defRPr/>
            </a:pPr>
            <a:endParaRPr lang="en-US" sz="1200" i="1" dirty="0" smtClean="0"/>
          </a:p>
          <a:p>
            <a:pPr marL="0" marR="0" lvl="1" indent="0" algn="l" defTabSz="457200" rtl="0" eaLnBrk="1" fontAlgn="auto" latinLnBrk="0" hangingPunct="1">
              <a:lnSpc>
                <a:spcPct val="100000"/>
              </a:lnSpc>
              <a:spcBef>
                <a:spcPts val="0"/>
              </a:spcBef>
              <a:spcAft>
                <a:spcPts val="0"/>
              </a:spcAft>
              <a:buClrTx/>
              <a:buSzTx/>
              <a:buFont typeface="Arial" charset="0"/>
              <a:buNone/>
              <a:tabLst/>
              <a:defRPr/>
            </a:pPr>
            <a:r>
              <a:rPr lang="en-US" sz="1200" i="1" dirty="0" smtClean="0"/>
              <a:t>Our theory is based on formative</a:t>
            </a:r>
            <a:r>
              <a:rPr lang="en-US" sz="1200" i="1" baseline="0" dirty="0" smtClean="0"/>
              <a:t> research and the voices of girls we work with. Another step in understanding how MHM affects educational experiences would be to know whether our MHM measures correlate with other outcomes that exist – such as reading or social support. </a:t>
            </a:r>
            <a:endParaRPr lang="en-US" sz="1200" i="1" dirty="0" smtClean="0"/>
          </a:p>
          <a:p>
            <a:pPr marL="0" marR="0" lvl="1" indent="0" algn="l" defTabSz="457200" rtl="0" eaLnBrk="1" fontAlgn="auto" latinLnBrk="0" hangingPunct="1">
              <a:lnSpc>
                <a:spcPct val="100000"/>
              </a:lnSpc>
              <a:spcBef>
                <a:spcPts val="0"/>
              </a:spcBef>
              <a:spcAft>
                <a:spcPts val="0"/>
              </a:spcAft>
              <a:buClrTx/>
              <a:buSzTx/>
              <a:buFont typeface="Arial" charset="0"/>
              <a:buNone/>
              <a:tabLst/>
              <a:defRPr/>
            </a:pPr>
            <a:endParaRPr lang="en-US" b="1" i="1" baseline="0" dirty="0" smtClean="0"/>
          </a:p>
          <a:p>
            <a:pPr marL="0" marR="0" lvl="1" indent="0" algn="l" defTabSz="457200" rtl="0" eaLnBrk="1" fontAlgn="auto" latinLnBrk="0" hangingPunct="1">
              <a:lnSpc>
                <a:spcPct val="100000"/>
              </a:lnSpc>
              <a:spcBef>
                <a:spcPts val="0"/>
              </a:spcBef>
              <a:spcAft>
                <a:spcPts val="0"/>
              </a:spcAft>
              <a:buClrTx/>
              <a:buSzTx/>
              <a:buFont typeface="Arial" charset="0"/>
              <a:buNone/>
              <a:tabLst/>
              <a:defRPr/>
            </a:pPr>
            <a:r>
              <a:rPr lang="en-US" b="1" i="1" baseline="0" dirty="0" smtClean="0"/>
              <a:t>Need to find more funding opportunities for both tool development and developing evidence based MHM programming. Need $$$ to fund tool use and intervention.  </a:t>
            </a:r>
          </a:p>
          <a:p>
            <a:pPr marL="0" marR="0" lvl="1" indent="0" algn="l" defTabSz="457200" rtl="0" eaLnBrk="1" fontAlgn="auto" latinLnBrk="0" hangingPunct="1">
              <a:lnSpc>
                <a:spcPct val="100000"/>
              </a:lnSpc>
              <a:spcBef>
                <a:spcPts val="0"/>
              </a:spcBef>
              <a:spcAft>
                <a:spcPts val="0"/>
              </a:spcAft>
              <a:buClrTx/>
              <a:buSzTx/>
              <a:buFont typeface="Arial" charset="0"/>
              <a:buNone/>
              <a:tabLst/>
              <a:defRPr/>
            </a:pPr>
            <a:endParaRPr lang="en-US" b="1" i="1" baseline="0" dirty="0" smtClean="0"/>
          </a:p>
          <a:p>
            <a:pPr marL="609600" lvl="2" indent="-342900">
              <a:buFont typeface="Arial" panose="020B0604020202020204" pitchFamily="34" charset="0"/>
              <a:buChar char="•"/>
            </a:pPr>
            <a:r>
              <a:rPr lang="en-US" sz="2100" b="0" dirty="0" smtClean="0">
                <a:solidFill>
                  <a:schemeClr val="tx1"/>
                </a:solidFill>
              </a:rPr>
              <a:t>Philippines - Administer tool Fall 2018 after girls and boys have had a full year of programming (some of the same cohort)</a:t>
            </a:r>
          </a:p>
          <a:p>
            <a:pPr marL="609600" lvl="2" indent="-342900">
              <a:buFont typeface="Arial" panose="020B0604020202020204" pitchFamily="34" charset="0"/>
              <a:buChar char="•"/>
            </a:pPr>
            <a:r>
              <a:rPr lang="en-US" sz="2100" dirty="0" smtClean="0"/>
              <a:t>Nepal – Administer tool Summer 2018 (new girls)</a:t>
            </a:r>
            <a:endParaRPr lang="en-US" sz="2100" b="0" dirty="0" smtClean="0">
              <a:solidFill>
                <a:schemeClr val="tx1"/>
              </a:solidFill>
            </a:endParaRPr>
          </a:p>
          <a:p>
            <a:pPr marL="609600" lvl="2" indent="-342900">
              <a:buFont typeface="Arial" panose="020B0604020202020204" pitchFamily="34" charset="0"/>
              <a:buChar char="•"/>
            </a:pPr>
            <a:r>
              <a:rPr lang="en-US" sz="2100" b="0" dirty="0" smtClean="0">
                <a:solidFill>
                  <a:schemeClr val="tx1"/>
                </a:solidFill>
              </a:rPr>
              <a:t>Indonesia and Mexico - </a:t>
            </a:r>
            <a:r>
              <a:rPr lang="en-US" sz="2100" b="0" dirty="0" smtClean="0"/>
              <a:t>Administer tool Fall 2018 (new girls)</a:t>
            </a:r>
          </a:p>
          <a:p>
            <a:pPr marL="609600" lvl="2" indent="-342900">
              <a:buFont typeface="Arial" panose="020B0604020202020204" pitchFamily="34" charset="0"/>
              <a:buChar char="•"/>
            </a:pPr>
            <a:r>
              <a:rPr lang="en-US" sz="2100" b="0" dirty="0" smtClean="0">
                <a:solidFill>
                  <a:schemeClr val="tx1"/>
                </a:solidFill>
              </a:rPr>
              <a:t>Kyrgyzstan – </a:t>
            </a:r>
            <a:r>
              <a:rPr lang="en-US" sz="2100" b="0" dirty="0" err="1" smtClean="0">
                <a:solidFill>
                  <a:schemeClr val="tx1"/>
                </a:solidFill>
              </a:rPr>
              <a:t>endline</a:t>
            </a:r>
            <a:r>
              <a:rPr lang="en-US" sz="2100" b="0" dirty="0" smtClean="0">
                <a:solidFill>
                  <a:schemeClr val="tx1"/>
                </a:solidFill>
              </a:rPr>
              <a:t> Spring 2019</a:t>
            </a:r>
            <a:endParaRPr lang="en-US" sz="2500" b="0" dirty="0" smtClean="0">
              <a:solidFill>
                <a:schemeClr val="tx1"/>
              </a:solidFill>
            </a:endParaRPr>
          </a:p>
          <a:p>
            <a:pPr marL="0" marR="0" lvl="1" indent="0" algn="l" defTabSz="457200" rtl="0" eaLnBrk="1" fontAlgn="auto" latinLnBrk="0" hangingPunct="1">
              <a:lnSpc>
                <a:spcPct val="100000"/>
              </a:lnSpc>
              <a:spcBef>
                <a:spcPts val="0"/>
              </a:spcBef>
              <a:spcAft>
                <a:spcPts val="0"/>
              </a:spcAft>
              <a:buClrTx/>
              <a:buSzTx/>
              <a:buFont typeface="Arial" charset="0"/>
              <a:buNone/>
              <a:tabLst/>
              <a:defRPr/>
            </a:pPr>
            <a:endParaRPr lang="en-US" b="1" i="1"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FFFF08-BA74-3E4E-B67B-CFCBDE5D983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4966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742C1B24-5A3E-4DD9-B32A-D2B0332A85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F01294C6-736E-4D19-B6E1-D625912A1C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n-US" altLang="en-US" dirty="0"/>
          </a:p>
        </p:txBody>
      </p:sp>
      <p:sp>
        <p:nvSpPr>
          <p:cNvPr id="13316" name="Slide Number Placeholder 3">
            <a:extLst>
              <a:ext uri="{FF2B5EF4-FFF2-40B4-BE49-F238E27FC236}">
                <a16:creationId xmlns:a16="http://schemas.microsoft.com/office/drawing/2014/main" id="{DD9A4F0E-71FF-49D2-A70E-E1006A49571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1863F32-DC87-4E91-9F85-26760A0BB7DC}" type="slidenum">
              <a:rPr lang="en-US" altLang="en-US"/>
              <a:pPr/>
              <a:t>9</a:t>
            </a:fld>
            <a:endParaRPr lang="en-US" altLang="en-US"/>
          </a:p>
        </p:txBody>
      </p:sp>
    </p:spTree>
    <p:extLst>
      <p:ext uri="{BB962C8B-B14F-4D97-AF65-F5344CB8AC3E}">
        <p14:creationId xmlns:p14="http://schemas.microsoft.com/office/powerpoint/2010/main" val="3963014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D823561-D8A8-4272-879E-ADE3A84E68D6}" type="slidenum">
              <a:rPr lang="en-US" smtClean="0"/>
              <a:pPr>
                <a:defRPr/>
              </a:pPr>
              <a:t>10</a:t>
            </a:fld>
            <a:endParaRPr lang="en-US"/>
          </a:p>
        </p:txBody>
      </p:sp>
    </p:spTree>
    <p:extLst>
      <p:ext uri="{BB962C8B-B14F-4D97-AF65-F5344CB8AC3E}">
        <p14:creationId xmlns:p14="http://schemas.microsoft.com/office/powerpoint/2010/main" val="2340916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F2C5DED-8B70-47A1-BAFE-30C199035F48}" type="slidenum">
              <a:rPr lang="en-US" altLang="en-US" smtClean="0"/>
              <a:pPr/>
              <a:t>13</a:t>
            </a:fld>
            <a:endParaRPr lang="en-US" altLang="en-US"/>
          </a:p>
        </p:txBody>
      </p:sp>
    </p:spTree>
    <p:extLst>
      <p:ext uri="{BB962C8B-B14F-4D97-AF65-F5344CB8AC3E}">
        <p14:creationId xmlns:p14="http://schemas.microsoft.com/office/powerpoint/2010/main" val="1798556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solidFill>
                <a:srgbClr val="C00000"/>
              </a:solidFill>
            </a:endParaRPr>
          </a:p>
        </p:txBody>
      </p:sp>
      <p:sp>
        <p:nvSpPr>
          <p:cNvPr id="4" name="Slide Number Placeholder 3"/>
          <p:cNvSpPr>
            <a:spLocks noGrp="1"/>
          </p:cNvSpPr>
          <p:nvPr>
            <p:ph type="sldNum" sz="quarter" idx="10"/>
          </p:nvPr>
        </p:nvSpPr>
        <p:spPr/>
        <p:txBody>
          <a:bodyPr/>
          <a:lstStyle/>
          <a:p>
            <a:fld id="{9D8CA869-84BE-4DB9-8422-D7D8D2DE9DF4}" type="slidenum">
              <a:rPr lang="en-US" smtClean="0"/>
              <a:t>15</a:t>
            </a:fld>
            <a:endParaRPr lang="en-US"/>
          </a:p>
        </p:txBody>
      </p:sp>
    </p:spTree>
    <p:extLst>
      <p:ext uri="{BB962C8B-B14F-4D97-AF65-F5344CB8AC3E}">
        <p14:creationId xmlns:p14="http://schemas.microsoft.com/office/powerpoint/2010/main" val="3645878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34FA5BA-B16E-44E2-9832-E71FD137E5B4}" type="slidenum">
              <a:rPr lang="en-GB" smtClean="0"/>
              <a:t>22</a:t>
            </a:fld>
            <a:endParaRPr lang="en-GB"/>
          </a:p>
        </p:txBody>
      </p:sp>
    </p:spTree>
    <p:extLst>
      <p:ext uri="{BB962C8B-B14F-4D97-AF65-F5344CB8AC3E}">
        <p14:creationId xmlns:p14="http://schemas.microsoft.com/office/powerpoint/2010/main" val="2042781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a:t>
            </a:r>
            <a:r>
              <a:rPr lang="en-US" baseline="0" dirty="0" smtClean="0"/>
              <a:t> my name is Jackie Haver and I’ll be presenting for the next 20 minutes on the work Save the Children has been investing in to develop a tool that can assess Menstrual Related: School Participation, Stress, and Self Efficacy. I’d like to acknowledge that my colleague, Jeanne Long, is also on this call. Jeanne and I have been working together on MHM, and the development of the MR:SSS tool – and while I’m presenting, she has been an integral part of this process and I’d welcome her to join in to answer any questions at the end of the session.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FFFF08-BA74-3E4E-B67B-CFCBDE5D983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5556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ts val="0"/>
              </a:spcBef>
              <a:spcAft>
                <a:spcPts val="0"/>
              </a:spcAft>
              <a:buClrTx/>
              <a:buSzTx/>
              <a:buFontTx/>
              <a:buNone/>
              <a:tabLst/>
              <a:defRPr/>
            </a:pPr>
            <a:r>
              <a:rPr lang="en-US" dirty="0" smtClean="0"/>
              <a:t>Over the last decade, the qualitative body of evidence on MHM has grown – illustrating</a:t>
            </a:r>
            <a:r>
              <a:rPr lang="en-US" baseline="0" dirty="0" smtClean="0"/>
              <a:t> that girls experience restrictions with school participation, experience shame, confusion and fear at menarche, girls have reported challenges with concentration and participation when they are preoccupied, or worried, about how to manage menstruation at school. Girls have also reported fear and anxiety – and feelings of stress and self consciousness about how to manage menstruation when at school. </a:t>
            </a:r>
            <a:endParaRPr lang="en-US" dirty="0" smtClean="0"/>
          </a:p>
          <a:p>
            <a:pPr eaLnBrk="0" fontAlgn="base" hangingPunct="0">
              <a:defRPr/>
            </a:pPr>
            <a:endParaRPr lang="en-US" altLang="en-US" dirty="0" smtClean="0"/>
          </a:p>
          <a:p>
            <a:pPr eaLnBrk="0" fontAlgn="base" hangingPunct="0">
              <a:defRPr/>
            </a:pPr>
            <a:endParaRPr lang="en-US" altLang="en-US" dirty="0" smtClean="0"/>
          </a:p>
          <a:p>
            <a:pPr eaLnBrk="0" fontAlgn="base" hangingPunct="0">
              <a:defRPr/>
            </a:pPr>
            <a:r>
              <a:rPr lang="en-US" altLang="en-US" dirty="0" smtClean="0"/>
              <a:t>MHM is a human right. Surely, research is coming that will make correlations between improved MHM and other outcomes, but until then, if we care about girls' transition into adolescents, secondary schools, </a:t>
            </a:r>
            <a:r>
              <a:rPr lang="en-US" altLang="en-US" dirty="0" err="1" smtClean="0"/>
              <a:t>etc</a:t>
            </a:r>
            <a:r>
              <a:rPr lang="en-US" altLang="en-US" dirty="0" smtClean="0"/>
              <a:t>, we should consider the right to manage one's menstruation similarly to the right to water and sanitation. </a:t>
            </a:r>
          </a:p>
          <a:p>
            <a:pPr eaLnBrk="0" fontAlgn="base" hangingPunct="0">
              <a:defRPr/>
            </a:pPr>
            <a:endParaRPr lang="en-US" altLang="en-US" dirty="0" smtClean="0"/>
          </a:p>
          <a:p>
            <a:pPr eaLnBrk="0" fontAlgn="base" hangingPunct="0">
              <a:defRPr/>
            </a:pPr>
            <a:r>
              <a:rPr lang="en-US" altLang="en-US" dirty="0" smtClean="0"/>
              <a:t>The UN general assembly recently passed a resolution stating that a lack of WASH services.... INCLUDING MHM negatively affects</a:t>
            </a:r>
            <a:r>
              <a:rPr lang="en-US" altLang="en-US" baseline="0" dirty="0" smtClean="0"/>
              <a:t> girls and </a:t>
            </a:r>
            <a:r>
              <a:rPr lang="en-US" altLang="en-US" baseline="0" dirty="0" err="1" smtClean="0"/>
              <a:t>womens</a:t>
            </a:r>
            <a:r>
              <a:rPr lang="en-US" altLang="en-US" baseline="0" dirty="0" smtClean="0"/>
              <a:t> human rights – including the right to education </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FFFF08-BA74-3E4E-B67B-CFCBDE5D983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2230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B2B7A369-F6F6-4195-8EAB-F7857274A008}" type="datetimeFigureOut">
              <a:rPr lang="en-US" smtClean="0"/>
              <a:t>5/14/2018</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94F51134-C628-4B5A-881C-7FD7F3E936CE}"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2B7A369-F6F6-4195-8EAB-F7857274A008}" type="datetimeFigureOut">
              <a:rPr lang="en-US" smtClean="0"/>
              <a:t>5/14/2018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F51134-C628-4B5A-881C-7FD7F3E936C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B2B7A369-F6F6-4195-8EAB-F7857274A008}" type="datetimeFigureOut">
              <a:rPr lang="en-US" smtClean="0"/>
              <a:t>5/14/2018</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94F51134-C628-4B5A-881C-7FD7F3E936CE}"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effectLst/>
              </a:defRPr>
            </a:lvl1pPr>
          </a:lstStyle>
          <a:p>
            <a:r>
              <a:rPr lang="en-US"/>
              <a:t>Click to edit Master title style</a:t>
            </a:r>
            <a:endParaRPr lang="en-US" dirty="0"/>
          </a:p>
        </p:txBody>
      </p:sp>
      <p:sp>
        <p:nvSpPr>
          <p:cNvPr id="8" name="Text Placeholder 5"/>
          <p:cNvSpPr>
            <a:spLocks noGrp="1"/>
          </p:cNvSpPr>
          <p:nvPr>
            <p:ph type="body" sz="quarter" idx="11"/>
          </p:nvPr>
        </p:nvSpPr>
        <p:spPr>
          <a:xfrm>
            <a:off x="2286000" y="6281928"/>
            <a:ext cx="5105400" cy="182880"/>
          </a:xfrm>
          <a:prstGeom prst="rect">
            <a:avLst/>
          </a:prstGeom>
        </p:spPr>
        <p:txBody>
          <a:bodyPr/>
          <a:lstStyle>
            <a:lvl1pPr>
              <a:buNone/>
              <a:defRPr sz="1000" baseline="0">
                <a:solidFill>
                  <a:schemeClr val="bg1"/>
                </a:solidFill>
              </a:defRPr>
            </a:lvl1pPr>
          </a:lstStyle>
          <a:p>
            <a:pPr lvl="0"/>
            <a:r>
              <a:rPr lang="en-US"/>
              <a:t>Click to edit Master text styles</a:t>
            </a:r>
          </a:p>
        </p:txBody>
      </p:sp>
      <p:sp>
        <p:nvSpPr>
          <p:cNvPr id="10" name="Text Placeholder 6"/>
          <p:cNvSpPr>
            <a:spLocks noGrp="1"/>
          </p:cNvSpPr>
          <p:nvPr>
            <p:ph type="body" sz="quarter" idx="12"/>
          </p:nvPr>
        </p:nvSpPr>
        <p:spPr>
          <a:xfrm>
            <a:off x="2286000" y="6473952"/>
            <a:ext cx="5105400" cy="228600"/>
          </a:xfrm>
          <a:prstGeom prst="rect">
            <a:avLst/>
          </a:prstGeom>
        </p:spPr>
        <p:txBody>
          <a:bodyPr/>
          <a:lstStyle>
            <a:lvl1pPr>
              <a:buNone/>
              <a:defRPr sz="1000" baseline="0">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350325684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1"/>
          </p:nvPr>
        </p:nvSpPr>
        <p:spPr>
          <a:xfrm>
            <a:off x="457200" y="5791200"/>
            <a:ext cx="8229600" cy="609600"/>
          </a:xfrm>
          <a:prstGeom prst="rect">
            <a:avLst/>
          </a:prstGeom>
        </p:spPr>
        <p:txBody>
          <a:bodyPr anchor="b"/>
          <a:lstStyle>
            <a:lvl1pPr>
              <a:buNone/>
              <a:defRPr sz="11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3226264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Statement 2">
    <p:spTree>
      <p:nvGrpSpPr>
        <p:cNvPr id="1" name=""/>
        <p:cNvGrpSpPr/>
        <p:nvPr/>
      </p:nvGrpSpPr>
      <p:grpSpPr>
        <a:xfrm>
          <a:off x="0" y="0"/>
          <a:ext cx="0" cy="0"/>
          <a:chOff x="0" y="0"/>
          <a:chExt cx="0" cy="0"/>
        </a:xfrm>
      </p:grpSpPr>
      <p:sp>
        <p:nvSpPr>
          <p:cNvPr id="13" name="Rectangle 12"/>
          <p:cNvSpPr/>
          <p:nvPr userDrawn="1"/>
        </p:nvSpPr>
        <p:spPr>
          <a:xfrm>
            <a:off x="0" y="0"/>
            <a:ext cx="9144000" cy="630713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Infant Std"/>
              <a:ea typeface="+mn-ea"/>
              <a:cs typeface="+mn-cs"/>
            </a:endParaRPr>
          </a:p>
        </p:txBody>
      </p:sp>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4827AD1-A0AA-491B-8535-FAB6B9B2309C}" type="datetime1">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l" defTabSz="457200" rtl="0" eaLnBrk="1" fontAlgn="auto" latinLnBrk="0" hangingPunct="1">
                <a:lnSpc>
                  <a:spcPct val="100000"/>
                </a:lnSpc>
                <a:spcBef>
                  <a:spcPts val="0"/>
                </a:spcBef>
                <a:spcAft>
                  <a:spcPts val="0"/>
                </a:spcAft>
                <a:buClrTx/>
                <a:buSzTx/>
                <a:buFontTx/>
                <a:buNone/>
                <a:tabLst/>
                <a:defRPr/>
              </a:pPr>
              <a:t>5/14/2018</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smtClean="0">
                <a:ln>
                  <a:noFill/>
                </a:ln>
                <a:solidFill>
                  <a:srgbClr val="222221"/>
                </a:solidFill>
                <a:effectLst/>
                <a:uLnTx/>
                <a:uFillTx/>
                <a:latin typeface="Gill Sans Infant Std"/>
                <a:ea typeface="+mn-ea"/>
              </a:rPr>
              <a:t>FRESH SHN Webinar MHM in Schools</a:t>
            </a:r>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pic>
        <p:nvPicPr>
          <p:cNvPr id="9" name="Picture 8" descr="Save_the_Children_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7660" y="6425702"/>
            <a:ext cx="1861366" cy="380442"/>
          </a:xfrm>
          <a:prstGeom prst="rect">
            <a:avLst/>
          </a:prstGeom>
        </p:spPr>
      </p:pic>
    </p:spTree>
    <p:extLst>
      <p:ext uri="{BB962C8B-B14F-4D97-AF65-F5344CB8AC3E}">
        <p14:creationId xmlns:p14="http://schemas.microsoft.com/office/powerpoint/2010/main" val="38970753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Agenda">
    <p:spTree>
      <p:nvGrpSpPr>
        <p:cNvPr id="1" name=""/>
        <p:cNvGrpSpPr/>
        <p:nvPr/>
      </p:nvGrpSpPr>
      <p:grpSpPr>
        <a:xfrm>
          <a:off x="0" y="0"/>
          <a:ext cx="0" cy="0"/>
          <a:chOff x="0" y="0"/>
          <a:chExt cx="0" cy="0"/>
        </a:xfrm>
      </p:grpSpPr>
      <p:sp>
        <p:nvSpPr>
          <p:cNvPr id="12" name="Rectangle 11"/>
          <p:cNvSpPr/>
          <p:nvPr userDrawn="1"/>
        </p:nvSpPr>
        <p:spPr>
          <a:xfrm>
            <a:off x="0" y="0"/>
            <a:ext cx="9144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Infant Std"/>
              <a:ea typeface="+mn-ea"/>
              <a:cs typeface="+mn-cs"/>
            </a:endParaRPr>
          </a:p>
        </p:txBody>
      </p:sp>
      <p:sp>
        <p:nvSpPr>
          <p:cNvPr id="9" name="Rectangle 8"/>
          <p:cNvSpPr/>
          <p:nvPr userDrawn="1"/>
        </p:nvSpPr>
        <p:spPr>
          <a:xfrm>
            <a:off x="147638" y="1171574"/>
            <a:ext cx="8832850" cy="513556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Infant Std"/>
              <a:ea typeface="+mn-ea"/>
              <a:cs typeface="+mn-cs"/>
            </a:endParaRPr>
          </a:p>
        </p:txBody>
      </p:sp>
      <p:sp>
        <p:nvSpPr>
          <p:cNvPr id="2" name="Title 1"/>
          <p:cNvSpPr>
            <a:spLocks noGrp="1"/>
          </p:cNvSpPr>
          <p:nvPr>
            <p:ph type="title" hasCustomPrompt="1"/>
          </p:nvPr>
        </p:nvSpPr>
        <p:spPr>
          <a:xfrm>
            <a:off x="424634" y="202994"/>
            <a:ext cx="8282640" cy="787605"/>
          </a:xfrm>
        </p:spPr>
        <p:txBody>
          <a:bodyPr>
            <a:normAutofit/>
          </a:bodyPr>
          <a:lstStyle>
            <a:lvl1pPr>
              <a:lnSpc>
                <a:spcPct val="90000"/>
              </a:lnSpc>
              <a:defRPr sz="4800" b="0" i="0" cap="none">
                <a:solidFill>
                  <a:schemeClr val="bg1"/>
                </a:solidFill>
                <a:latin typeface="Trade Gothic LT Com Cn" panose="020B0806040303020004" pitchFamily="34" charset="0"/>
                <a:cs typeface="Trade Gothic LT Com Cn" panose="020B0806040303020004" pitchFamily="34" charset="0"/>
              </a:defRPr>
            </a:lvl1pPr>
          </a:lstStyle>
          <a:p>
            <a:r>
              <a:rPr lang="en-GB"/>
              <a:t>CLICK TO EDIT MASTER 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B823FB8-6B87-4CC5-B2A1-E83BB850C7BE}" type="datetime1">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l" defTabSz="457200" rtl="0" eaLnBrk="1" fontAlgn="auto" latinLnBrk="0" hangingPunct="1">
                <a:lnSpc>
                  <a:spcPct val="100000"/>
                </a:lnSpc>
                <a:spcBef>
                  <a:spcPts val="0"/>
                </a:spcBef>
                <a:spcAft>
                  <a:spcPts val="0"/>
                </a:spcAft>
                <a:buClrTx/>
                <a:buSzTx/>
                <a:buFontTx/>
                <a:buNone/>
                <a:tabLst/>
                <a:defRPr/>
              </a:pPr>
              <a:t>5/14/2018</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smtClean="0">
                <a:ln>
                  <a:noFill/>
                </a:ln>
                <a:solidFill>
                  <a:srgbClr val="222221"/>
                </a:solidFill>
                <a:effectLst/>
                <a:uLnTx/>
                <a:uFillTx/>
                <a:latin typeface="Gill Sans Infant Std"/>
                <a:ea typeface="+mn-ea"/>
              </a:rPr>
              <a:t>FRESH SHN Webinar MHM in Schools</a:t>
            </a:r>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cxnSp>
        <p:nvCxnSpPr>
          <p:cNvPr id="10" name="Straight Connector 9"/>
          <p:cNvCxnSpPr/>
          <p:nvPr userDrawn="1"/>
        </p:nvCxnSpPr>
        <p:spPr>
          <a:xfrm flipH="1">
            <a:off x="2466405"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H="1">
            <a:off x="6390374"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1000" y="6364389"/>
            <a:ext cx="1969013" cy="493611"/>
          </a:xfrm>
          <a:prstGeom prst="rect">
            <a:avLst/>
          </a:prstGeom>
        </p:spPr>
      </p:pic>
      <p:sp>
        <p:nvSpPr>
          <p:cNvPr id="8" name="Text Placeholder 7"/>
          <p:cNvSpPr>
            <a:spLocks noGrp="1"/>
          </p:cNvSpPr>
          <p:nvPr>
            <p:ph type="body" sz="quarter" idx="13"/>
          </p:nvPr>
        </p:nvSpPr>
        <p:spPr>
          <a:xfrm>
            <a:off x="429768" y="1600200"/>
            <a:ext cx="8275320" cy="4544568"/>
          </a:xfrm>
        </p:spPr>
        <p:txBody>
          <a:bodyPr/>
          <a:lstStyle>
            <a:lvl1pPr>
              <a:defRPr sz="1800" b="0">
                <a:solidFill>
                  <a:schemeClr val="tx1"/>
                </a:solidFill>
              </a:defRPr>
            </a:lvl1pPr>
            <a:lvl2pPr marL="265176" indent="-265176">
              <a:buClr>
                <a:schemeClr val="tx2"/>
              </a:buClr>
              <a:buFont typeface="Arial" panose="020B0604020202020204" pitchFamily="34" charset="0"/>
              <a:buChar char="•"/>
              <a:defRPr sz="1800"/>
            </a:lvl2pPr>
            <a:lvl3pPr>
              <a:defRPr sz="1800"/>
            </a:lvl3pPr>
            <a:lvl4pPr>
              <a:defRPr sz="1800"/>
            </a:lvl4pPr>
            <a:lvl5pPr>
              <a:defRPr sz="1800"/>
            </a:lvl5pPr>
          </a:lstStyle>
          <a:p>
            <a:pPr lvl="0"/>
            <a:r>
              <a:rPr lang="en-US"/>
              <a:t>Click to edit Master text styles</a:t>
            </a:r>
          </a:p>
          <a:p>
            <a:pPr lvl="1"/>
            <a:r>
              <a:rPr lang="en-US"/>
              <a:t>Second level</a:t>
            </a:r>
          </a:p>
        </p:txBody>
      </p:sp>
      <p:sp>
        <p:nvSpPr>
          <p:cNvPr id="14" name="Text Placeholder 22"/>
          <p:cNvSpPr txBox="1">
            <a:spLocks/>
          </p:cNvSpPr>
          <p:nvPr userDrawn="1"/>
        </p:nvSpPr>
        <p:spPr>
          <a:xfrm>
            <a:off x="9372600" y="2819400"/>
            <a:ext cx="2971800" cy="1317665"/>
          </a:xfrm>
          <a:prstGeom prst="roundRect">
            <a:avLst>
              <a:gd name="adj" fmla="val 3923"/>
            </a:avLst>
          </a:prstGeom>
          <a:solidFill>
            <a:schemeClr val="accent5"/>
          </a:solidFill>
          <a:ln>
            <a:noFill/>
          </a:ln>
        </p:spPr>
        <p:txBody>
          <a:bodyPr vert="horz" wrap="square" lIns="91440" tIns="91440" rIns="91440" bIns="91440" rtlCol="0" anchor="b" anchorCtr="0">
            <a:spAutoFit/>
          </a:bodyPr>
          <a:lstStyle>
            <a:lvl1pPr marL="0" indent="0" algn="l" defTabSz="457200" rtl="0" eaLnBrk="1" latinLnBrk="0" hangingPunct="1">
              <a:spcBef>
                <a:spcPts val="0"/>
              </a:spcBef>
              <a:spcAft>
                <a:spcPts val="1200"/>
              </a:spcAft>
              <a:buFont typeface="Arial"/>
              <a:buNone/>
              <a:defRPr sz="1800" b="0" i="0" kern="1200" baseline="0">
                <a:solidFill>
                  <a:schemeClr val="bg1"/>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1500" b="0" i="0" kern="1200">
                <a:solidFill>
                  <a:schemeClr val="bg1"/>
                </a:solidFill>
                <a:latin typeface="Gill Sans Infant Std"/>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bg1"/>
                </a:solidFill>
                <a:latin typeface="Gill Sans Infant Std"/>
                <a:ea typeface="+mn-ea"/>
                <a:cs typeface="Gill Sans Infant Std"/>
              </a:defRPr>
            </a:lvl3pPr>
            <a:lvl4pPr marL="541338" indent="-274638" algn="l" defTabSz="457200" rtl="0" eaLnBrk="1" latinLnBrk="0" hangingPunct="1">
              <a:spcBef>
                <a:spcPts val="0"/>
              </a:spcBef>
              <a:spcAft>
                <a:spcPts val="600"/>
              </a:spcAft>
              <a:buFont typeface="Arial"/>
              <a:buChar char="–"/>
              <a:defRPr sz="1300" b="0" i="0" kern="1200">
                <a:solidFill>
                  <a:schemeClr val="bg1"/>
                </a:solidFill>
                <a:latin typeface="Gill Sans Infant Std"/>
                <a:ea typeface="+mn-ea"/>
                <a:cs typeface="Gill Sans Infant Std"/>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bg1"/>
                </a:solidFill>
                <a:latin typeface="Gill Sans Infant Std"/>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1200"/>
              </a:spcAft>
              <a:buClrTx/>
              <a:buSzTx/>
              <a:buFont typeface="Arial"/>
              <a:buNone/>
              <a:tabLst/>
              <a:defRPr/>
            </a:pPr>
            <a:r>
              <a:rPr kumimoji="0" lang="en-US" sz="1800" b="0" i="0" u="none" strike="noStrike" kern="1200" cap="none" spc="0" normalizeH="0" baseline="0" noProof="0">
                <a:ln>
                  <a:noFill/>
                </a:ln>
                <a:solidFill>
                  <a:srgbClr val="FFFFFF"/>
                </a:solidFill>
                <a:effectLst/>
                <a:uLnTx/>
                <a:uFillTx/>
                <a:latin typeface="Gill Sans Infant Std"/>
                <a:ea typeface="+mn-ea"/>
              </a:rPr>
              <a:t>There are only two levels of text on this slide:  first level for the main text and second level for the bulleted text.</a:t>
            </a:r>
          </a:p>
        </p:txBody>
      </p:sp>
    </p:spTree>
    <p:extLst>
      <p:ext uri="{BB962C8B-B14F-4D97-AF65-F5344CB8AC3E}">
        <p14:creationId xmlns:p14="http://schemas.microsoft.com/office/powerpoint/2010/main" val="32363917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Tex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3139077-8EB6-4F8F-B838-0B46F3D1316F}" type="datetime1">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l" defTabSz="457200" rtl="0" eaLnBrk="1" fontAlgn="auto" latinLnBrk="0" hangingPunct="1">
                <a:lnSpc>
                  <a:spcPct val="100000"/>
                </a:lnSpc>
                <a:spcBef>
                  <a:spcPts val="0"/>
                </a:spcBef>
                <a:spcAft>
                  <a:spcPts val="0"/>
                </a:spcAft>
                <a:buClrTx/>
                <a:buSzTx/>
                <a:buFontTx/>
                <a:buNone/>
                <a:tabLst/>
                <a:defRPr/>
              </a:pPr>
              <a:t>5/14/2018</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smtClean="0">
                <a:ln>
                  <a:noFill/>
                </a:ln>
                <a:solidFill>
                  <a:srgbClr val="222221"/>
                </a:solidFill>
                <a:effectLst/>
                <a:uLnTx/>
                <a:uFillTx/>
                <a:latin typeface="Gill Sans Infant Std"/>
                <a:ea typeface="+mn-ea"/>
              </a:rPr>
              <a:t>FRESH SHN Webinar MHM in Schools</a:t>
            </a:r>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7" name="Text Placeholder 6"/>
          <p:cNvSpPr>
            <a:spLocks noGrp="1"/>
          </p:cNvSpPr>
          <p:nvPr>
            <p:ph type="body" sz="quarter" idx="13"/>
          </p:nvPr>
        </p:nvSpPr>
        <p:spPr>
          <a:xfrm>
            <a:off x="429768" y="1600200"/>
            <a:ext cx="8275320" cy="4709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4" hasCustomPrompt="1"/>
          </p:nvPr>
        </p:nvSpPr>
        <p:spPr>
          <a:xfrm>
            <a:off x="425286" y="705600"/>
            <a:ext cx="8282151" cy="363537"/>
          </a:xfrm>
        </p:spPr>
        <p:txBody>
          <a:bodyPr>
            <a:norm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vl6pPr marL="1588" indent="0">
              <a:buNone/>
              <a:defRPr sz="2500" b="0" i="0">
                <a:latin typeface="Gill Sans Infant MT"/>
                <a:cs typeface="Gill Sans Infant MT"/>
              </a:defRPr>
            </a:lvl6pPr>
          </a:lstStyle>
          <a:p>
            <a:pPr lvl="0"/>
            <a:r>
              <a:rPr lang="en-US"/>
              <a:t>Click to edit Master sub-title style</a:t>
            </a:r>
          </a:p>
        </p:txBody>
      </p:sp>
    </p:spTree>
    <p:extLst>
      <p:ext uri="{BB962C8B-B14F-4D97-AF65-F5344CB8AC3E}">
        <p14:creationId xmlns:p14="http://schemas.microsoft.com/office/powerpoint/2010/main" val="1503595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Tex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3139077-8EB6-4F8F-B838-0B46F3D1316F}" type="datetime1">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l" defTabSz="457200" rtl="0" eaLnBrk="1" fontAlgn="auto" latinLnBrk="0" hangingPunct="1">
                <a:lnSpc>
                  <a:spcPct val="100000"/>
                </a:lnSpc>
                <a:spcBef>
                  <a:spcPts val="0"/>
                </a:spcBef>
                <a:spcAft>
                  <a:spcPts val="0"/>
                </a:spcAft>
                <a:buClrTx/>
                <a:buSzTx/>
                <a:buFontTx/>
                <a:buNone/>
                <a:tabLst/>
                <a:defRPr/>
              </a:pPr>
              <a:t>5/14/2018</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smtClean="0">
                <a:ln>
                  <a:noFill/>
                </a:ln>
                <a:solidFill>
                  <a:srgbClr val="222221"/>
                </a:solidFill>
                <a:effectLst/>
                <a:uLnTx/>
                <a:uFillTx/>
                <a:latin typeface="Gill Sans Infant Std"/>
                <a:ea typeface="+mn-ea"/>
              </a:rPr>
              <a:t>FRESH SHN Webinar MHM in Schools</a:t>
            </a:r>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7" name="Text Placeholder 6"/>
          <p:cNvSpPr>
            <a:spLocks noGrp="1"/>
          </p:cNvSpPr>
          <p:nvPr>
            <p:ph type="body" sz="quarter" idx="13"/>
          </p:nvPr>
        </p:nvSpPr>
        <p:spPr>
          <a:xfrm>
            <a:off x="429768" y="1600200"/>
            <a:ext cx="8275320" cy="4709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4" hasCustomPrompt="1"/>
          </p:nvPr>
        </p:nvSpPr>
        <p:spPr>
          <a:xfrm>
            <a:off x="425286" y="705600"/>
            <a:ext cx="8282151" cy="363537"/>
          </a:xfrm>
        </p:spPr>
        <p:txBody>
          <a:bodyPr>
            <a:norm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vl6pPr marL="1588" indent="0">
              <a:buNone/>
              <a:defRPr sz="2500" b="0" i="0">
                <a:latin typeface="Gill Sans Infant MT"/>
                <a:cs typeface="Gill Sans Infant MT"/>
              </a:defRPr>
            </a:lvl6pPr>
          </a:lstStyle>
          <a:p>
            <a:pPr lvl="0"/>
            <a:r>
              <a:rPr lang="en-US"/>
              <a:t>Click to edit Master sub-title style</a:t>
            </a:r>
          </a:p>
        </p:txBody>
      </p:sp>
    </p:spTree>
    <p:extLst>
      <p:ext uri="{BB962C8B-B14F-4D97-AF65-F5344CB8AC3E}">
        <p14:creationId xmlns:p14="http://schemas.microsoft.com/office/powerpoint/2010/main" val="24279183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Tex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3139077-8EB6-4F8F-B838-0B46F3D1316F}" type="datetime1">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l" defTabSz="457200" rtl="0" eaLnBrk="1" fontAlgn="auto" latinLnBrk="0" hangingPunct="1">
                <a:lnSpc>
                  <a:spcPct val="100000"/>
                </a:lnSpc>
                <a:spcBef>
                  <a:spcPts val="0"/>
                </a:spcBef>
                <a:spcAft>
                  <a:spcPts val="0"/>
                </a:spcAft>
                <a:buClrTx/>
                <a:buSzTx/>
                <a:buFontTx/>
                <a:buNone/>
                <a:tabLst/>
                <a:defRPr/>
              </a:pPr>
              <a:t>5/14/2018</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smtClean="0">
                <a:ln>
                  <a:noFill/>
                </a:ln>
                <a:solidFill>
                  <a:srgbClr val="222221"/>
                </a:solidFill>
                <a:effectLst/>
                <a:uLnTx/>
                <a:uFillTx/>
                <a:latin typeface="Gill Sans Infant Std"/>
                <a:ea typeface="+mn-ea"/>
              </a:rPr>
              <a:t>FRESH SHN Webinar MHM in Schools</a:t>
            </a:r>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7" name="Text Placeholder 6"/>
          <p:cNvSpPr>
            <a:spLocks noGrp="1"/>
          </p:cNvSpPr>
          <p:nvPr>
            <p:ph type="body" sz="quarter" idx="13"/>
          </p:nvPr>
        </p:nvSpPr>
        <p:spPr>
          <a:xfrm>
            <a:off x="429768" y="1600200"/>
            <a:ext cx="8275320" cy="4709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4" hasCustomPrompt="1"/>
          </p:nvPr>
        </p:nvSpPr>
        <p:spPr>
          <a:xfrm>
            <a:off x="425286" y="705600"/>
            <a:ext cx="8282151" cy="363537"/>
          </a:xfrm>
        </p:spPr>
        <p:txBody>
          <a:bodyPr>
            <a:norm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vl6pPr marL="1588" indent="0">
              <a:buNone/>
              <a:defRPr sz="2500" b="0" i="0">
                <a:latin typeface="Gill Sans Infant MT"/>
                <a:cs typeface="Gill Sans Infant MT"/>
              </a:defRPr>
            </a:lvl6pPr>
          </a:lstStyle>
          <a:p>
            <a:pPr lvl="0"/>
            <a:r>
              <a:rPr lang="en-US"/>
              <a:t>Click to edit Master sub-title style</a:t>
            </a:r>
          </a:p>
        </p:txBody>
      </p:sp>
    </p:spTree>
    <p:extLst>
      <p:ext uri="{BB962C8B-B14F-4D97-AF65-F5344CB8AC3E}">
        <p14:creationId xmlns:p14="http://schemas.microsoft.com/office/powerpoint/2010/main" val="10213773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Tex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3139077-8EB6-4F8F-B838-0B46F3D1316F}" type="datetime1">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l" defTabSz="457200" rtl="0" eaLnBrk="1" fontAlgn="auto" latinLnBrk="0" hangingPunct="1">
                <a:lnSpc>
                  <a:spcPct val="100000"/>
                </a:lnSpc>
                <a:spcBef>
                  <a:spcPts val="0"/>
                </a:spcBef>
                <a:spcAft>
                  <a:spcPts val="0"/>
                </a:spcAft>
                <a:buClrTx/>
                <a:buSzTx/>
                <a:buFontTx/>
                <a:buNone/>
                <a:tabLst/>
                <a:defRPr/>
              </a:pPr>
              <a:t>5/14/2018</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smtClean="0">
                <a:ln>
                  <a:noFill/>
                </a:ln>
                <a:solidFill>
                  <a:srgbClr val="222221"/>
                </a:solidFill>
                <a:effectLst/>
                <a:uLnTx/>
                <a:uFillTx/>
                <a:latin typeface="Gill Sans Infant Std"/>
                <a:ea typeface="+mn-ea"/>
              </a:rPr>
              <a:t>FRESH SHN Webinar MHM in Schools</a:t>
            </a:r>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7" name="Text Placeholder 6"/>
          <p:cNvSpPr>
            <a:spLocks noGrp="1"/>
          </p:cNvSpPr>
          <p:nvPr>
            <p:ph type="body" sz="quarter" idx="13"/>
          </p:nvPr>
        </p:nvSpPr>
        <p:spPr>
          <a:xfrm>
            <a:off x="429768" y="1600200"/>
            <a:ext cx="8275320" cy="4709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4" hasCustomPrompt="1"/>
          </p:nvPr>
        </p:nvSpPr>
        <p:spPr>
          <a:xfrm>
            <a:off x="425286" y="705600"/>
            <a:ext cx="8282151" cy="363537"/>
          </a:xfrm>
        </p:spPr>
        <p:txBody>
          <a:bodyPr>
            <a:norm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vl6pPr marL="1588" indent="0">
              <a:buNone/>
              <a:defRPr sz="2500" b="0" i="0">
                <a:latin typeface="Gill Sans Infant MT"/>
                <a:cs typeface="Gill Sans Infant MT"/>
              </a:defRPr>
            </a:lvl6pPr>
          </a:lstStyle>
          <a:p>
            <a:pPr lvl="0"/>
            <a:r>
              <a:rPr lang="en-US"/>
              <a:t>Click to edit Master sub-title style</a:t>
            </a:r>
          </a:p>
        </p:txBody>
      </p:sp>
    </p:spTree>
    <p:extLst>
      <p:ext uri="{BB962C8B-B14F-4D97-AF65-F5344CB8AC3E}">
        <p14:creationId xmlns:p14="http://schemas.microsoft.com/office/powerpoint/2010/main" val="2943295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B2B7A369-F6F6-4195-8EAB-F7857274A008}" type="datetimeFigureOut">
              <a:rPr lang="en-US" smtClean="0"/>
              <a:t>5/14/2018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94F51134-C628-4B5A-881C-7FD7F3E936CE}" type="slidenum">
              <a:rPr lang="en-US" smtClean="0"/>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1 Column Content Slide">
    <p:spTree>
      <p:nvGrpSpPr>
        <p:cNvPr id="1" name=""/>
        <p:cNvGrpSpPr/>
        <p:nvPr/>
      </p:nvGrpSpPr>
      <p:grpSpPr>
        <a:xfrm>
          <a:off x="0" y="0"/>
          <a:ext cx="0" cy="0"/>
          <a:chOff x="0" y="0"/>
          <a:chExt cx="0" cy="0"/>
        </a:xfrm>
      </p:grpSpPr>
      <p:cxnSp>
        <p:nvCxnSpPr>
          <p:cNvPr id="9" name="Straight Connector 8"/>
          <p:cNvCxnSpPr/>
          <p:nvPr userDrawn="1"/>
        </p:nvCxnSpPr>
        <p:spPr>
          <a:xfrm>
            <a:off x="457200" y="6305550"/>
            <a:ext cx="8229600" cy="0"/>
          </a:xfrm>
          <a:prstGeom prst="line">
            <a:avLst/>
          </a:prstGeom>
          <a:ln w="6350" cmpd="sng">
            <a:solidFill>
              <a:schemeClr val="bg2">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pic>
        <p:nvPicPr>
          <p:cNvPr id="10" name="Picture 13"/>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57203" y="6440490"/>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2"/>
          <p:cNvSpPr>
            <a:spLocks noGrp="1"/>
          </p:cNvSpPr>
          <p:nvPr>
            <p:ph type="sldNum" sz="quarter" idx="10"/>
          </p:nvPr>
        </p:nvSpPr>
        <p:spPr>
          <a:xfrm>
            <a:off x="6553200" y="6488115"/>
            <a:ext cx="2133600" cy="184150"/>
          </a:xfrm>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F6A73DB1-3925-164B-B490-8993FFD18E9A}" type="slidenum">
              <a:rPr kumimoji="0" lang="en-US" sz="1000" b="0" i="0" u="none" strike="noStrike" kern="1200" cap="none" spc="0" normalizeH="0" baseline="0" noProof="0">
                <a:ln>
                  <a:noFill/>
                </a:ln>
                <a:solidFill>
                  <a:srgbClr val="222221"/>
                </a:solidFill>
                <a:effectLst/>
                <a:uLnTx/>
                <a:uFillTx/>
                <a:latin typeface="Gill Sans Infant Std"/>
                <a:ea typeface="+mn-ea"/>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Tree>
    <p:extLst>
      <p:ext uri="{BB962C8B-B14F-4D97-AF65-F5344CB8AC3E}">
        <p14:creationId xmlns:p14="http://schemas.microsoft.com/office/powerpoint/2010/main" val="30299056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tatement 2">
    <p:spTree>
      <p:nvGrpSpPr>
        <p:cNvPr id="1" name=""/>
        <p:cNvGrpSpPr/>
        <p:nvPr/>
      </p:nvGrpSpPr>
      <p:grpSpPr>
        <a:xfrm>
          <a:off x="0" y="0"/>
          <a:ext cx="0" cy="0"/>
          <a:chOff x="0" y="0"/>
          <a:chExt cx="0" cy="0"/>
        </a:xfrm>
      </p:grpSpPr>
      <p:sp>
        <p:nvSpPr>
          <p:cNvPr id="13" name="Rectangle 12"/>
          <p:cNvSpPr/>
          <p:nvPr userDrawn="1"/>
        </p:nvSpPr>
        <p:spPr>
          <a:xfrm>
            <a:off x="0" y="0"/>
            <a:ext cx="9144000" cy="630713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Infant Std"/>
              <a:ea typeface="+mn-ea"/>
              <a:cs typeface="+mn-cs"/>
            </a:endParaRPr>
          </a:p>
        </p:txBody>
      </p:sp>
      <p:sp>
        <p:nvSpPr>
          <p:cNvPr id="2" name="Date Placeholder 1"/>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8125D044-1E36-4F4E-8BE0-76B6DC86CFF7}" type="datetime1">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l" defTabSz="457200" rtl="0" eaLnBrk="1" fontAlgn="auto" latinLnBrk="0" hangingPunct="1">
                <a:lnSpc>
                  <a:spcPct val="100000"/>
                </a:lnSpc>
                <a:spcBef>
                  <a:spcPts val="0"/>
                </a:spcBef>
                <a:spcAft>
                  <a:spcPts val="0"/>
                </a:spcAft>
                <a:buClrTx/>
                <a:buSzTx/>
                <a:buFontTx/>
                <a:buNone/>
                <a:tabLst/>
                <a:defRPr/>
              </a:pPr>
              <a:t>5/14/2018</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smtClean="0">
                <a:ln>
                  <a:noFill/>
                </a:ln>
                <a:solidFill>
                  <a:srgbClr val="222221"/>
                </a:solidFill>
                <a:effectLst/>
                <a:uLnTx/>
                <a:uFillTx/>
                <a:latin typeface="Gill Sans Infant Std"/>
                <a:ea typeface="+mn-ea"/>
              </a:rPr>
              <a:t>FRESH SHN Webinar MHM in Schools</a:t>
            </a:r>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11" name="Text Placeholder 22"/>
          <p:cNvSpPr>
            <a:spLocks noGrp="1"/>
          </p:cNvSpPr>
          <p:nvPr>
            <p:ph type="body" sz="quarter" idx="15" hasCustomPrompt="1"/>
          </p:nvPr>
        </p:nvSpPr>
        <p:spPr>
          <a:xfrm>
            <a:off x="2040319" y="2538293"/>
            <a:ext cx="5047488" cy="585907"/>
          </a:xfrm>
          <a:prstGeom prst="roundRect">
            <a:avLst>
              <a:gd name="adj" fmla="val 6085"/>
            </a:avLst>
          </a:prstGeom>
          <a:solidFill>
            <a:schemeClr val="bg1"/>
          </a:solidFill>
          <a:ln>
            <a:noFill/>
          </a:ln>
        </p:spPr>
        <p:txBody>
          <a:bodyPr lIns="91440" tIns="91440" rIns="91440" bIns="91440" anchor="ctr" anchorCtr="0">
            <a:spAutoFit/>
          </a:bodyPr>
          <a:lstStyle>
            <a:lvl1pPr>
              <a:spcAft>
                <a:spcPts val="0"/>
              </a:spcAft>
              <a:defRPr sz="2500" b="0" baseline="0">
                <a:solidFill>
                  <a:schemeClr val="tx1"/>
                </a:solidFill>
                <a:latin typeface="Trade Gothic LT Com Cn" panose="020B08060403030200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KEY STATEMENT 2</a:t>
            </a:r>
          </a:p>
        </p:txBody>
      </p:sp>
      <p:sp>
        <p:nvSpPr>
          <p:cNvPr id="12" name="Text Placeholder 22"/>
          <p:cNvSpPr>
            <a:spLocks noGrp="1"/>
          </p:cNvSpPr>
          <p:nvPr>
            <p:ph type="body" sz="quarter" idx="16" hasCustomPrompt="1"/>
          </p:nvPr>
        </p:nvSpPr>
        <p:spPr>
          <a:xfrm>
            <a:off x="9372600" y="954762"/>
            <a:ext cx="5047488" cy="3752969"/>
          </a:xfrm>
          <a:prstGeom prst="roundRect">
            <a:avLst>
              <a:gd name="adj" fmla="val 6085"/>
            </a:avLst>
          </a:prstGeom>
          <a:solidFill>
            <a:schemeClr val="bg1"/>
          </a:solidFill>
          <a:ln>
            <a:noFill/>
          </a:ln>
        </p:spPr>
        <p:txBody>
          <a:bodyPr lIns="91440" tIns="91440" rIns="91440" bIns="91440" anchor="ctr" anchorCtr="0">
            <a:spAutoFit/>
          </a:bodyPr>
          <a:lstStyle>
            <a:lvl1pPr>
              <a:spcAft>
                <a:spcPts val="0"/>
              </a:spcAft>
              <a:defRPr sz="2500" b="0" baseline="0">
                <a:solidFill>
                  <a:schemeClr val="tx1"/>
                </a:solidFill>
                <a:latin typeface="Trade Gothic LT Com Cn" panose="020B08060403030200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ONCE THE TEXT IS ENTERED, IF THE RADIUS CORNERS BECOME TOO LARGE DUE TO THE INCREASED SIZE OF THE WHITE STATEMENT BOX, CLICK ON THE BOX AND WITH YOUR CURSOR MOVE THE LITTLE YELLOW BOX IN THE UPPER LEFT-HAND CORNER TO CREATE THE SMALL RADIUS CORNERS IN COMPLIANCE WITH THE BRAND GUIDELINES.</a:t>
            </a:r>
          </a:p>
        </p:txBody>
      </p:sp>
    </p:spTree>
    <p:extLst>
      <p:ext uri="{BB962C8B-B14F-4D97-AF65-F5344CB8AC3E}">
        <p14:creationId xmlns:p14="http://schemas.microsoft.com/office/powerpoint/2010/main" val="36372818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x2 Tex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FA03BFC-49F8-491C-ABD0-2FC594318C7C}" type="datetime1">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5/14/2018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FRESH SHN Webinar MHM in Schools</a:t>
            </a: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 Placeholder 6"/>
          <p:cNvSpPr>
            <a:spLocks noGrp="1"/>
          </p:cNvSpPr>
          <p:nvPr>
            <p:ph type="body" sz="quarter" idx="13"/>
          </p:nvPr>
        </p:nvSpPr>
        <p:spPr>
          <a:xfrm>
            <a:off x="429768" y="1600200"/>
            <a:ext cx="3995928" cy="4709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4" hasCustomPrompt="1"/>
          </p:nvPr>
        </p:nvSpPr>
        <p:spPr>
          <a:xfrm>
            <a:off x="425287" y="705602"/>
            <a:ext cx="8282151" cy="363537"/>
          </a:xfrm>
        </p:spPr>
        <p:txBody>
          <a:bodyPr>
            <a:normAutofit/>
          </a:bodyPr>
          <a:lstStyle>
            <a:lvl1pPr>
              <a:defRPr sz="1875" b="0">
                <a:solidFill>
                  <a:srgbClr val="222221"/>
                </a:solidFill>
              </a:defRPr>
            </a:lvl1pPr>
            <a:lvl2pPr>
              <a:defRPr sz="1875"/>
            </a:lvl2pPr>
            <a:lvl3pPr marL="0" indent="0">
              <a:buNone/>
              <a:defRPr sz="1875"/>
            </a:lvl3pPr>
            <a:lvl4pPr marL="0" indent="0">
              <a:buNone/>
              <a:defRPr sz="1875"/>
            </a:lvl4pPr>
            <a:lvl5pPr marL="0" indent="0">
              <a:buNone/>
              <a:defRPr sz="1875"/>
            </a:lvl5pPr>
            <a:lvl6pPr marL="1191" indent="0">
              <a:buNone/>
              <a:defRPr sz="1875" b="0" i="0">
                <a:latin typeface="Gill Sans Infant MT"/>
                <a:cs typeface="Gill Sans Infant MT"/>
              </a:defRPr>
            </a:lvl6pPr>
          </a:lstStyle>
          <a:p>
            <a:pPr lvl="0"/>
            <a:r>
              <a:rPr lang="en-US"/>
              <a:t>Click to edit Master sub-title style</a:t>
            </a:r>
          </a:p>
        </p:txBody>
      </p:sp>
      <p:sp>
        <p:nvSpPr>
          <p:cNvPr id="9" name="Text Placeholder 8"/>
          <p:cNvSpPr>
            <a:spLocks noGrp="1"/>
          </p:cNvSpPr>
          <p:nvPr>
            <p:ph type="body" sz="quarter" idx="15"/>
          </p:nvPr>
        </p:nvSpPr>
        <p:spPr>
          <a:xfrm>
            <a:off x="4709160" y="1600200"/>
            <a:ext cx="3995928" cy="4709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90808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x2 Tex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FA03BFC-49F8-491C-ABD0-2FC594318C7C}" type="datetime1">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5/14/2018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FRESH SHN Webinar MHM in Schools</a:t>
            </a: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 Placeholder 6"/>
          <p:cNvSpPr>
            <a:spLocks noGrp="1"/>
          </p:cNvSpPr>
          <p:nvPr>
            <p:ph type="body" sz="quarter" idx="13"/>
          </p:nvPr>
        </p:nvSpPr>
        <p:spPr>
          <a:xfrm>
            <a:off x="429768" y="1600200"/>
            <a:ext cx="3995928" cy="4709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4" hasCustomPrompt="1"/>
          </p:nvPr>
        </p:nvSpPr>
        <p:spPr>
          <a:xfrm>
            <a:off x="425287" y="705602"/>
            <a:ext cx="8282151" cy="363537"/>
          </a:xfrm>
        </p:spPr>
        <p:txBody>
          <a:bodyPr>
            <a:normAutofit/>
          </a:bodyPr>
          <a:lstStyle>
            <a:lvl1pPr>
              <a:defRPr sz="1875" b="0">
                <a:solidFill>
                  <a:srgbClr val="222221"/>
                </a:solidFill>
              </a:defRPr>
            </a:lvl1pPr>
            <a:lvl2pPr>
              <a:defRPr sz="1875"/>
            </a:lvl2pPr>
            <a:lvl3pPr marL="0" indent="0">
              <a:buNone/>
              <a:defRPr sz="1875"/>
            </a:lvl3pPr>
            <a:lvl4pPr marL="0" indent="0">
              <a:buNone/>
              <a:defRPr sz="1875"/>
            </a:lvl4pPr>
            <a:lvl5pPr marL="0" indent="0">
              <a:buNone/>
              <a:defRPr sz="1875"/>
            </a:lvl5pPr>
            <a:lvl6pPr marL="1191" indent="0">
              <a:buNone/>
              <a:defRPr sz="1875" b="0" i="0">
                <a:latin typeface="Gill Sans Infant MT"/>
                <a:cs typeface="Gill Sans Infant MT"/>
              </a:defRPr>
            </a:lvl6pPr>
          </a:lstStyle>
          <a:p>
            <a:pPr lvl="0"/>
            <a:r>
              <a:rPr lang="en-US"/>
              <a:t>Click to edit Master sub-title style</a:t>
            </a:r>
          </a:p>
        </p:txBody>
      </p:sp>
      <p:sp>
        <p:nvSpPr>
          <p:cNvPr id="9" name="Text Placeholder 8"/>
          <p:cNvSpPr>
            <a:spLocks noGrp="1"/>
          </p:cNvSpPr>
          <p:nvPr>
            <p:ph type="body" sz="quarter" idx="15"/>
          </p:nvPr>
        </p:nvSpPr>
        <p:spPr>
          <a:xfrm>
            <a:off x="4709160" y="1600200"/>
            <a:ext cx="3995928" cy="4709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17953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x2 Tex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FA03BFC-49F8-491C-ABD0-2FC594318C7C}" type="datetime1">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5/14/2018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FRESH SHN Webinar MHM in Schools</a:t>
            </a: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 Placeholder 6"/>
          <p:cNvSpPr>
            <a:spLocks noGrp="1"/>
          </p:cNvSpPr>
          <p:nvPr>
            <p:ph type="body" sz="quarter" idx="13"/>
          </p:nvPr>
        </p:nvSpPr>
        <p:spPr>
          <a:xfrm>
            <a:off x="429768" y="1600200"/>
            <a:ext cx="3995928" cy="4709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4" hasCustomPrompt="1"/>
          </p:nvPr>
        </p:nvSpPr>
        <p:spPr>
          <a:xfrm>
            <a:off x="425287" y="705602"/>
            <a:ext cx="8282151" cy="363537"/>
          </a:xfrm>
        </p:spPr>
        <p:txBody>
          <a:bodyPr>
            <a:normAutofit/>
          </a:bodyPr>
          <a:lstStyle>
            <a:lvl1pPr>
              <a:defRPr sz="1875" b="0">
                <a:solidFill>
                  <a:srgbClr val="222221"/>
                </a:solidFill>
              </a:defRPr>
            </a:lvl1pPr>
            <a:lvl2pPr>
              <a:defRPr sz="1875"/>
            </a:lvl2pPr>
            <a:lvl3pPr marL="0" indent="0">
              <a:buNone/>
              <a:defRPr sz="1875"/>
            </a:lvl3pPr>
            <a:lvl4pPr marL="0" indent="0">
              <a:buNone/>
              <a:defRPr sz="1875"/>
            </a:lvl4pPr>
            <a:lvl5pPr marL="0" indent="0">
              <a:buNone/>
              <a:defRPr sz="1875"/>
            </a:lvl5pPr>
            <a:lvl6pPr marL="1191" indent="0">
              <a:buNone/>
              <a:defRPr sz="1875" b="0" i="0">
                <a:latin typeface="Gill Sans Infant MT"/>
                <a:cs typeface="Gill Sans Infant MT"/>
              </a:defRPr>
            </a:lvl6pPr>
          </a:lstStyle>
          <a:p>
            <a:pPr lvl="0"/>
            <a:r>
              <a:rPr lang="en-US"/>
              <a:t>Click to edit Master sub-title style</a:t>
            </a:r>
          </a:p>
        </p:txBody>
      </p:sp>
      <p:sp>
        <p:nvSpPr>
          <p:cNvPr id="9" name="Text Placeholder 8"/>
          <p:cNvSpPr>
            <a:spLocks noGrp="1"/>
          </p:cNvSpPr>
          <p:nvPr>
            <p:ph type="body" sz="quarter" idx="15"/>
          </p:nvPr>
        </p:nvSpPr>
        <p:spPr>
          <a:xfrm>
            <a:off x="4709160" y="1600200"/>
            <a:ext cx="3995928" cy="4709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04109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nd x2 Tex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FA03BFC-49F8-491C-ABD0-2FC594318C7C}" type="datetime1">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5/14/2018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FRESH SHN Webinar MHM in Schools</a:t>
            </a: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 Placeholder 6"/>
          <p:cNvSpPr>
            <a:spLocks noGrp="1"/>
          </p:cNvSpPr>
          <p:nvPr>
            <p:ph type="body" sz="quarter" idx="13"/>
          </p:nvPr>
        </p:nvSpPr>
        <p:spPr>
          <a:xfrm>
            <a:off x="429768" y="1600200"/>
            <a:ext cx="3995928" cy="4709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4" hasCustomPrompt="1"/>
          </p:nvPr>
        </p:nvSpPr>
        <p:spPr>
          <a:xfrm>
            <a:off x="425287" y="705602"/>
            <a:ext cx="8282151" cy="363537"/>
          </a:xfrm>
        </p:spPr>
        <p:txBody>
          <a:bodyPr>
            <a:normAutofit/>
          </a:bodyPr>
          <a:lstStyle>
            <a:lvl1pPr>
              <a:defRPr sz="1875" b="0">
                <a:solidFill>
                  <a:srgbClr val="222221"/>
                </a:solidFill>
              </a:defRPr>
            </a:lvl1pPr>
            <a:lvl2pPr>
              <a:defRPr sz="1875"/>
            </a:lvl2pPr>
            <a:lvl3pPr marL="0" indent="0">
              <a:buNone/>
              <a:defRPr sz="1875"/>
            </a:lvl3pPr>
            <a:lvl4pPr marL="0" indent="0">
              <a:buNone/>
              <a:defRPr sz="1875"/>
            </a:lvl4pPr>
            <a:lvl5pPr marL="0" indent="0">
              <a:buNone/>
              <a:defRPr sz="1875"/>
            </a:lvl5pPr>
            <a:lvl6pPr marL="1191" indent="0">
              <a:buNone/>
              <a:defRPr sz="1875" b="0" i="0">
                <a:latin typeface="Gill Sans Infant MT"/>
                <a:cs typeface="Gill Sans Infant MT"/>
              </a:defRPr>
            </a:lvl6pPr>
          </a:lstStyle>
          <a:p>
            <a:pPr lvl="0"/>
            <a:r>
              <a:rPr lang="en-US"/>
              <a:t>Click to edit Master sub-title style</a:t>
            </a:r>
          </a:p>
        </p:txBody>
      </p:sp>
      <p:sp>
        <p:nvSpPr>
          <p:cNvPr id="9" name="Text Placeholder 8"/>
          <p:cNvSpPr>
            <a:spLocks noGrp="1"/>
          </p:cNvSpPr>
          <p:nvPr>
            <p:ph type="body" sz="quarter" idx="15"/>
          </p:nvPr>
        </p:nvSpPr>
        <p:spPr>
          <a:xfrm>
            <a:off x="4709160" y="1600200"/>
            <a:ext cx="3995928" cy="4709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38949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nd x2 Tex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FA03BFC-49F8-491C-ABD0-2FC594318C7C}" type="datetime1">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5/14/2018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FRESH SHN Webinar MHM in Schools</a:t>
            </a: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 Placeholder 6"/>
          <p:cNvSpPr>
            <a:spLocks noGrp="1"/>
          </p:cNvSpPr>
          <p:nvPr>
            <p:ph type="body" sz="quarter" idx="13"/>
          </p:nvPr>
        </p:nvSpPr>
        <p:spPr>
          <a:xfrm>
            <a:off x="429768" y="1600200"/>
            <a:ext cx="3995928" cy="4709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4" hasCustomPrompt="1"/>
          </p:nvPr>
        </p:nvSpPr>
        <p:spPr>
          <a:xfrm>
            <a:off x="425287" y="705602"/>
            <a:ext cx="8282151" cy="363537"/>
          </a:xfrm>
        </p:spPr>
        <p:txBody>
          <a:bodyPr>
            <a:normAutofit/>
          </a:bodyPr>
          <a:lstStyle>
            <a:lvl1pPr>
              <a:defRPr sz="1875" b="0">
                <a:solidFill>
                  <a:srgbClr val="222221"/>
                </a:solidFill>
              </a:defRPr>
            </a:lvl1pPr>
            <a:lvl2pPr>
              <a:defRPr sz="1875"/>
            </a:lvl2pPr>
            <a:lvl3pPr marL="0" indent="0">
              <a:buNone/>
              <a:defRPr sz="1875"/>
            </a:lvl3pPr>
            <a:lvl4pPr marL="0" indent="0">
              <a:buNone/>
              <a:defRPr sz="1875"/>
            </a:lvl4pPr>
            <a:lvl5pPr marL="0" indent="0">
              <a:buNone/>
              <a:defRPr sz="1875"/>
            </a:lvl5pPr>
            <a:lvl6pPr marL="1191" indent="0">
              <a:buNone/>
              <a:defRPr sz="1875" b="0" i="0">
                <a:latin typeface="Gill Sans Infant MT"/>
                <a:cs typeface="Gill Sans Infant MT"/>
              </a:defRPr>
            </a:lvl6pPr>
          </a:lstStyle>
          <a:p>
            <a:pPr lvl="0"/>
            <a:r>
              <a:rPr lang="en-US"/>
              <a:t>Click to edit Master sub-title style</a:t>
            </a:r>
          </a:p>
        </p:txBody>
      </p:sp>
      <p:sp>
        <p:nvSpPr>
          <p:cNvPr id="9" name="Text Placeholder 8"/>
          <p:cNvSpPr>
            <a:spLocks noGrp="1"/>
          </p:cNvSpPr>
          <p:nvPr>
            <p:ph type="body" sz="quarter" idx="15"/>
          </p:nvPr>
        </p:nvSpPr>
        <p:spPr>
          <a:xfrm>
            <a:off x="4709160" y="1600200"/>
            <a:ext cx="3995928" cy="4709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54233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tatement 2">
    <p:spTree>
      <p:nvGrpSpPr>
        <p:cNvPr id="1" name=""/>
        <p:cNvGrpSpPr/>
        <p:nvPr/>
      </p:nvGrpSpPr>
      <p:grpSpPr>
        <a:xfrm>
          <a:off x="0" y="0"/>
          <a:ext cx="0" cy="0"/>
          <a:chOff x="0" y="0"/>
          <a:chExt cx="0" cy="0"/>
        </a:xfrm>
      </p:grpSpPr>
      <p:sp>
        <p:nvSpPr>
          <p:cNvPr id="13" name="Rectangle 12"/>
          <p:cNvSpPr/>
          <p:nvPr userDrawn="1"/>
        </p:nvSpPr>
        <p:spPr>
          <a:xfrm>
            <a:off x="0" y="0"/>
            <a:ext cx="9144000" cy="630713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Infant Std"/>
              <a:ea typeface="+mn-ea"/>
              <a:cs typeface="+mn-cs"/>
            </a:endParaRPr>
          </a:p>
        </p:txBody>
      </p:sp>
      <p:sp>
        <p:nvSpPr>
          <p:cNvPr id="2" name="Date Placeholder 1"/>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8125D044-1E36-4F4E-8BE0-76B6DC86CFF7}" type="datetime1">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l" defTabSz="457200" rtl="0" eaLnBrk="1" fontAlgn="auto" latinLnBrk="0" hangingPunct="1">
                <a:lnSpc>
                  <a:spcPct val="100000"/>
                </a:lnSpc>
                <a:spcBef>
                  <a:spcPts val="0"/>
                </a:spcBef>
                <a:spcAft>
                  <a:spcPts val="0"/>
                </a:spcAft>
                <a:buClrTx/>
                <a:buSzTx/>
                <a:buFontTx/>
                <a:buNone/>
                <a:tabLst/>
                <a:defRPr/>
              </a:pPr>
              <a:t>5/14/2018</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smtClean="0">
                <a:ln>
                  <a:noFill/>
                </a:ln>
                <a:solidFill>
                  <a:srgbClr val="222221"/>
                </a:solidFill>
                <a:effectLst/>
                <a:uLnTx/>
                <a:uFillTx/>
                <a:latin typeface="Gill Sans Infant Std"/>
                <a:ea typeface="+mn-ea"/>
              </a:rPr>
              <a:t>FRESH SHN Webinar MHM in Schools</a:t>
            </a:r>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11" name="Text Placeholder 22"/>
          <p:cNvSpPr>
            <a:spLocks noGrp="1"/>
          </p:cNvSpPr>
          <p:nvPr>
            <p:ph type="body" sz="quarter" idx="15" hasCustomPrompt="1"/>
          </p:nvPr>
        </p:nvSpPr>
        <p:spPr>
          <a:xfrm>
            <a:off x="2040319" y="2538293"/>
            <a:ext cx="5047488" cy="585907"/>
          </a:xfrm>
          <a:prstGeom prst="roundRect">
            <a:avLst>
              <a:gd name="adj" fmla="val 6085"/>
            </a:avLst>
          </a:prstGeom>
          <a:solidFill>
            <a:schemeClr val="bg1"/>
          </a:solidFill>
          <a:ln>
            <a:noFill/>
          </a:ln>
        </p:spPr>
        <p:txBody>
          <a:bodyPr lIns="91440" tIns="91440" rIns="91440" bIns="91440" anchor="ctr" anchorCtr="0">
            <a:spAutoFit/>
          </a:bodyPr>
          <a:lstStyle>
            <a:lvl1pPr>
              <a:spcAft>
                <a:spcPts val="0"/>
              </a:spcAft>
              <a:defRPr sz="2500" b="0" baseline="0">
                <a:solidFill>
                  <a:schemeClr val="tx1"/>
                </a:solidFill>
                <a:latin typeface="Trade Gothic LT Com Cn" panose="020B08060403030200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KEY STATEMENT 2</a:t>
            </a:r>
          </a:p>
        </p:txBody>
      </p:sp>
      <p:sp>
        <p:nvSpPr>
          <p:cNvPr id="12" name="Text Placeholder 22"/>
          <p:cNvSpPr>
            <a:spLocks noGrp="1"/>
          </p:cNvSpPr>
          <p:nvPr>
            <p:ph type="body" sz="quarter" idx="16" hasCustomPrompt="1"/>
          </p:nvPr>
        </p:nvSpPr>
        <p:spPr>
          <a:xfrm>
            <a:off x="9372600" y="954762"/>
            <a:ext cx="5047488" cy="3752969"/>
          </a:xfrm>
          <a:prstGeom prst="roundRect">
            <a:avLst>
              <a:gd name="adj" fmla="val 6085"/>
            </a:avLst>
          </a:prstGeom>
          <a:solidFill>
            <a:schemeClr val="bg1"/>
          </a:solidFill>
          <a:ln>
            <a:noFill/>
          </a:ln>
        </p:spPr>
        <p:txBody>
          <a:bodyPr lIns="91440" tIns="91440" rIns="91440" bIns="91440" anchor="ctr" anchorCtr="0">
            <a:spAutoFit/>
          </a:bodyPr>
          <a:lstStyle>
            <a:lvl1pPr>
              <a:spcAft>
                <a:spcPts val="0"/>
              </a:spcAft>
              <a:defRPr sz="2500" b="0" baseline="0">
                <a:solidFill>
                  <a:schemeClr val="tx1"/>
                </a:solidFill>
                <a:latin typeface="Trade Gothic LT Com Cn" panose="020B08060403030200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ONCE THE TEXT IS ENTERED, IF THE RADIUS CORNERS BECOME TOO LARGE DUE TO THE INCREASED SIZE OF THE WHITE STATEMENT BOX, CLICK ON THE BOX AND WITH YOUR CURSOR MOVE THE LITTLE YELLOW BOX IN THE UPPER LEFT-HAND CORNER TO CREATE THE SMALL RADIUS CORNERS IN COMPLIANCE WITH THE BRAND GUIDELINES.</a:t>
            </a:r>
          </a:p>
        </p:txBody>
      </p:sp>
    </p:spTree>
    <p:extLst>
      <p:ext uri="{BB962C8B-B14F-4D97-AF65-F5344CB8AC3E}">
        <p14:creationId xmlns:p14="http://schemas.microsoft.com/office/powerpoint/2010/main" val="22434039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Text Left Image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CE352833-887D-480B-B712-F39B6AADC520}" type="datetime1">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l" defTabSz="457200" rtl="0" eaLnBrk="1" fontAlgn="auto" latinLnBrk="0" hangingPunct="1">
                <a:lnSpc>
                  <a:spcPct val="100000"/>
                </a:lnSpc>
                <a:spcBef>
                  <a:spcPts val="0"/>
                </a:spcBef>
                <a:spcAft>
                  <a:spcPts val="0"/>
                </a:spcAft>
                <a:buClrTx/>
                <a:buSzTx/>
                <a:buFontTx/>
                <a:buNone/>
                <a:tabLst/>
                <a:defRPr/>
              </a:pPr>
              <a:t>5/14/2018</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smtClean="0">
                <a:ln>
                  <a:noFill/>
                </a:ln>
                <a:solidFill>
                  <a:srgbClr val="222221"/>
                </a:solidFill>
                <a:effectLst/>
                <a:uLnTx/>
                <a:uFillTx/>
                <a:latin typeface="Gill Sans Infant Std"/>
                <a:ea typeface="+mn-ea"/>
              </a:rPr>
              <a:t>FRESH SHN Webinar MHM in Schools</a:t>
            </a:r>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8" name="Text Placeholder 7"/>
          <p:cNvSpPr>
            <a:spLocks noGrp="1"/>
          </p:cNvSpPr>
          <p:nvPr>
            <p:ph type="body" sz="quarter" idx="13" hasCustomPrompt="1"/>
          </p:nvPr>
        </p:nvSpPr>
        <p:spPr>
          <a:xfrm>
            <a:off x="425286" y="705600"/>
            <a:ext cx="8282151" cy="363537"/>
          </a:xfrm>
        </p:spPr>
        <p:txBody>
          <a:bodyPr>
            <a:norm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stStyle>
          <a:p>
            <a:pPr lvl="0"/>
            <a:r>
              <a:rPr lang="en-US"/>
              <a:t>Click to edit Master sub-title style</a:t>
            </a:r>
          </a:p>
        </p:txBody>
      </p:sp>
      <p:sp>
        <p:nvSpPr>
          <p:cNvPr id="7" name="Picture Placeholder 6"/>
          <p:cNvSpPr>
            <a:spLocks noGrp="1"/>
          </p:cNvSpPr>
          <p:nvPr>
            <p:ph type="pic" sz="quarter" idx="15" hasCustomPrompt="1"/>
          </p:nvPr>
        </p:nvSpPr>
        <p:spPr>
          <a:xfrm>
            <a:off x="4711509" y="1600200"/>
            <a:ext cx="3995928" cy="4709160"/>
          </a:xfrm>
        </p:spPr>
        <p:txBody>
          <a:bodyPr/>
          <a:lstStyle>
            <a:lvl1pPr>
              <a:defRPr/>
            </a:lvl1pPr>
          </a:lstStyle>
          <a:p>
            <a:r>
              <a:rPr lang="en-US"/>
              <a:t>Drag picture to placeholder or click icon to add</a:t>
            </a:r>
          </a:p>
        </p:txBody>
      </p:sp>
      <p:sp>
        <p:nvSpPr>
          <p:cNvPr id="10" name="Text Placeholder 9"/>
          <p:cNvSpPr>
            <a:spLocks noGrp="1"/>
          </p:cNvSpPr>
          <p:nvPr>
            <p:ph type="body" sz="quarter" idx="16"/>
          </p:nvPr>
        </p:nvSpPr>
        <p:spPr>
          <a:xfrm>
            <a:off x="424634" y="1600200"/>
            <a:ext cx="3995928" cy="4709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76063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Text Left Image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CE352833-887D-480B-B712-F39B6AADC520}" type="datetime1">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l" defTabSz="457200" rtl="0" eaLnBrk="1" fontAlgn="auto" latinLnBrk="0" hangingPunct="1">
                <a:lnSpc>
                  <a:spcPct val="100000"/>
                </a:lnSpc>
                <a:spcBef>
                  <a:spcPts val="0"/>
                </a:spcBef>
                <a:spcAft>
                  <a:spcPts val="0"/>
                </a:spcAft>
                <a:buClrTx/>
                <a:buSzTx/>
                <a:buFontTx/>
                <a:buNone/>
                <a:tabLst/>
                <a:defRPr/>
              </a:pPr>
              <a:t>5/14/2018</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smtClean="0">
                <a:ln>
                  <a:noFill/>
                </a:ln>
                <a:solidFill>
                  <a:srgbClr val="222221"/>
                </a:solidFill>
                <a:effectLst/>
                <a:uLnTx/>
                <a:uFillTx/>
                <a:latin typeface="Gill Sans Infant Std"/>
                <a:ea typeface="+mn-ea"/>
              </a:rPr>
              <a:t>FRESH SHN Webinar MHM in Schools</a:t>
            </a:r>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8" name="Text Placeholder 7"/>
          <p:cNvSpPr>
            <a:spLocks noGrp="1"/>
          </p:cNvSpPr>
          <p:nvPr>
            <p:ph type="body" sz="quarter" idx="13" hasCustomPrompt="1"/>
          </p:nvPr>
        </p:nvSpPr>
        <p:spPr>
          <a:xfrm>
            <a:off x="425286" y="705600"/>
            <a:ext cx="8282151" cy="363537"/>
          </a:xfrm>
        </p:spPr>
        <p:txBody>
          <a:bodyPr>
            <a:norm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stStyle>
          <a:p>
            <a:pPr lvl="0"/>
            <a:r>
              <a:rPr lang="en-US"/>
              <a:t>Click to edit Master sub-title style</a:t>
            </a:r>
          </a:p>
        </p:txBody>
      </p:sp>
      <p:sp>
        <p:nvSpPr>
          <p:cNvPr id="7" name="Picture Placeholder 6"/>
          <p:cNvSpPr>
            <a:spLocks noGrp="1"/>
          </p:cNvSpPr>
          <p:nvPr>
            <p:ph type="pic" sz="quarter" idx="15" hasCustomPrompt="1"/>
          </p:nvPr>
        </p:nvSpPr>
        <p:spPr>
          <a:xfrm>
            <a:off x="4711509" y="1600200"/>
            <a:ext cx="3995928" cy="4709160"/>
          </a:xfrm>
        </p:spPr>
        <p:txBody>
          <a:bodyPr/>
          <a:lstStyle>
            <a:lvl1pPr>
              <a:defRPr/>
            </a:lvl1pPr>
          </a:lstStyle>
          <a:p>
            <a:r>
              <a:rPr lang="en-US"/>
              <a:t>Drag picture to placeholder or click icon to add</a:t>
            </a:r>
          </a:p>
        </p:txBody>
      </p:sp>
      <p:sp>
        <p:nvSpPr>
          <p:cNvPr id="10" name="Text Placeholder 9"/>
          <p:cNvSpPr>
            <a:spLocks noGrp="1"/>
          </p:cNvSpPr>
          <p:nvPr>
            <p:ph type="body" sz="quarter" idx="16"/>
          </p:nvPr>
        </p:nvSpPr>
        <p:spPr>
          <a:xfrm>
            <a:off x="424634" y="1600200"/>
            <a:ext cx="3995928" cy="4709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964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B2B7A369-F6F6-4195-8EAB-F7857274A008}" type="datetimeFigureOut">
              <a:rPr lang="en-US" smtClean="0"/>
              <a:t>5/14/2018</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94F51134-C628-4B5A-881C-7FD7F3E936CE}"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and Text Left Image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CE352833-887D-480B-B712-F39B6AADC520}" type="datetime1">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l" defTabSz="457200" rtl="0" eaLnBrk="1" fontAlgn="auto" latinLnBrk="0" hangingPunct="1">
                <a:lnSpc>
                  <a:spcPct val="100000"/>
                </a:lnSpc>
                <a:spcBef>
                  <a:spcPts val="0"/>
                </a:spcBef>
                <a:spcAft>
                  <a:spcPts val="0"/>
                </a:spcAft>
                <a:buClrTx/>
                <a:buSzTx/>
                <a:buFontTx/>
                <a:buNone/>
                <a:tabLst/>
                <a:defRPr/>
              </a:pPr>
              <a:t>5/14/2018</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smtClean="0">
                <a:ln>
                  <a:noFill/>
                </a:ln>
                <a:solidFill>
                  <a:srgbClr val="222221"/>
                </a:solidFill>
                <a:effectLst/>
                <a:uLnTx/>
                <a:uFillTx/>
                <a:latin typeface="Gill Sans Infant Std"/>
                <a:ea typeface="+mn-ea"/>
              </a:rPr>
              <a:t>FRESH SHN Webinar MHM in Schools</a:t>
            </a:r>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8" name="Text Placeholder 7"/>
          <p:cNvSpPr>
            <a:spLocks noGrp="1"/>
          </p:cNvSpPr>
          <p:nvPr>
            <p:ph type="body" sz="quarter" idx="13" hasCustomPrompt="1"/>
          </p:nvPr>
        </p:nvSpPr>
        <p:spPr>
          <a:xfrm>
            <a:off x="425286" y="705600"/>
            <a:ext cx="8282151" cy="363537"/>
          </a:xfrm>
        </p:spPr>
        <p:txBody>
          <a:bodyPr>
            <a:norm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stStyle>
          <a:p>
            <a:pPr lvl="0"/>
            <a:r>
              <a:rPr lang="en-US"/>
              <a:t>Click to edit Master sub-title style</a:t>
            </a:r>
          </a:p>
        </p:txBody>
      </p:sp>
      <p:sp>
        <p:nvSpPr>
          <p:cNvPr id="7" name="Picture Placeholder 6"/>
          <p:cNvSpPr>
            <a:spLocks noGrp="1"/>
          </p:cNvSpPr>
          <p:nvPr>
            <p:ph type="pic" sz="quarter" idx="15" hasCustomPrompt="1"/>
          </p:nvPr>
        </p:nvSpPr>
        <p:spPr>
          <a:xfrm>
            <a:off x="4711509" y="1600200"/>
            <a:ext cx="3995928" cy="4709160"/>
          </a:xfrm>
        </p:spPr>
        <p:txBody>
          <a:bodyPr/>
          <a:lstStyle>
            <a:lvl1pPr>
              <a:defRPr/>
            </a:lvl1pPr>
          </a:lstStyle>
          <a:p>
            <a:r>
              <a:rPr lang="en-US"/>
              <a:t>Drag picture to placeholder or click icon to add</a:t>
            </a:r>
          </a:p>
        </p:txBody>
      </p:sp>
      <p:sp>
        <p:nvSpPr>
          <p:cNvPr id="10" name="Text Placeholder 9"/>
          <p:cNvSpPr>
            <a:spLocks noGrp="1"/>
          </p:cNvSpPr>
          <p:nvPr>
            <p:ph type="body" sz="quarter" idx="16"/>
          </p:nvPr>
        </p:nvSpPr>
        <p:spPr>
          <a:xfrm>
            <a:off x="424634" y="1600200"/>
            <a:ext cx="3995928" cy="4709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85762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and Text Left Image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CE352833-887D-480B-B712-F39B6AADC520}" type="datetime1">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l" defTabSz="457200" rtl="0" eaLnBrk="1" fontAlgn="auto" latinLnBrk="0" hangingPunct="1">
                <a:lnSpc>
                  <a:spcPct val="100000"/>
                </a:lnSpc>
                <a:spcBef>
                  <a:spcPts val="0"/>
                </a:spcBef>
                <a:spcAft>
                  <a:spcPts val="0"/>
                </a:spcAft>
                <a:buClrTx/>
                <a:buSzTx/>
                <a:buFontTx/>
                <a:buNone/>
                <a:tabLst/>
                <a:defRPr/>
              </a:pPr>
              <a:t>5/14/2018</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smtClean="0">
                <a:ln>
                  <a:noFill/>
                </a:ln>
                <a:solidFill>
                  <a:srgbClr val="222221"/>
                </a:solidFill>
                <a:effectLst/>
                <a:uLnTx/>
                <a:uFillTx/>
                <a:latin typeface="Gill Sans Infant Std"/>
                <a:ea typeface="+mn-ea"/>
              </a:rPr>
              <a:t>FRESH SHN Webinar MHM in Schools</a:t>
            </a:r>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8" name="Text Placeholder 7"/>
          <p:cNvSpPr>
            <a:spLocks noGrp="1"/>
          </p:cNvSpPr>
          <p:nvPr>
            <p:ph type="body" sz="quarter" idx="13" hasCustomPrompt="1"/>
          </p:nvPr>
        </p:nvSpPr>
        <p:spPr>
          <a:xfrm>
            <a:off x="425286" y="705600"/>
            <a:ext cx="8282151" cy="363537"/>
          </a:xfrm>
        </p:spPr>
        <p:txBody>
          <a:bodyPr>
            <a:norm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stStyle>
          <a:p>
            <a:pPr lvl="0"/>
            <a:r>
              <a:rPr lang="en-US"/>
              <a:t>Click to edit Master sub-title style</a:t>
            </a:r>
          </a:p>
        </p:txBody>
      </p:sp>
      <p:sp>
        <p:nvSpPr>
          <p:cNvPr id="7" name="Picture Placeholder 6"/>
          <p:cNvSpPr>
            <a:spLocks noGrp="1"/>
          </p:cNvSpPr>
          <p:nvPr>
            <p:ph type="pic" sz="quarter" idx="15" hasCustomPrompt="1"/>
          </p:nvPr>
        </p:nvSpPr>
        <p:spPr>
          <a:xfrm>
            <a:off x="4711509" y="1600200"/>
            <a:ext cx="3995928" cy="4709160"/>
          </a:xfrm>
        </p:spPr>
        <p:txBody>
          <a:bodyPr/>
          <a:lstStyle>
            <a:lvl1pPr>
              <a:defRPr/>
            </a:lvl1pPr>
          </a:lstStyle>
          <a:p>
            <a:r>
              <a:rPr lang="en-US"/>
              <a:t>Drag picture to placeholder or click icon to add</a:t>
            </a:r>
          </a:p>
        </p:txBody>
      </p:sp>
      <p:sp>
        <p:nvSpPr>
          <p:cNvPr id="10" name="Text Placeholder 9"/>
          <p:cNvSpPr>
            <a:spLocks noGrp="1"/>
          </p:cNvSpPr>
          <p:nvPr>
            <p:ph type="body" sz="quarter" idx="16"/>
          </p:nvPr>
        </p:nvSpPr>
        <p:spPr>
          <a:xfrm>
            <a:off x="424634" y="1600200"/>
            <a:ext cx="3995928" cy="4709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73977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Statement 2">
    <p:spTree>
      <p:nvGrpSpPr>
        <p:cNvPr id="1" name=""/>
        <p:cNvGrpSpPr/>
        <p:nvPr/>
      </p:nvGrpSpPr>
      <p:grpSpPr>
        <a:xfrm>
          <a:off x="0" y="0"/>
          <a:ext cx="0" cy="0"/>
          <a:chOff x="0" y="0"/>
          <a:chExt cx="0" cy="0"/>
        </a:xfrm>
      </p:grpSpPr>
      <p:sp>
        <p:nvSpPr>
          <p:cNvPr id="13" name="Rectangle 12"/>
          <p:cNvSpPr/>
          <p:nvPr userDrawn="1"/>
        </p:nvSpPr>
        <p:spPr>
          <a:xfrm>
            <a:off x="0" y="0"/>
            <a:ext cx="9144000" cy="630713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Infant Std"/>
              <a:ea typeface="+mn-ea"/>
              <a:cs typeface="+mn-cs"/>
            </a:endParaRPr>
          </a:p>
        </p:txBody>
      </p:sp>
      <p:sp>
        <p:nvSpPr>
          <p:cNvPr id="2" name="Date Placeholder 1"/>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8125D044-1E36-4F4E-8BE0-76B6DC86CFF7}" type="datetime1">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l" defTabSz="457200" rtl="0" eaLnBrk="1" fontAlgn="auto" latinLnBrk="0" hangingPunct="1">
                <a:lnSpc>
                  <a:spcPct val="100000"/>
                </a:lnSpc>
                <a:spcBef>
                  <a:spcPts val="0"/>
                </a:spcBef>
                <a:spcAft>
                  <a:spcPts val="0"/>
                </a:spcAft>
                <a:buClrTx/>
                <a:buSzTx/>
                <a:buFontTx/>
                <a:buNone/>
                <a:tabLst/>
                <a:defRPr/>
              </a:pPr>
              <a:t>5/14/2018</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smtClean="0">
                <a:ln>
                  <a:noFill/>
                </a:ln>
                <a:solidFill>
                  <a:srgbClr val="222221"/>
                </a:solidFill>
                <a:effectLst/>
                <a:uLnTx/>
                <a:uFillTx/>
                <a:latin typeface="Gill Sans Infant Std"/>
                <a:ea typeface="+mn-ea"/>
              </a:rPr>
              <a:t>FRESH SHN Webinar MHM in Schools</a:t>
            </a:r>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11" name="Text Placeholder 22"/>
          <p:cNvSpPr>
            <a:spLocks noGrp="1"/>
          </p:cNvSpPr>
          <p:nvPr>
            <p:ph type="body" sz="quarter" idx="15" hasCustomPrompt="1"/>
          </p:nvPr>
        </p:nvSpPr>
        <p:spPr>
          <a:xfrm>
            <a:off x="2040319" y="2538293"/>
            <a:ext cx="5047488" cy="585907"/>
          </a:xfrm>
          <a:prstGeom prst="roundRect">
            <a:avLst>
              <a:gd name="adj" fmla="val 6085"/>
            </a:avLst>
          </a:prstGeom>
          <a:solidFill>
            <a:schemeClr val="bg1"/>
          </a:solidFill>
          <a:ln>
            <a:noFill/>
          </a:ln>
        </p:spPr>
        <p:txBody>
          <a:bodyPr lIns="91440" tIns="91440" rIns="91440" bIns="91440" anchor="ctr" anchorCtr="0">
            <a:spAutoFit/>
          </a:bodyPr>
          <a:lstStyle>
            <a:lvl1pPr>
              <a:spcAft>
                <a:spcPts val="0"/>
              </a:spcAft>
              <a:defRPr sz="2500" b="0" baseline="0">
                <a:solidFill>
                  <a:schemeClr val="tx1"/>
                </a:solidFill>
                <a:latin typeface="Trade Gothic LT Com Cn" panose="020B08060403030200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KEY STATEMENT 2</a:t>
            </a:r>
          </a:p>
        </p:txBody>
      </p:sp>
      <p:sp>
        <p:nvSpPr>
          <p:cNvPr id="12" name="Text Placeholder 22"/>
          <p:cNvSpPr>
            <a:spLocks noGrp="1"/>
          </p:cNvSpPr>
          <p:nvPr>
            <p:ph type="body" sz="quarter" idx="16" hasCustomPrompt="1"/>
          </p:nvPr>
        </p:nvSpPr>
        <p:spPr>
          <a:xfrm>
            <a:off x="9372600" y="954762"/>
            <a:ext cx="5047488" cy="3752969"/>
          </a:xfrm>
          <a:prstGeom prst="roundRect">
            <a:avLst>
              <a:gd name="adj" fmla="val 6085"/>
            </a:avLst>
          </a:prstGeom>
          <a:solidFill>
            <a:schemeClr val="bg1"/>
          </a:solidFill>
          <a:ln>
            <a:noFill/>
          </a:ln>
        </p:spPr>
        <p:txBody>
          <a:bodyPr lIns="91440" tIns="91440" rIns="91440" bIns="91440" anchor="ctr" anchorCtr="0">
            <a:spAutoFit/>
          </a:bodyPr>
          <a:lstStyle>
            <a:lvl1pPr>
              <a:spcAft>
                <a:spcPts val="0"/>
              </a:spcAft>
              <a:defRPr sz="2500" b="0" baseline="0">
                <a:solidFill>
                  <a:schemeClr val="tx1"/>
                </a:solidFill>
                <a:latin typeface="Trade Gothic LT Com Cn" panose="020B08060403030200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ONCE THE TEXT IS ENTERED, IF THE RADIUS CORNERS BECOME TOO LARGE DUE TO THE INCREASED SIZE OF THE WHITE STATEMENT BOX, CLICK ON THE BOX AND WITH YOUR CURSOR MOVE THE LITTLE YELLOW BOX IN THE UPPER LEFT-HAND CORNER TO CREATE THE SMALL RADIUS CORNERS IN COMPLIANCE WITH THE BRAND GUIDELINES.</a:t>
            </a:r>
          </a:p>
        </p:txBody>
      </p:sp>
    </p:spTree>
    <p:extLst>
      <p:ext uri="{BB962C8B-B14F-4D97-AF65-F5344CB8AC3E}">
        <p14:creationId xmlns:p14="http://schemas.microsoft.com/office/powerpoint/2010/main" val="24339139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and Text Left Image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CE352833-887D-480B-B712-F39B6AADC520}" type="datetime1">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l" defTabSz="457200" rtl="0" eaLnBrk="1" fontAlgn="auto" latinLnBrk="0" hangingPunct="1">
                <a:lnSpc>
                  <a:spcPct val="100000"/>
                </a:lnSpc>
                <a:spcBef>
                  <a:spcPts val="0"/>
                </a:spcBef>
                <a:spcAft>
                  <a:spcPts val="0"/>
                </a:spcAft>
                <a:buClrTx/>
                <a:buSzTx/>
                <a:buFontTx/>
                <a:buNone/>
                <a:tabLst/>
                <a:defRPr/>
              </a:pPr>
              <a:t>5/14/2018</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smtClean="0">
                <a:ln>
                  <a:noFill/>
                </a:ln>
                <a:solidFill>
                  <a:srgbClr val="222221"/>
                </a:solidFill>
                <a:effectLst/>
                <a:uLnTx/>
                <a:uFillTx/>
                <a:latin typeface="Gill Sans Infant Std"/>
                <a:ea typeface="+mn-ea"/>
              </a:rPr>
              <a:t>FRESH SHN Webinar MHM in Schools</a:t>
            </a:r>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8" name="Text Placeholder 7"/>
          <p:cNvSpPr>
            <a:spLocks noGrp="1"/>
          </p:cNvSpPr>
          <p:nvPr>
            <p:ph type="body" sz="quarter" idx="13" hasCustomPrompt="1"/>
          </p:nvPr>
        </p:nvSpPr>
        <p:spPr>
          <a:xfrm>
            <a:off x="425286" y="705600"/>
            <a:ext cx="8282151" cy="363537"/>
          </a:xfrm>
        </p:spPr>
        <p:txBody>
          <a:bodyPr>
            <a:norm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stStyle>
          <a:p>
            <a:pPr lvl="0"/>
            <a:r>
              <a:rPr lang="en-US"/>
              <a:t>Click to edit Master sub-title style</a:t>
            </a:r>
          </a:p>
        </p:txBody>
      </p:sp>
      <p:sp>
        <p:nvSpPr>
          <p:cNvPr id="7" name="Picture Placeholder 6"/>
          <p:cNvSpPr>
            <a:spLocks noGrp="1"/>
          </p:cNvSpPr>
          <p:nvPr>
            <p:ph type="pic" sz="quarter" idx="15" hasCustomPrompt="1"/>
          </p:nvPr>
        </p:nvSpPr>
        <p:spPr>
          <a:xfrm>
            <a:off x="4711509" y="1600200"/>
            <a:ext cx="3995928" cy="4709160"/>
          </a:xfrm>
        </p:spPr>
        <p:txBody>
          <a:bodyPr/>
          <a:lstStyle>
            <a:lvl1pPr>
              <a:defRPr/>
            </a:lvl1pPr>
          </a:lstStyle>
          <a:p>
            <a:r>
              <a:rPr lang="en-US"/>
              <a:t>Drag picture to placeholder or click icon to add</a:t>
            </a:r>
          </a:p>
        </p:txBody>
      </p:sp>
      <p:sp>
        <p:nvSpPr>
          <p:cNvPr id="10" name="Text Placeholder 9"/>
          <p:cNvSpPr>
            <a:spLocks noGrp="1"/>
          </p:cNvSpPr>
          <p:nvPr>
            <p:ph type="body" sz="quarter" idx="16"/>
          </p:nvPr>
        </p:nvSpPr>
        <p:spPr>
          <a:xfrm>
            <a:off x="424634" y="1600200"/>
            <a:ext cx="3995928" cy="4709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77919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Text Left Image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CE352833-887D-480B-B712-F39B6AADC520}" type="datetime1">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l" defTabSz="457200" rtl="0" eaLnBrk="1" fontAlgn="auto" latinLnBrk="0" hangingPunct="1">
                <a:lnSpc>
                  <a:spcPct val="100000"/>
                </a:lnSpc>
                <a:spcBef>
                  <a:spcPts val="0"/>
                </a:spcBef>
                <a:spcAft>
                  <a:spcPts val="0"/>
                </a:spcAft>
                <a:buClrTx/>
                <a:buSzTx/>
                <a:buFontTx/>
                <a:buNone/>
                <a:tabLst/>
                <a:defRPr/>
              </a:pPr>
              <a:t>5/14/2018</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smtClean="0">
                <a:ln>
                  <a:noFill/>
                </a:ln>
                <a:solidFill>
                  <a:srgbClr val="222221"/>
                </a:solidFill>
                <a:effectLst/>
                <a:uLnTx/>
                <a:uFillTx/>
                <a:latin typeface="Gill Sans Infant Std"/>
                <a:ea typeface="+mn-ea"/>
              </a:rPr>
              <a:t>FRESH SHN Webinar MHM in Schools</a:t>
            </a:r>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8" name="Text Placeholder 7"/>
          <p:cNvSpPr>
            <a:spLocks noGrp="1"/>
          </p:cNvSpPr>
          <p:nvPr>
            <p:ph type="body" sz="quarter" idx="13" hasCustomPrompt="1"/>
          </p:nvPr>
        </p:nvSpPr>
        <p:spPr>
          <a:xfrm>
            <a:off x="425286" y="705600"/>
            <a:ext cx="8282151" cy="363537"/>
          </a:xfrm>
        </p:spPr>
        <p:txBody>
          <a:bodyPr>
            <a:norm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stStyle>
          <a:p>
            <a:pPr lvl="0"/>
            <a:r>
              <a:rPr lang="en-US"/>
              <a:t>Click to edit Master sub-title style</a:t>
            </a:r>
          </a:p>
        </p:txBody>
      </p:sp>
      <p:sp>
        <p:nvSpPr>
          <p:cNvPr id="7" name="Picture Placeholder 6"/>
          <p:cNvSpPr>
            <a:spLocks noGrp="1"/>
          </p:cNvSpPr>
          <p:nvPr>
            <p:ph type="pic" sz="quarter" idx="15" hasCustomPrompt="1"/>
          </p:nvPr>
        </p:nvSpPr>
        <p:spPr>
          <a:xfrm>
            <a:off x="4711509" y="1600200"/>
            <a:ext cx="3995928" cy="4709160"/>
          </a:xfrm>
        </p:spPr>
        <p:txBody>
          <a:bodyPr/>
          <a:lstStyle>
            <a:lvl1pPr>
              <a:defRPr/>
            </a:lvl1pPr>
          </a:lstStyle>
          <a:p>
            <a:r>
              <a:rPr lang="en-US"/>
              <a:t>Drag picture to placeholder or click icon to add</a:t>
            </a:r>
          </a:p>
        </p:txBody>
      </p:sp>
      <p:sp>
        <p:nvSpPr>
          <p:cNvPr id="10" name="Text Placeholder 9"/>
          <p:cNvSpPr>
            <a:spLocks noGrp="1"/>
          </p:cNvSpPr>
          <p:nvPr>
            <p:ph type="body" sz="quarter" idx="16"/>
          </p:nvPr>
        </p:nvSpPr>
        <p:spPr>
          <a:xfrm>
            <a:off x="424634" y="1600200"/>
            <a:ext cx="3995928" cy="4709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39665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and Text Left Image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CE352833-887D-480B-B712-F39B6AADC520}" type="datetime1">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l" defTabSz="457200" rtl="0" eaLnBrk="1" fontAlgn="auto" latinLnBrk="0" hangingPunct="1">
                <a:lnSpc>
                  <a:spcPct val="100000"/>
                </a:lnSpc>
                <a:spcBef>
                  <a:spcPts val="0"/>
                </a:spcBef>
                <a:spcAft>
                  <a:spcPts val="0"/>
                </a:spcAft>
                <a:buClrTx/>
                <a:buSzTx/>
                <a:buFontTx/>
                <a:buNone/>
                <a:tabLst/>
                <a:defRPr/>
              </a:pPr>
              <a:t>5/14/2018</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smtClean="0">
                <a:ln>
                  <a:noFill/>
                </a:ln>
                <a:solidFill>
                  <a:srgbClr val="222221"/>
                </a:solidFill>
                <a:effectLst/>
                <a:uLnTx/>
                <a:uFillTx/>
                <a:latin typeface="Gill Sans Infant Std"/>
                <a:ea typeface="+mn-ea"/>
              </a:rPr>
              <a:t>FRESH SHN Webinar MHM in Schools</a:t>
            </a:r>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8" name="Text Placeholder 7"/>
          <p:cNvSpPr>
            <a:spLocks noGrp="1"/>
          </p:cNvSpPr>
          <p:nvPr>
            <p:ph type="body" sz="quarter" idx="13" hasCustomPrompt="1"/>
          </p:nvPr>
        </p:nvSpPr>
        <p:spPr>
          <a:xfrm>
            <a:off x="425286" y="705600"/>
            <a:ext cx="8282151" cy="363537"/>
          </a:xfrm>
        </p:spPr>
        <p:txBody>
          <a:bodyPr>
            <a:norm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stStyle>
          <a:p>
            <a:pPr lvl="0"/>
            <a:r>
              <a:rPr lang="en-US"/>
              <a:t>Click to edit Master sub-title style</a:t>
            </a:r>
          </a:p>
        </p:txBody>
      </p:sp>
      <p:sp>
        <p:nvSpPr>
          <p:cNvPr id="7" name="Picture Placeholder 6"/>
          <p:cNvSpPr>
            <a:spLocks noGrp="1"/>
          </p:cNvSpPr>
          <p:nvPr>
            <p:ph type="pic" sz="quarter" idx="15" hasCustomPrompt="1"/>
          </p:nvPr>
        </p:nvSpPr>
        <p:spPr>
          <a:xfrm>
            <a:off x="4711509" y="1600200"/>
            <a:ext cx="3995928" cy="4709160"/>
          </a:xfrm>
        </p:spPr>
        <p:txBody>
          <a:bodyPr/>
          <a:lstStyle>
            <a:lvl1pPr>
              <a:defRPr/>
            </a:lvl1pPr>
          </a:lstStyle>
          <a:p>
            <a:r>
              <a:rPr lang="en-US"/>
              <a:t>Drag picture to placeholder or click icon to add</a:t>
            </a:r>
          </a:p>
        </p:txBody>
      </p:sp>
      <p:sp>
        <p:nvSpPr>
          <p:cNvPr id="10" name="Text Placeholder 9"/>
          <p:cNvSpPr>
            <a:spLocks noGrp="1"/>
          </p:cNvSpPr>
          <p:nvPr>
            <p:ph type="body" sz="quarter" idx="16"/>
          </p:nvPr>
        </p:nvSpPr>
        <p:spPr>
          <a:xfrm>
            <a:off x="424634" y="1600200"/>
            <a:ext cx="3995928" cy="4709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1516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x2 Tex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20EABF3B-409F-4234-9EB6-CD54BB6CAD32}" type="datetime1">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l" defTabSz="457200" rtl="0" eaLnBrk="1" fontAlgn="auto" latinLnBrk="0" hangingPunct="1">
                <a:lnSpc>
                  <a:spcPct val="100000"/>
                </a:lnSpc>
                <a:spcBef>
                  <a:spcPts val="0"/>
                </a:spcBef>
                <a:spcAft>
                  <a:spcPts val="0"/>
                </a:spcAft>
                <a:buClrTx/>
                <a:buSzTx/>
                <a:buFontTx/>
                <a:buNone/>
                <a:tabLst/>
                <a:defRPr/>
              </a:pPr>
              <a:t>5/14/2018</a:t>
            </a:fld>
            <a:endParaRPr kumimoji="0" lang="en-US" sz="1000" b="0" i="0" u="none" strike="noStrike" kern="1200" cap="none" spc="0" normalizeH="0" baseline="0" noProof="0" dirty="0">
              <a:ln>
                <a:noFill/>
              </a:ln>
              <a:solidFill>
                <a:srgbClr val="222221"/>
              </a:solidFill>
              <a:effectLst/>
              <a:uLnTx/>
              <a:uFillTx/>
              <a:latin typeface="Gill Sans Infant Std"/>
              <a:ea typeface="+mn-ea"/>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smtClean="0">
                <a:ln>
                  <a:noFill/>
                </a:ln>
                <a:solidFill>
                  <a:srgbClr val="222221"/>
                </a:solidFill>
                <a:effectLst/>
                <a:uLnTx/>
                <a:uFillTx/>
                <a:latin typeface="Gill Sans Infant Std"/>
                <a:ea typeface="+mn-ea"/>
              </a:rPr>
              <a:t>FRESH SHN Webinar MHM in Schools</a:t>
            </a:r>
            <a:endParaRPr kumimoji="0" lang="en-US" sz="1000" b="0" i="0" u="none" strike="noStrike" kern="1200" cap="none" spc="0" normalizeH="0" baseline="0" noProof="0" dirty="0">
              <a:ln>
                <a:noFill/>
              </a:ln>
              <a:solidFill>
                <a:srgbClr val="222221"/>
              </a:solidFill>
              <a:effectLst/>
              <a:uLnTx/>
              <a:uFillTx/>
              <a:latin typeface="Gill Sans Infant Std"/>
              <a:ea typeface="+mn-ea"/>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7" name="Text Placeholder 6"/>
          <p:cNvSpPr>
            <a:spLocks noGrp="1"/>
          </p:cNvSpPr>
          <p:nvPr>
            <p:ph type="body" sz="quarter" idx="13"/>
          </p:nvPr>
        </p:nvSpPr>
        <p:spPr>
          <a:xfrm>
            <a:off x="429768" y="1600200"/>
            <a:ext cx="3995928" cy="47091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4" hasCustomPrompt="1"/>
          </p:nvPr>
        </p:nvSpPr>
        <p:spPr>
          <a:xfrm>
            <a:off x="425286" y="705600"/>
            <a:ext cx="8282151" cy="363537"/>
          </a:xfrm>
        </p:spPr>
        <p:txBody>
          <a:bodyPr>
            <a:norm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vl6pPr marL="1588" indent="0">
              <a:buNone/>
              <a:defRPr sz="2500" b="0" i="0">
                <a:latin typeface="Gill Sans Infant MT"/>
                <a:cs typeface="Gill Sans Infant MT"/>
              </a:defRPr>
            </a:lvl6pPr>
          </a:lstStyle>
          <a:p>
            <a:pPr lvl="0"/>
            <a:r>
              <a:rPr lang="en-US" dirty="0" smtClean="0"/>
              <a:t>Click to edit Master sub-title style</a:t>
            </a:r>
          </a:p>
        </p:txBody>
      </p:sp>
      <p:sp>
        <p:nvSpPr>
          <p:cNvPr id="9" name="Text Placeholder 8"/>
          <p:cNvSpPr>
            <a:spLocks noGrp="1"/>
          </p:cNvSpPr>
          <p:nvPr>
            <p:ph type="body" sz="quarter" idx="15"/>
          </p:nvPr>
        </p:nvSpPr>
        <p:spPr>
          <a:xfrm>
            <a:off x="4709160" y="1600200"/>
            <a:ext cx="3995928" cy="47091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12174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B2B7A369-F6F6-4195-8EAB-F7857274A008}" type="datetimeFigureOut">
              <a:rPr lang="en-US" smtClean="0"/>
              <a:t>5/14/2018</a:t>
            </a:fld>
            <a:endParaRPr lang="en-US"/>
          </a:p>
        </p:txBody>
      </p:sp>
      <p:sp>
        <p:nvSpPr>
          <p:cNvPr id="10" name="Slide Number Placeholder 9"/>
          <p:cNvSpPr>
            <a:spLocks noGrp="1"/>
          </p:cNvSpPr>
          <p:nvPr>
            <p:ph type="sldNum" sz="quarter" idx="16"/>
          </p:nvPr>
        </p:nvSpPr>
        <p:spPr/>
        <p:txBody>
          <a:bodyPr rtlCol="0"/>
          <a:lstStyle/>
          <a:p>
            <a:fld id="{94F51134-C628-4B5A-881C-7FD7F3E936CE}" type="slidenum">
              <a:rPr lang="en-US" smtClean="0"/>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B2B7A369-F6F6-4195-8EAB-F7857274A008}" type="datetimeFigureOut">
              <a:rPr lang="en-US" smtClean="0"/>
              <a:t>5/14/2018</a:t>
            </a:fld>
            <a:endParaRPr lang="en-US"/>
          </a:p>
        </p:txBody>
      </p:sp>
      <p:sp>
        <p:nvSpPr>
          <p:cNvPr id="12" name="Slide Number Placeholder 11"/>
          <p:cNvSpPr>
            <a:spLocks noGrp="1"/>
          </p:cNvSpPr>
          <p:nvPr>
            <p:ph type="sldNum" sz="quarter" idx="16"/>
          </p:nvPr>
        </p:nvSpPr>
        <p:spPr/>
        <p:txBody>
          <a:bodyPr rtlCol="0"/>
          <a:lstStyle/>
          <a:p>
            <a:fld id="{94F51134-C628-4B5A-881C-7FD7F3E936CE}" type="slidenum">
              <a:rPr lang="en-US" smtClean="0"/>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B2B7A369-F6F6-4195-8EAB-F7857274A008}" type="datetimeFigureOut">
              <a:rPr lang="en-US" smtClean="0"/>
              <a:t>5/14/2018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94F51134-C628-4B5A-881C-7FD7F3E936C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B7A369-F6F6-4195-8EAB-F7857274A008}" type="datetimeFigureOut">
              <a:rPr lang="en-US" smtClean="0"/>
              <a:t>5/14/2018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94F51134-C628-4B5A-881C-7FD7F3E936C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B2B7A369-F6F6-4195-8EAB-F7857274A008}" type="datetimeFigureOut">
              <a:rPr lang="en-US" smtClean="0"/>
              <a:t>5/14/2018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94F51134-C628-4B5A-881C-7FD7F3E936CE}" type="slidenum">
              <a:rPr lang="en-US" smtClean="0"/>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B2B7A369-F6F6-4195-8EAB-F7857274A008}" type="datetimeFigureOut">
              <a:rPr lang="en-US" smtClean="0"/>
              <a:t>5/14/2018</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94F51134-C628-4B5A-881C-7FD7F3E936CE}" type="slidenum">
              <a:rPr lang="en-US" smtClean="0"/>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2.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3.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4.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5.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6.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5.xml"/><Relationship Id="rId1" Type="http://schemas.openxmlformats.org/officeDocument/2006/relationships/slideLayout" Target="../slideLayouts/slideLayout27.xml"/><Relationship Id="rId4" Type="http://schemas.openxmlformats.org/officeDocument/2006/relationships/image" Target="../media/image5.png"/></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6.xml"/><Relationship Id="rId1" Type="http://schemas.openxmlformats.org/officeDocument/2006/relationships/slideLayout" Target="../slideLayouts/slideLayout28.xml"/><Relationship Id="rId4" Type="http://schemas.openxmlformats.org/officeDocument/2006/relationships/image" Target="../media/image5.png"/></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7.xml"/><Relationship Id="rId1" Type="http://schemas.openxmlformats.org/officeDocument/2006/relationships/slideLayout" Target="../slideLayouts/slideLayout29.xml"/><Relationship Id="rId4" Type="http://schemas.openxmlformats.org/officeDocument/2006/relationships/image" Target="../media/image5.png"/></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8.xml"/><Relationship Id="rId1" Type="http://schemas.openxmlformats.org/officeDocument/2006/relationships/slideLayout" Target="../slideLayouts/slideLayout30.xml"/><Relationship Id="rId4" Type="http://schemas.openxmlformats.org/officeDocument/2006/relationships/image" Target="../media/image5.png"/></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9.xml"/><Relationship Id="rId1" Type="http://schemas.openxmlformats.org/officeDocument/2006/relationships/slideLayout" Target="../slideLayouts/slideLayout31.xml"/><Relationship Id="rId4"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14.xml"/><Relationship Id="rId4" Type="http://schemas.openxmlformats.org/officeDocument/2006/relationships/image" Target="../media/image5.png"/></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0.xml"/><Relationship Id="rId1" Type="http://schemas.openxmlformats.org/officeDocument/2006/relationships/slideLayout" Target="../slideLayouts/slideLayout32.xml"/><Relationship Id="rId4" Type="http://schemas.openxmlformats.org/officeDocument/2006/relationships/image" Target="../media/image5.png"/></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1.xml"/><Relationship Id="rId1" Type="http://schemas.openxmlformats.org/officeDocument/2006/relationships/slideLayout" Target="../slideLayouts/slideLayout33.xml"/><Relationship Id="rId4" Type="http://schemas.openxmlformats.org/officeDocument/2006/relationships/image" Target="../media/image5.png"/></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2.xml"/><Relationship Id="rId1" Type="http://schemas.openxmlformats.org/officeDocument/2006/relationships/slideLayout" Target="../slideLayouts/slideLayout34.xml"/><Relationship Id="rId4" Type="http://schemas.openxmlformats.org/officeDocument/2006/relationships/image" Target="../media/image5.png"/></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3.xml"/><Relationship Id="rId1" Type="http://schemas.openxmlformats.org/officeDocument/2006/relationships/slideLayout" Target="../slideLayouts/slideLayout35.xml"/><Relationship Id="rId4" Type="http://schemas.openxmlformats.org/officeDocument/2006/relationships/image" Target="../media/image5.png"/></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4.xml"/><Relationship Id="rId1" Type="http://schemas.openxmlformats.org/officeDocument/2006/relationships/slideLayout" Target="../slideLayouts/slideLayout36.xml"/><Relationship Id="rId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15.xml"/><Relationship Id="rId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16.xml"/><Relationship Id="rId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5.xml"/><Relationship Id="rId1" Type="http://schemas.openxmlformats.org/officeDocument/2006/relationships/slideLayout" Target="../slideLayouts/slideLayout17.xml"/><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6.xml"/><Relationship Id="rId1" Type="http://schemas.openxmlformats.org/officeDocument/2006/relationships/slideLayout" Target="../slideLayouts/slideLayout18.xml"/><Relationship Id="rId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7.xml"/><Relationship Id="rId1" Type="http://schemas.openxmlformats.org/officeDocument/2006/relationships/slideLayout" Target="../slideLayouts/slideLayout19.xml"/><Relationship Id="rId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8.xml"/><Relationship Id="rId1" Type="http://schemas.openxmlformats.org/officeDocument/2006/relationships/slideLayout" Target="../slideLayouts/slideLayout20.xml"/><Relationship Id="rId4" Type="http://schemas.openxmlformats.org/officeDocument/2006/relationships/image" Target="../media/image5.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9.xml"/><Relationship Id="rId1" Type="http://schemas.openxmlformats.org/officeDocument/2006/relationships/slideLayout" Target="../slideLayouts/slideLayout21.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B2B7A369-F6F6-4195-8EAB-F7857274A008}" type="datetimeFigureOut">
              <a:rPr lang="en-US" smtClean="0"/>
              <a:t>5/14/2018</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94F51134-C628-4B5A-881C-7FD7F3E936C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3" r:id="rId12"/>
    <p:sldLayoutId id="2147483734" r:id="rId13"/>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82A105F-AE51-4781-9606-199635817CF7}" type="datetime1">
              <a:rPr lang="en-US" smtClean="0"/>
              <a:t>5/14/2018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smtClean="0"/>
              <a:t>FRESH SHN Webinar MHM in Schools</a:t>
            </a: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51222DC-2FA8-43BC-9D92-314724DCB0FA}" type="slidenum">
              <a:rPr lang="en-US" smtClean="0"/>
              <a:t>‹#›</a:t>
            </a:fld>
            <a:endParaRPr lang="en-US"/>
          </a:p>
        </p:txBody>
      </p:sp>
    </p:spTree>
    <p:extLst>
      <p:ext uri="{BB962C8B-B14F-4D97-AF65-F5344CB8AC3E}">
        <p14:creationId xmlns:p14="http://schemas.microsoft.com/office/powerpoint/2010/main" val="315719101"/>
      </p:ext>
    </p:extLst>
  </p:cSld>
  <p:clrMap bg1="lt1" tx1="dk1" bg2="lt2" tx2="dk2" accent1="accent1" accent2="accent2" accent3="accent3" accent4="accent4" accent5="accent5" accent6="accent6" hlink="hlink" folHlink="folHlink"/>
  <p:sldLayoutIdLst>
    <p:sldLayoutId id="2147483752" r:id="rId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82A105F-AE51-4781-9606-199635817CF7}" type="datetime1">
              <a:rPr lang="en-US" smtClean="0"/>
              <a:t>5/14/2018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smtClean="0"/>
              <a:t>FRESH SHN Webinar MHM in Schools</a:t>
            </a: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51222DC-2FA8-43BC-9D92-314724DCB0FA}" type="slidenum">
              <a:rPr lang="en-US" smtClean="0"/>
              <a:t>‹#›</a:t>
            </a:fld>
            <a:endParaRPr lang="en-US"/>
          </a:p>
        </p:txBody>
      </p:sp>
    </p:spTree>
    <p:extLst>
      <p:ext uri="{BB962C8B-B14F-4D97-AF65-F5344CB8AC3E}">
        <p14:creationId xmlns:p14="http://schemas.microsoft.com/office/powerpoint/2010/main" val="3299806256"/>
      </p:ext>
    </p:extLst>
  </p:cSld>
  <p:clrMap bg1="lt1" tx1="dk1" bg2="lt2" tx2="dk2" accent1="accent1" accent2="accent2" accent3="accent3" accent4="accent4" accent5="accent5" accent6="accent6" hlink="hlink" folHlink="folHlink"/>
  <p:sldLayoutIdLst>
    <p:sldLayoutId id="2147483754" r:id="rId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82A105F-AE51-4781-9606-199635817CF7}" type="datetime1">
              <a:rPr lang="en-US" smtClean="0"/>
              <a:t>5/14/2018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smtClean="0"/>
              <a:t>FRESH SHN Webinar MHM in Schools</a:t>
            </a: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51222DC-2FA8-43BC-9D92-314724DCB0FA}" type="slidenum">
              <a:rPr lang="en-US" smtClean="0"/>
              <a:t>‹#›</a:t>
            </a:fld>
            <a:endParaRPr lang="en-US"/>
          </a:p>
        </p:txBody>
      </p:sp>
    </p:spTree>
    <p:extLst>
      <p:ext uri="{BB962C8B-B14F-4D97-AF65-F5344CB8AC3E}">
        <p14:creationId xmlns:p14="http://schemas.microsoft.com/office/powerpoint/2010/main" val="4165857900"/>
      </p:ext>
    </p:extLst>
  </p:cSld>
  <p:clrMap bg1="lt1" tx1="dk1" bg2="lt2" tx2="dk2" accent1="accent1" accent2="accent2" accent3="accent3" accent4="accent4" accent5="accent5" accent6="accent6" hlink="hlink" folHlink="folHlink"/>
  <p:sldLayoutIdLst>
    <p:sldLayoutId id="2147483756" r:id="rId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82A105F-AE51-4781-9606-199635817CF7}" type="datetime1">
              <a:rPr lang="en-US" smtClean="0"/>
              <a:t>5/14/2018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smtClean="0"/>
              <a:t>FRESH SHN Webinar MHM in Schools</a:t>
            </a: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51222DC-2FA8-43BC-9D92-314724DCB0FA}" type="slidenum">
              <a:rPr lang="en-US" smtClean="0"/>
              <a:t>‹#›</a:t>
            </a:fld>
            <a:endParaRPr lang="en-US"/>
          </a:p>
        </p:txBody>
      </p:sp>
    </p:spTree>
    <p:extLst>
      <p:ext uri="{BB962C8B-B14F-4D97-AF65-F5344CB8AC3E}">
        <p14:creationId xmlns:p14="http://schemas.microsoft.com/office/powerpoint/2010/main" val="3012601152"/>
      </p:ext>
    </p:extLst>
  </p:cSld>
  <p:clrMap bg1="lt1" tx1="dk1" bg2="lt2" tx2="dk2" accent1="accent1" accent2="accent2" accent3="accent3" accent4="accent4" accent5="accent5" accent6="accent6" hlink="hlink" folHlink="folHlink"/>
  <p:sldLayoutIdLst>
    <p:sldLayoutId id="2147483758" r:id="rId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82A105F-AE51-4781-9606-199635817CF7}" type="datetime1">
              <a:rPr lang="en-US" smtClean="0"/>
              <a:t>5/14/2018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smtClean="0"/>
              <a:t>FRESH SHN Webinar MHM in Schools</a:t>
            </a: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51222DC-2FA8-43BC-9D92-314724DCB0FA}" type="slidenum">
              <a:rPr lang="en-US" smtClean="0"/>
              <a:t>‹#›</a:t>
            </a:fld>
            <a:endParaRPr lang="en-US"/>
          </a:p>
        </p:txBody>
      </p:sp>
    </p:spTree>
    <p:extLst>
      <p:ext uri="{BB962C8B-B14F-4D97-AF65-F5344CB8AC3E}">
        <p14:creationId xmlns:p14="http://schemas.microsoft.com/office/powerpoint/2010/main" val="396097281"/>
      </p:ext>
    </p:extLst>
  </p:cSld>
  <p:clrMap bg1="lt1" tx1="dk1" bg2="lt2" tx2="dk2" accent1="accent1" accent2="accent2" accent3="accent3" accent4="accent4" accent5="accent5" accent6="accent6" hlink="hlink" folHlink="folHlink"/>
  <p:sldLayoutIdLst>
    <p:sldLayoutId id="2147483760" r:id="rId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56308" y="149795"/>
            <a:ext cx="8824871" cy="1081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4634" y="202995"/>
            <a:ext cx="8282640" cy="506900"/>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431147" y="1600200"/>
            <a:ext cx="8276127" cy="47069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48991" y="6441019"/>
            <a:ext cx="1581319" cy="365125"/>
          </a:xfrm>
          <a:prstGeom prst="rect">
            <a:avLst/>
          </a:prstGeom>
        </p:spPr>
        <p:txBody>
          <a:bodyPr vert="horz" lIns="91440" tIns="45720" rIns="91440" bIns="45720" rtlCol="0" anchor="ctr"/>
          <a:lstStyle>
            <a:lvl1pPr algn="l">
              <a:defRPr sz="1000" b="0" i="0">
                <a:solidFill>
                  <a:schemeClr val="tx1"/>
                </a:solidFill>
                <a:latin typeface="Gill Sans Infant Std"/>
                <a:cs typeface="Gill Sans Infant Std"/>
              </a:defRPr>
            </a:lvl1pPr>
          </a:lstStyle>
          <a:p>
            <a:fld id="{9C0ED090-55D7-41C4-B0FC-3C5BADA44355}" type="datetime1">
              <a:rPr lang="en-US" smtClean="0"/>
              <a:t>5/14/2018</a:t>
            </a:fld>
            <a:endParaRPr lang="en-US"/>
          </a:p>
        </p:txBody>
      </p:sp>
      <p:sp>
        <p:nvSpPr>
          <p:cNvPr id="5" name="Footer Placeholder 4"/>
          <p:cNvSpPr>
            <a:spLocks noGrp="1"/>
          </p:cNvSpPr>
          <p:nvPr>
            <p:ph type="ftr" sz="quarter" idx="3"/>
          </p:nvPr>
        </p:nvSpPr>
        <p:spPr>
          <a:xfrm>
            <a:off x="2525022" y="6441019"/>
            <a:ext cx="3824978" cy="365125"/>
          </a:xfrm>
          <a:prstGeom prst="rect">
            <a:avLst/>
          </a:prstGeom>
        </p:spPr>
        <p:txBody>
          <a:bodyPr vert="horz" lIns="91440" tIns="45720" rIns="91440" bIns="45720" rtlCol="0" anchor="ctr"/>
          <a:lstStyle>
            <a:lvl1pPr algn="l">
              <a:defRPr sz="1000" b="0" i="0">
                <a:solidFill>
                  <a:schemeClr val="tx1"/>
                </a:solidFill>
                <a:latin typeface="Gill Sans Infant Std"/>
                <a:cs typeface="Gill Sans Infant Std"/>
              </a:defRPr>
            </a:lvl1pPr>
          </a:lstStyle>
          <a:p>
            <a:r>
              <a:rPr lang="en-US" smtClean="0"/>
              <a:t>FRESH SHN Webinar MHM in Schools</a:t>
            </a:r>
            <a:endParaRPr lang="en-US"/>
          </a:p>
        </p:txBody>
      </p:sp>
      <p:sp>
        <p:nvSpPr>
          <p:cNvPr id="6" name="Slide Number Placeholder 5"/>
          <p:cNvSpPr>
            <a:spLocks noGrp="1"/>
          </p:cNvSpPr>
          <p:nvPr>
            <p:ph type="sldNum" sz="quarter" idx="4"/>
          </p:nvPr>
        </p:nvSpPr>
        <p:spPr>
          <a:xfrm>
            <a:off x="8030310" y="6441019"/>
            <a:ext cx="773723" cy="365125"/>
          </a:xfrm>
          <a:prstGeom prst="rect">
            <a:avLst/>
          </a:prstGeom>
        </p:spPr>
        <p:txBody>
          <a:bodyPr vert="horz" lIns="91440" tIns="45720" rIns="91440" bIns="45720" rtlCol="0" anchor="ctr"/>
          <a:lstStyle>
            <a:lvl1pPr algn="r">
              <a:defRPr sz="1000" b="0" i="0">
                <a:solidFill>
                  <a:schemeClr val="tx1"/>
                </a:solidFill>
                <a:latin typeface="Gill Sans Infant Std"/>
                <a:cs typeface="Gill Sans Infant Std"/>
              </a:defRPr>
            </a:lvl1pPr>
          </a:lstStyle>
          <a:p>
            <a:fld id="{C3FDE51E-0052-334C-A4B2-C567FE9F326F}" type="slidenum">
              <a:rPr lang="en-US" smtClean="0"/>
              <a:pPr/>
              <a:t>‹#›</a:t>
            </a:fld>
            <a:endParaRPr lang="en-US"/>
          </a:p>
        </p:txBody>
      </p:sp>
      <p:cxnSp>
        <p:nvCxnSpPr>
          <p:cNvPr id="13" name="Straight Connector 12"/>
          <p:cNvCxnSpPr/>
          <p:nvPr/>
        </p:nvCxnSpPr>
        <p:spPr>
          <a:xfrm flipH="1">
            <a:off x="2466405"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6390374"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 name="Picture 8" descr="Underscore_lin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4636" y="1124217"/>
            <a:ext cx="8305800" cy="57912"/>
          </a:xfrm>
          <a:prstGeom prst="rect">
            <a:avLst/>
          </a:prstGeom>
        </p:spPr>
      </p:pic>
      <p:pic>
        <p:nvPicPr>
          <p:cNvPr id="15" name="Picture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1000" y="6364389"/>
            <a:ext cx="1969013" cy="493611"/>
          </a:xfrm>
          <a:prstGeom prst="rect">
            <a:avLst/>
          </a:prstGeom>
        </p:spPr>
      </p:pic>
    </p:spTree>
    <p:extLst>
      <p:ext uri="{BB962C8B-B14F-4D97-AF65-F5344CB8AC3E}">
        <p14:creationId xmlns:p14="http://schemas.microsoft.com/office/powerpoint/2010/main" val="2696846191"/>
      </p:ext>
    </p:extLst>
  </p:cSld>
  <p:clrMap bg1="lt1" tx1="dk1" bg2="lt2" tx2="dk2" accent1="accent1" accent2="accent2" accent3="accent3" accent4="accent4" accent5="accent5" accent6="accent6" hlink="hlink" folHlink="folHlink"/>
  <p:sldLayoutIdLst>
    <p:sldLayoutId id="2147483762" r:id="rId1"/>
  </p:sldLayoutIdLst>
  <p:hf hdr="0"/>
  <p:txStyles>
    <p:titleStyle>
      <a:lvl1pPr algn="l" defTabSz="457200" rtl="0" eaLnBrk="1" latinLnBrk="0" hangingPunct="1">
        <a:spcBef>
          <a:spcPct val="0"/>
        </a:spcBef>
        <a:buNone/>
        <a:defRPr sz="2500" b="1" i="0" kern="1200">
          <a:solidFill>
            <a:schemeClr val="tx1"/>
          </a:solidFill>
          <a:latin typeface="Gill Sans Infant Std"/>
          <a:ea typeface="+mj-ea"/>
          <a:cs typeface="Gill Sans Infant Std"/>
        </a:defRPr>
      </a:lvl1pPr>
    </p:titleStyle>
    <p:bodyStyle>
      <a:lvl1pPr marL="0" indent="0" algn="l" defTabSz="457200" rtl="0" eaLnBrk="1" latinLnBrk="0" hangingPunct="1">
        <a:spcBef>
          <a:spcPts val="0"/>
        </a:spcBef>
        <a:spcAft>
          <a:spcPts val="600"/>
        </a:spcAft>
        <a:buFont typeface="Arial"/>
        <a:buNone/>
        <a:defRPr sz="1800" b="1" i="0" kern="1200">
          <a:solidFill>
            <a:schemeClr val="tx2"/>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1500" b="0" i="0" kern="1200">
          <a:solidFill>
            <a:schemeClr val="tx1"/>
          </a:solidFill>
          <a:latin typeface="Gill Sans Infant Std"/>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Gill Sans Infant Std"/>
          <a:ea typeface="+mn-ea"/>
          <a:cs typeface="Gill Sans Infant Std"/>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Gill Sans Infant Std"/>
          <a:ea typeface="+mn-ea"/>
          <a:cs typeface="Gill Sans Infant Std"/>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Gill Sans Infant Std"/>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56308" y="149795"/>
            <a:ext cx="8824871" cy="1081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4634" y="202995"/>
            <a:ext cx="8282640" cy="506900"/>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431147" y="1600200"/>
            <a:ext cx="8276127" cy="47069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48991" y="6441019"/>
            <a:ext cx="1581319" cy="365125"/>
          </a:xfrm>
          <a:prstGeom prst="rect">
            <a:avLst/>
          </a:prstGeom>
        </p:spPr>
        <p:txBody>
          <a:bodyPr vert="horz" lIns="91440" tIns="45720" rIns="91440" bIns="45720" rtlCol="0" anchor="ctr"/>
          <a:lstStyle>
            <a:lvl1pPr algn="l">
              <a:defRPr sz="1000" b="0" i="0">
                <a:solidFill>
                  <a:schemeClr val="tx1"/>
                </a:solidFill>
                <a:latin typeface="Gill Sans Infant Std"/>
                <a:cs typeface="Gill Sans Infant Std"/>
              </a:defRPr>
            </a:lvl1pPr>
          </a:lstStyle>
          <a:p>
            <a:fld id="{9C0ED090-55D7-41C4-B0FC-3C5BADA44355}" type="datetime1">
              <a:rPr lang="en-US" smtClean="0"/>
              <a:t>5/14/2018</a:t>
            </a:fld>
            <a:endParaRPr lang="en-US"/>
          </a:p>
        </p:txBody>
      </p:sp>
      <p:sp>
        <p:nvSpPr>
          <p:cNvPr id="5" name="Footer Placeholder 4"/>
          <p:cNvSpPr>
            <a:spLocks noGrp="1"/>
          </p:cNvSpPr>
          <p:nvPr>
            <p:ph type="ftr" sz="quarter" idx="3"/>
          </p:nvPr>
        </p:nvSpPr>
        <p:spPr>
          <a:xfrm>
            <a:off x="2525022" y="6441019"/>
            <a:ext cx="3824978" cy="365125"/>
          </a:xfrm>
          <a:prstGeom prst="rect">
            <a:avLst/>
          </a:prstGeom>
        </p:spPr>
        <p:txBody>
          <a:bodyPr vert="horz" lIns="91440" tIns="45720" rIns="91440" bIns="45720" rtlCol="0" anchor="ctr"/>
          <a:lstStyle>
            <a:lvl1pPr algn="l">
              <a:defRPr sz="1000" b="0" i="0">
                <a:solidFill>
                  <a:schemeClr val="tx1"/>
                </a:solidFill>
                <a:latin typeface="Gill Sans Infant Std"/>
                <a:cs typeface="Gill Sans Infant Std"/>
              </a:defRPr>
            </a:lvl1pPr>
          </a:lstStyle>
          <a:p>
            <a:r>
              <a:rPr lang="en-US" smtClean="0"/>
              <a:t>FRESH SHN Webinar MHM in Schools</a:t>
            </a:r>
            <a:endParaRPr lang="en-US"/>
          </a:p>
        </p:txBody>
      </p:sp>
      <p:sp>
        <p:nvSpPr>
          <p:cNvPr id="6" name="Slide Number Placeholder 5"/>
          <p:cNvSpPr>
            <a:spLocks noGrp="1"/>
          </p:cNvSpPr>
          <p:nvPr>
            <p:ph type="sldNum" sz="quarter" idx="4"/>
          </p:nvPr>
        </p:nvSpPr>
        <p:spPr>
          <a:xfrm>
            <a:off x="8030310" y="6441019"/>
            <a:ext cx="773723" cy="365125"/>
          </a:xfrm>
          <a:prstGeom prst="rect">
            <a:avLst/>
          </a:prstGeom>
        </p:spPr>
        <p:txBody>
          <a:bodyPr vert="horz" lIns="91440" tIns="45720" rIns="91440" bIns="45720" rtlCol="0" anchor="ctr"/>
          <a:lstStyle>
            <a:lvl1pPr algn="r">
              <a:defRPr sz="1000" b="0" i="0">
                <a:solidFill>
                  <a:schemeClr val="tx1"/>
                </a:solidFill>
                <a:latin typeface="Gill Sans Infant Std"/>
                <a:cs typeface="Gill Sans Infant Std"/>
              </a:defRPr>
            </a:lvl1pPr>
          </a:lstStyle>
          <a:p>
            <a:fld id="{C3FDE51E-0052-334C-A4B2-C567FE9F326F}" type="slidenum">
              <a:rPr lang="en-US" smtClean="0"/>
              <a:pPr/>
              <a:t>‹#›</a:t>
            </a:fld>
            <a:endParaRPr lang="en-US"/>
          </a:p>
        </p:txBody>
      </p:sp>
      <p:cxnSp>
        <p:nvCxnSpPr>
          <p:cNvPr id="13" name="Straight Connector 12"/>
          <p:cNvCxnSpPr/>
          <p:nvPr/>
        </p:nvCxnSpPr>
        <p:spPr>
          <a:xfrm flipH="1">
            <a:off x="2466405"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6390374"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 name="Picture 8" descr="Underscore_lin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4636" y="1124217"/>
            <a:ext cx="8305800" cy="57912"/>
          </a:xfrm>
          <a:prstGeom prst="rect">
            <a:avLst/>
          </a:prstGeom>
        </p:spPr>
      </p:pic>
      <p:pic>
        <p:nvPicPr>
          <p:cNvPr id="15" name="Picture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1000" y="6364389"/>
            <a:ext cx="1969013" cy="493611"/>
          </a:xfrm>
          <a:prstGeom prst="rect">
            <a:avLst/>
          </a:prstGeom>
        </p:spPr>
      </p:pic>
    </p:spTree>
    <p:extLst>
      <p:ext uri="{BB962C8B-B14F-4D97-AF65-F5344CB8AC3E}">
        <p14:creationId xmlns:p14="http://schemas.microsoft.com/office/powerpoint/2010/main" val="3942906597"/>
      </p:ext>
    </p:extLst>
  </p:cSld>
  <p:clrMap bg1="lt1" tx1="dk1" bg2="lt2" tx2="dk2" accent1="accent1" accent2="accent2" accent3="accent3" accent4="accent4" accent5="accent5" accent6="accent6" hlink="hlink" folHlink="folHlink"/>
  <p:sldLayoutIdLst>
    <p:sldLayoutId id="2147483764" r:id="rId1"/>
  </p:sldLayoutIdLst>
  <p:hf hdr="0"/>
  <p:txStyles>
    <p:titleStyle>
      <a:lvl1pPr algn="l" defTabSz="457200" rtl="0" eaLnBrk="1" latinLnBrk="0" hangingPunct="1">
        <a:spcBef>
          <a:spcPct val="0"/>
        </a:spcBef>
        <a:buNone/>
        <a:defRPr sz="2500" b="1" i="0" kern="1200">
          <a:solidFill>
            <a:schemeClr val="tx1"/>
          </a:solidFill>
          <a:latin typeface="Gill Sans Infant Std"/>
          <a:ea typeface="+mj-ea"/>
          <a:cs typeface="Gill Sans Infant Std"/>
        </a:defRPr>
      </a:lvl1pPr>
    </p:titleStyle>
    <p:bodyStyle>
      <a:lvl1pPr marL="0" indent="0" algn="l" defTabSz="457200" rtl="0" eaLnBrk="1" latinLnBrk="0" hangingPunct="1">
        <a:spcBef>
          <a:spcPts val="0"/>
        </a:spcBef>
        <a:spcAft>
          <a:spcPts val="600"/>
        </a:spcAft>
        <a:buFont typeface="Arial"/>
        <a:buNone/>
        <a:defRPr sz="1800" b="1" i="0" kern="1200">
          <a:solidFill>
            <a:schemeClr val="tx2"/>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1500" b="0" i="0" kern="1200">
          <a:solidFill>
            <a:schemeClr val="tx1"/>
          </a:solidFill>
          <a:latin typeface="Gill Sans Infant Std"/>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Gill Sans Infant Std"/>
          <a:ea typeface="+mn-ea"/>
          <a:cs typeface="Gill Sans Infant Std"/>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Gill Sans Infant Std"/>
          <a:ea typeface="+mn-ea"/>
          <a:cs typeface="Gill Sans Infant Std"/>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Gill Sans Infant Std"/>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56308" y="149795"/>
            <a:ext cx="8824871" cy="1081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4634" y="202995"/>
            <a:ext cx="8282640" cy="506900"/>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431147" y="1600200"/>
            <a:ext cx="8276127" cy="47069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48991" y="6441019"/>
            <a:ext cx="1581319" cy="365125"/>
          </a:xfrm>
          <a:prstGeom prst="rect">
            <a:avLst/>
          </a:prstGeom>
        </p:spPr>
        <p:txBody>
          <a:bodyPr vert="horz" lIns="91440" tIns="45720" rIns="91440" bIns="45720" rtlCol="0" anchor="ctr"/>
          <a:lstStyle>
            <a:lvl1pPr algn="l">
              <a:defRPr sz="1000" b="0" i="0">
                <a:solidFill>
                  <a:schemeClr val="tx1"/>
                </a:solidFill>
                <a:latin typeface="Gill Sans Infant Std"/>
                <a:cs typeface="Gill Sans Infant Std"/>
              </a:defRPr>
            </a:lvl1pPr>
          </a:lstStyle>
          <a:p>
            <a:fld id="{9C0ED090-55D7-41C4-B0FC-3C5BADA44355}" type="datetime1">
              <a:rPr lang="en-US" smtClean="0"/>
              <a:t>5/14/2018</a:t>
            </a:fld>
            <a:endParaRPr lang="en-US"/>
          </a:p>
        </p:txBody>
      </p:sp>
      <p:sp>
        <p:nvSpPr>
          <p:cNvPr id="5" name="Footer Placeholder 4"/>
          <p:cNvSpPr>
            <a:spLocks noGrp="1"/>
          </p:cNvSpPr>
          <p:nvPr>
            <p:ph type="ftr" sz="quarter" idx="3"/>
          </p:nvPr>
        </p:nvSpPr>
        <p:spPr>
          <a:xfrm>
            <a:off x="2525022" y="6441019"/>
            <a:ext cx="3824978" cy="365125"/>
          </a:xfrm>
          <a:prstGeom prst="rect">
            <a:avLst/>
          </a:prstGeom>
        </p:spPr>
        <p:txBody>
          <a:bodyPr vert="horz" lIns="91440" tIns="45720" rIns="91440" bIns="45720" rtlCol="0" anchor="ctr"/>
          <a:lstStyle>
            <a:lvl1pPr algn="l">
              <a:defRPr sz="1000" b="0" i="0">
                <a:solidFill>
                  <a:schemeClr val="tx1"/>
                </a:solidFill>
                <a:latin typeface="Gill Sans Infant Std"/>
                <a:cs typeface="Gill Sans Infant Std"/>
              </a:defRPr>
            </a:lvl1pPr>
          </a:lstStyle>
          <a:p>
            <a:r>
              <a:rPr lang="en-US" smtClean="0"/>
              <a:t>FRESH SHN Webinar MHM in Schools</a:t>
            </a:r>
            <a:endParaRPr lang="en-US"/>
          </a:p>
        </p:txBody>
      </p:sp>
      <p:sp>
        <p:nvSpPr>
          <p:cNvPr id="6" name="Slide Number Placeholder 5"/>
          <p:cNvSpPr>
            <a:spLocks noGrp="1"/>
          </p:cNvSpPr>
          <p:nvPr>
            <p:ph type="sldNum" sz="quarter" idx="4"/>
          </p:nvPr>
        </p:nvSpPr>
        <p:spPr>
          <a:xfrm>
            <a:off x="8030310" y="6441019"/>
            <a:ext cx="773723" cy="365125"/>
          </a:xfrm>
          <a:prstGeom prst="rect">
            <a:avLst/>
          </a:prstGeom>
        </p:spPr>
        <p:txBody>
          <a:bodyPr vert="horz" lIns="91440" tIns="45720" rIns="91440" bIns="45720" rtlCol="0" anchor="ctr"/>
          <a:lstStyle>
            <a:lvl1pPr algn="r">
              <a:defRPr sz="1000" b="0" i="0">
                <a:solidFill>
                  <a:schemeClr val="tx1"/>
                </a:solidFill>
                <a:latin typeface="Gill Sans Infant Std"/>
                <a:cs typeface="Gill Sans Infant Std"/>
              </a:defRPr>
            </a:lvl1pPr>
          </a:lstStyle>
          <a:p>
            <a:fld id="{C3FDE51E-0052-334C-A4B2-C567FE9F326F}" type="slidenum">
              <a:rPr lang="en-US" smtClean="0"/>
              <a:pPr/>
              <a:t>‹#›</a:t>
            </a:fld>
            <a:endParaRPr lang="en-US"/>
          </a:p>
        </p:txBody>
      </p:sp>
      <p:cxnSp>
        <p:nvCxnSpPr>
          <p:cNvPr id="13" name="Straight Connector 12"/>
          <p:cNvCxnSpPr/>
          <p:nvPr/>
        </p:nvCxnSpPr>
        <p:spPr>
          <a:xfrm flipH="1">
            <a:off x="2466405"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6390374"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 name="Picture 8" descr="Underscore_lin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4636" y="1124217"/>
            <a:ext cx="8305800" cy="57912"/>
          </a:xfrm>
          <a:prstGeom prst="rect">
            <a:avLst/>
          </a:prstGeom>
        </p:spPr>
      </p:pic>
      <p:pic>
        <p:nvPicPr>
          <p:cNvPr id="15" name="Picture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1000" y="6364389"/>
            <a:ext cx="1969013" cy="493611"/>
          </a:xfrm>
          <a:prstGeom prst="rect">
            <a:avLst/>
          </a:prstGeom>
        </p:spPr>
      </p:pic>
    </p:spTree>
    <p:extLst>
      <p:ext uri="{BB962C8B-B14F-4D97-AF65-F5344CB8AC3E}">
        <p14:creationId xmlns:p14="http://schemas.microsoft.com/office/powerpoint/2010/main" val="3731328784"/>
      </p:ext>
    </p:extLst>
  </p:cSld>
  <p:clrMap bg1="lt1" tx1="dk1" bg2="lt2" tx2="dk2" accent1="accent1" accent2="accent2" accent3="accent3" accent4="accent4" accent5="accent5" accent6="accent6" hlink="hlink" folHlink="folHlink"/>
  <p:sldLayoutIdLst>
    <p:sldLayoutId id="2147483766" r:id="rId1"/>
  </p:sldLayoutIdLst>
  <p:hf hdr="0"/>
  <p:txStyles>
    <p:titleStyle>
      <a:lvl1pPr algn="l" defTabSz="457200" rtl="0" eaLnBrk="1" latinLnBrk="0" hangingPunct="1">
        <a:spcBef>
          <a:spcPct val="0"/>
        </a:spcBef>
        <a:buNone/>
        <a:defRPr sz="2500" b="1" i="0" kern="1200">
          <a:solidFill>
            <a:schemeClr val="tx1"/>
          </a:solidFill>
          <a:latin typeface="Gill Sans Infant Std"/>
          <a:ea typeface="+mj-ea"/>
          <a:cs typeface="Gill Sans Infant Std"/>
        </a:defRPr>
      </a:lvl1pPr>
    </p:titleStyle>
    <p:bodyStyle>
      <a:lvl1pPr marL="0" indent="0" algn="l" defTabSz="457200" rtl="0" eaLnBrk="1" latinLnBrk="0" hangingPunct="1">
        <a:spcBef>
          <a:spcPts val="0"/>
        </a:spcBef>
        <a:spcAft>
          <a:spcPts val="600"/>
        </a:spcAft>
        <a:buFont typeface="Arial"/>
        <a:buNone/>
        <a:defRPr sz="1800" b="1" i="0" kern="1200">
          <a:solidFill>
            <a:schemeClr val="tx2"/>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1500" b="0" i="0" kern="1200">
          <a:solidFill>
            <a:schemeClr val="tx1"/>
          </a:solidFill>
          <a:latin typeface="Gill Sans Infant Std"/>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Gill Sans Infant Std"/>
          <a:ea typeface="+mn-ea"/>
          <a:cs typeface="Gill Sans Infant Std"/>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Gill Sans Infant Std"/>
          <a:ea typeface="+mn-ea"/>
          <a:cs typeface="Gill Sans Infant Std"/>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Gill Sans Infant Std"/>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56308" y="149795"/>
            <a:ext cx="8824871" cy="1081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4634" y="202995"/>
            <a:ext cx="8282640" cy="506900"/>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431147" y="1600200"/>
            <a:ext cx="8276127" cy="47069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48991" y="6441019"/>
            <a:ext cx="1581319" cy="365125"/>
          </a:xfrm>
          <a:prstGeom prst="rect">
            <a:avLst/>
          </a:prstGeom>
        </p:spPr>
        <p:txBody>
          <a:bodyPr vert="horz" lIns="91440" tIns="45720" rIns="91440" bIns="45720" rtlCol="0" anchor="ctr"/>
          <a:lstStyle>
            <a:lvl1pPr algn="l">
              <a:defRPr sz="1000" b="0" i="0">
                <a:solidFill>
                  <a:schemeClr val="tx1"/>
                </a:solidFill>
                <a:latin typeface="Gill Sans Infant Std"/>
                <a:cs typeface="Gill Sans Infant Std"/>
              </a:defRPr>
            </a:lvl1pPr>
          </a:lstStyle>
          <a:p>
            <a:fld id="{9C0ED090-55D7-41C4-B0FC-3C5BADA44355}" type="datetime1">
              <a:rPr lang="en-US" smtClean="0"/>
              <a:t>5/14/2018</a:t>
            </a:fld>
            <a:endParaRPr lang="en-US"/>
          </a:p>
        </p:txBody>
      </p:sp>
      <p:sp>
        <p:nvSpPr>
          <p:cNvPr id="5" name="Footer Placeholder 4"/>
          <p:cNvSpPr>
            <a:spLocks noGrp="1"/>
          </p:cNvSpPr>
          <p:nvPr>
            <p:ph type="ftr" sz="quarter" idx="3"/>
          </p:nvPr>
        </p:nvSpPr>
        <p:spPr>
          <a:xfrm>
            <a:off x="2525022" y="6441019"/>
            <a:ext cx="3824978" cy="365125"/>
          </a:xfrm>
          <a:prstGeom prst="rect">
            <a:avLst/>
          </a:prstGeom>
        </p:spPr>
        <p:txBody>
          <a:bodyPr vert="horz" lIns="91440" tIns="45720" rIns="91440" bIns="45720" rtlCol="0" anchor="ctr"/>
          <a:lstStyle>
            <a:lvl1pPr algn="l">
              <a:defRPr sz="1000" b="0" i="0">
                <a:solidFill>
                  <a:schemeClr val="tx1"/>
                </a:solidFill>
                <a:latin typeface="Gill Sans Infant Std"/>
                <a:cs typeface="Gill Sans Infant Std"/>
              </a:defRPr>
            </a:lvl1pPr>
          </a:lstStyle>
          <a:p>
            <a:r>
              <a:rPr lang="en-US" smtClean="0"/>
              <a:t>FRESH SHN Webinar MHM in Schools</a:t>
            </a:r>
            <a:endParaRPr lang="en-US"/>
          </a:p>
        </p:txBody>
      </p:sp>
      <p:sp>
        <p:nvSpPr>
          <p:cNvPr id="6" name="Slide Number Placeholder 5"/>
          <p:cNvSpPr>
            <a:spLocks noGrp="1"/>
          </p:cNvSpPr>
          <p:nvPr>
            <p:ph type="sldNum" sz="quarter" idx="4"/>
          </p:nvPr>
        </p:nvSpPr>
        <p:spPr>
          <a:xfrm>
            <a:off x="8030310" y="6441019"/>
            <a:ext cx="773723" cy="365125"/>
          </a:xfrm>
          <a:prstGeom prst="rect">
            <a:avLst/>
          </a:prstGeom>
        </p:spPr>
        <p:txBody>
          <a:bodyPr vert="horz" lIns="91440" tIns="45720" rIns="91440" bIns="45720" rtlCol="0" anchor="ctr"/>
          <a:lstStyle>
            <a:lvl1pPr algn="r">
              <a:defRPr sz="1000" b="0" i="0">
                <a:solidFill>
                  <a:schemeClr val="tx1"/>
                </a:solidFill>
                <a:latin typeface="Gill Sans Infant Std"/>
                <a:cs typeface="Gill Sans Infant Std"/>
              </a:defRPr>
            </a:lvl1pPr>
          </a:lstStyle>
          <a:p>
            <a:fld id="{C3FDE51E-0052-334C-A4B2-C567FE9F326F}" type="slidenum">
              <a:rPr lang="en-US" smtClean="0"/>
              <a:pPr/>
              <a:t>‹#›</a:t>
            </a:fld>
            <a:endParaRPr lang="en-US"/>
          </a:p>
        </p:txBody>
      </p:sp>
      <p:cxnSp>
        <p:nvCxnSpPr>
          <p:cNvPr id="13" name="Straight Connector 12"/>
          <p:cNvCxnSpPr/>
          <p:nvPr/>
        </p:nvCxnSpPr>
        <p:spPr>
          <a:xfrm flipH="1">
            <a:off x="2466405"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6390374"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 name="Picture 8" descr="Underscore_lin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4636" y="1124217"/>
            <a:ext cx="8305800" cy="57912"/>
          </a:xfrm>
          <a:prstGeom prst="rect">
            <a:avLst/>
          </a:prstGeom>
        </p:spPr>
      </p:pic>
      <p:pic>
        <p:nvPicPr>
          <p:cNvPr id="15" name="Picture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1000" y="6364389"/>
            <a:ext cx="1969013" cy="493611"/>
          </a:xfrm>
          <a:prstGeom prst="rect">
            <a:avLst/>
          </a:prstGeom>
        </p:spPr>
      </p:pic>
    </p:spTree>
    <p:extLst>
      <p:ext uri="{BB962C8B-B14F-4D97-AF65-F5344CB8AC3E}">
        <p14:creationId xmlns:p14="http://schemas.microsoft.com/office/powerpoint/2010/main" val="1356928165"/>
      </p:ext>
    </p:extLst>
  </p:cSld>
  <p:clrMap bg1="lt1" tx1="dk1" bg2="lt2" tx2="dk2" accent1="accent1" accent2="accent2" accent3="accent3" accent4="accent4" accent5="accent5" accent6="accent6" hlink="hlink" folHlink="folHlink"/>
  <p:sldLayoutIdLst>
    <p:sldLayoutId id="2147483768" r:id="rId1"/>
  </p:sldLayoutIdLst>
  <p:hf hdr="0"/>
  <p:txStyles>
    <p:titleStyle>
      <a:lvl1pPr algn="l" defTabSz="457200" rtl="0" eaLnBrk="1" latinLnBrk="0" hangingPunct="1">
        <a:spcBef>
          <a:spcPct val="0"/>
        </a:spcBef>
        <a:buNone/>
        <a:defRPr sz="2500" b="1" i="0" kern="1200">
          <a:solidFill>
            <a:schemeClr val="tx1"/>
          </a:solidFill>
          <a:latin typeface="Gill Sans Infant Std"/>
          <a:ea typeface="+mj-ea"/>
          <a:cs typeface="Gill Sans Infant Std"/>
        </a:defRPr>
      </a:lvl1pPr>
    </p:titleStyle>
    <p:bodyStyle>
      <a:lvl1pPr marL="0" indent="0" algn="l" defTabSz="457200" rtl="0" eaLnBrk="1" latinLnBrk="0" hangingPunct="1">
        <a:spcBef>
          <a:spcPts val="0"/>
        </a:spcBef>
        <a:spcAft>
          <a:spcPts val="600"/>
        </a:spcAft>
        <a:buFont typeface="Arial"/>
        <a:buNone/>
        <a:defRPr sz="1800" b="1" i="0" kern="1200">
          <a:solidFill>
            <a:schemeClr val="tx2"/>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1500" b="0" i="0" kern="1200">
          <a:solidFill>
            <a:schemeClr val="tx1"/>
          </a:solidFill>
          <a:latin typeface="Gill Sans Infant Std"/>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Gill Sans Infant Std"/>
          <a:ea typeface="+mn-ea"/>
          <a:cs typeface="Gill Sans Infant Std"/>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Gill Sans Infant Std"/>
          <a:ea typeface="+mn-ea"/>
          <a:cs typeface="Gill Sans Infant Std"/>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Gill Sans Infant Std"/>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56308" y="149795"/>
            <a:ext cx="8824871" cy="1081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4634" y="202995"/>
            <a:ext cx="8282640" cy="506900"/>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431147" y="1600200"/>
            <a:ext cx="8276127" cy="47069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48991" y="6441019"/>
            <a:ext cx="1581319" cy="365125"/>
          </a:xfrm>
          <a:prstGeom prst="rect">
            <a:avLst/>
          </a:prstGeom>
        </p:spPr>
        <p:txBody>
          <a:bodyPr vert="horz" lIns="91440" tIns="45720" rIns="91440" bIns="45720" rtlCol="0" anchor="ctr"/>
          <a:lstStyle>
            <a:lvl1pPr algn="l">
              <a:defRPr sz="1000" b="0" i="0">
                <a:solidFill>
                  <a:schemeClr val="tx1"/>
                </a:solidFill>
                <a:latin typeface="Gill Sans Infant Std"/>
                <a:cs typeface="Gill Sans Infant Std"/>
              </a:defRPr>
            </a:lvl1pPr>
          </a:lstStyle>
          <a:p>
            <a:fld id="{9C0ED090-55D7-41C4-B0FC-3C5BADA44355}" type="datetime1">
              <a:rPr lang="en-US" smtClean="0"/>
              <a:t>5/14/2018</a:t>
            </a:fld>
            <a:endParaRPr lang="en-US"/>
          </a:p>
        </p:txBody>
      </p:sp>
      <p:sp>
        <p:nvSpPr>
          <p:cNvPr id="5" name="Footer Placeholder 4"/>
          <p:cNvSpPr>
            <a:spLocks noGrp="1"/>
          </p:cNvSpPr>
          <p:nvPr>
            <p:ph type="ftr" sz="quarter" idx="3"/>
          </p:nvPr>
        </p:nvSpPr>
        <p:spPr>
          <a:xfrm>
            <a:off x="2525022" y="6441019"/>
            <a:ext cx="3824978" cy="365125"/>
          </a:xfrm>
          <a:prstGeom prst="rect">
            <a:avLst/>
          </a:prstGeom>
        </p:spPr>
        <p:txBody>
          <a:bodyPr vert="horz" lIns="91440" tIns="45720" rIns="91440" bIns="45720" rtlCol="0" anchor="ctr"/>
          <a:lstStyle>
            <a:lvl1pPr algn="l">
              <a:defRPr sz="1000" b="0" i="0">
                <a:solidFill>
                  <a:schemeClr val="tx1"/>
                </a:solidFill>
                <a:latin typeface="Gill Sans Infant Std"/>
                <a:cs typeface="Gill Sans Infant Std"/>
              </a:defRPr>
            </a:lvl1pPr>
          </a:lstStyle>
          <a:p>
            <a:r>
              <a:rPr lang="en-US" smtClean="0"/>
              <a:t>FRESH SHN Webinar MHM in Schools</a:t>
            </a:r>
            <a:endParaRPr lang="en-US"/>
          </a:p>
        </p:txBody>
      </p:sp>
      <p:sp>
        <p:nvSpPr>
          <p:cNvPr id="6" name="Slide Number Placeholder 5"/>
          <p:cNvSpPr>
            <a:spLocks noGrp="1"/>
          </p:cNvSpPr>
          <p:nvPr>
            <p:ph type="sldNum" sz="quarter" idx="4"/>
          </p:nvPr>
        </p:nvSpPr>
        <p:spPr>
          <a:xfrm>
            <a:off x="8030310" y="6441019"/>
            <a:ext cx="773723" cy="365125"/>
          </a:xfrm>
          <a:prstGeom prst="rect">
            <a:avLst/>
          </a:prstGeom>
        </p:spPr>
        <p:txBody>
          <a:bodyPr vert="horz" lIns="91440" tIns="45720" rIns="91440" bIns="45720" rtlCol="0" anchor="ctr"/>
          <a:lstStyle>
            <a:lvl1pPr algn="r">
              <a:defRPr sz="1000" b="0" i="0">
                <a:solidFill>
                  <a:schemeClr val="tx1"/>
                </a:solidFill>
                <a:latin typeface="Gill Sans Infant Std"/>
                <a:cs typeface="Gill Sans Infant Std"/>
              </a:defRPr>
            </a:lvl1pPr>
          </a:lstStyle>
          <a:p>
            <a:fld id="{C3FDE51E-0052-334C-A4B2-C567FE9F326F}" type="slidenum">
              <a:rPr lang="en-US" smtClean="0"/>
              <a:pPr/>
              <a:t>‹#›</a:t>
            </a:fld>
            <a:endParaRPr lang="en-US"/>
          </a:p>
        </p:txBody>
      </p:sp>
      <p:cxnSp>
        <p:nvCxnSpPr>
          <p:cNvPr id="13" name="Straight Connector 12"/>
          <p:cNvCxnSpPr/>
          <p:nvPr/>
        </p:nvCxnSpPr>
        <p:spPr>
          <a:xfrm flipH="1">
            <a:off x="2466405"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6390374"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 name="Picture 8" descr="Underscore_lin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4636" y="1124217"/>
            <a:ext cx="8305800" cy="57912"/>
          </a:xfrm>
          <a:prstGeom prst="rect">
            <a:avLst/>
          </a:prstGeom>
        </p:spPr>
      </p:pic>
      <p:pic>
        <p:nvPicPr>
          <p:cNvPr id="15" name="Picture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1000" y="6364389"/>
            <a:ext cx="1969013" cy="493611"/>
          </a:xfrm>
          <a:prstGeom prst="rect">
            <a:avLst/>
          </a:prstGeom>
        </p:spPr>
      </p:pic>
    </p:spTree>
    <p:extLst>
      <p:ext uri="{BB962C8B-B14F-4D97-AF65-F5344CB8AC3E}">
        <p14:creationId xmlns:p14="http://schemas.microsoft.com/office/powerpoint/2010/main" val="2619468942"/>
      </p:ext>
    </p:extLst>
  </p:cSld>
  <p:clrMap bg1="lt1" tx1="dk1" bg2="lt2" tx2="dk2" accent1="accent1" accent2="accent2" accent3="accent3" accent4="accent4" accent5="accent5" accent6="accent6" hlink="hlink" folHlink="folHlink"/>
  <p:sldLayoutIdLst>
    <p:sldLayoutId id="2147483770" r:id="rId1"/>
  </p:sldLayoutIdLst>
  <p:hf hdr="0"/>
  <p:txStyles>
    <p:titleStyle>
      <a:lvl1pPr algn="l" defTabSz="457200" rtl="0" eaLnBrk="1" latinLnBrk="0" hangingPunct="1">
        <a:spcBef>
          <a:spcPct val="0"/>
        </a:spcBef>
        <a:buNone/>
        <a:defRPr sz="2500" b="1" i="0" kern="1200">
          <a:solidFill>
            <a:schemeClr val="tx1"/>
          </a:solidFill>
          <a:latin typeface="Gill Sans Infant Std"/>
          <a:ea typeface="+mj-ea"/>
          <a:cs typeface="Gill Sans Infant Std"/>
        </a:defRPr>
      </a:lvl1pPr>
    </p:titleStyle>
    <p:bodyStyle>
      <a:lvl1pPr marL="0" indent="0" algn="l" defTabSz="457200" rtl="0" eaLnBrk="1" latinLnBrk="0" hangingPunct="1">
        <a:spcBef>
          <a:spcPts val="0"/>
        </a:spcBef>
        <a:spcAft>
          <a:spcPts val="600"/>
        </a:spcAft>
        <a:buFont typeface="Arial"/>
        <a:buNone/>
        <a:defRPr sz="1800" b="1" i="0" kern="1200">
          <a:solidFill>
            <a:schemeClr val="tx2"/>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1500" b="0" i="0" kern="1200">
          <a:solidFill>
            <a:schemeClr val="tx1"/>
          </a:solidFill>
          <a:latin typeface="Gill Sans Infant Std"/>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Gill Sans Infant Std"/>
          <a:ea typeface="+mn-ea"/>
          <a:cs typeface="Gill Sans Infant Std"/>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Gill Sans Infant Std"/>
          <a:ea typeface="+mn-ea"/>
          <a:cs typeface="Gill Sans Infant Std"/>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Gill Sans Infant Std"/>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56308" y="149795"/>
            <a:ext cx="8824871" cy="1081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4634" y="202995"/>
            <a:ext cx="8282640" cy="506900"/>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431147" y="1600200"/>
            <a:ext cx="8276127" cy="47069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48991" y="6441019"/>
            <a:ext cx="1581319" cy="365125"/>
          </a:xfrm>
          <a:prstGeom prst="rect">
            <a:avLst/>
          </a:prstGeom>
        </p:spPr>
        <p:txBody>
          <a:bodyPr vert="horz" lIns="91440" tIns="45720" rIns="91440" bIns="45720" rtlCol="0" anchor="ctr"/>
          <a:lstStyle>
            <a:lvl1pPr algn="l">
              <a:defRPr sz="1000" b="0" i="0">
                <a:solidFill>
                  <a:schemeClr val="tx1"/>
                </a:solidFill>
                <a:latin typeface="Gill Sans Infant Std"/>
                <a:cs typeface="Gill Sans Infant Std"/>
              </a:defRPr>
            </a:lvl1pPr>
          </a:lstStyle>
          <a:p>
            <a:fld id="{9C0ED090-55D7-41C4-B0FC-3C5BADA44355}" type="datetime1">
              <a:rPr lang="en-US" smtClean="0"/>
              <a:t>5/14/2018</a:t>
            </a:fld>
            <a:endParaRPr lang="en-US"/>
          </a:p>
        </p:txBody>
      </p:sp>
      <p:sp>
        <p:nvSpPr>
          <p:cNvPr id="5" name="Footer Placeholder 4"/>
          <p:cNvSpPr>
            <a:spLocks noGrp="1"/>
          </p:cNvSpPr>
          <p:nvPr>
            <p:ph type="ftr" sz="quarter" idx="3"/>
          </p:nvPr>
        </p:nvSpPr>
        <p:spPr>
          <a:xfrm>
            <a:off x="2525022" y="6441019"/>
            <a:ext cx="3824978" cy="365125"/>
          </a:xfrm>
          <a:prstGeom prst="rect">
            <a:avLst/>
          </a:prstGeom>
        </p:spPr>
        <p:txBody>
          <a:bodyPr vert="horz" lIns="91440" tIns="45720" rIns="91440" bIns="45720" rtlCol="0" anchor="ctr"/>
          <a:lstStyle>
            <a:lvl1pPr algn="l">
              <a:defRPr sz="1000" b="0" i="0">
                <a:solidFill>
                  <a:schemeClr val="tx1"/>
                </a:solidFill>
                <a:latin typeface="Gill Sans Infant Std"/>
                <a:cs typeface="Gill Sans Infant Std"/>
              </a:defRPr>
            </a:lvl1pPr>
          </a:lstStyle>
          <a:p>
            <a:r>
              <a:rPr lang="en-US" smtClean="0"/>
              <a:t>FRESH SHN Webinar MHM in Schools</a:t>
            </a:r>
            <a:endParaRPr lang="en-US"/>
          </a:p>
        </p:txBody>
      </p:sp>
      <p:sp>
        <p:nvSpPr>
          <p:cNvPr id="6" name="Slide Number Placeholder 5"/>
          <p:cNvSpPr>
            <a:spLocks noGrp="1"/>
          </p:cNvSpPr>
          <p:nvPr>
            <p:ph type="sldNum" sz="quarter" idx="4"/>
          </p:nvPr>
        </p:nvSpPr>
        <p:spPr>
          <a:xfrm>
            <a:off x="8030310" y="6441019"/>
            <a:ext cx="773723" cy="365125"/>
          </a:xfrm>
          <a:prstGeom prst="rect">
            <a:avLst/>
          </a:prstGeom>
        </p:spPr>
        <p:txBody>
          <a:bodyPr vert="horz" lIns="91440" tIns="45720" rIns="91440" bIns="45720" rtlCol="0" anchor="ctr"/>
          <a:lstStyle>
            <a:lvl1pPr algn="r">
              <a:defRPr sz="1000" b="0" i="0">
                <a:solidFill>
                  <a:schemeClr val="tx1"/>
                </a:solidFill>
                <a:latin typeface="Gill Sans Infant Std"/>
                <a:cs typeface="Gill Sans Infant Std"/>
              </a:defRPr>
            </a:lvl1pPr>
          </a:lstStyle>
          <a:p>
            <a:fld id="{C3FDE51E-0052-334C-A4B2-C567FE9F326F}" type="slidenum">
              <a:rPr lang="en-US" smtClean="0"/>
              <a:pPr/>
              <a:t>‹#›</a:t>
            </a:fld>
            <a:endParaRPr lang="en-US"/>
          </a:p>
        </p:txBody>
      </p:sp>
      <p:cxnSp>
        <p:nvCxnSpPr>
          <p:cNvPr id="13" name="Straight Connector 12"/>
          <p:cNvCxnSpPr/>
          <p:nvPr/>
        </p:nvCxnSpPr>
        <p:spPr>
          <a:xfrm flipH="1">
            <a:off x="2466405"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6390374"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 name="Picture 8" descr="Underscore_lin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4636" y="1124217"/>
            <a:ext cx="8305800" cy="57912"/>
          </a:xfrm>
          <a:prstGeom prst="rect">
            <a:avLst/>
          </a:prstGeom>
        </p:spPr>
      </p:pic>
      <p:pic>
        <p:nvPicPr>
          <p:cNvPr id="15" name="Picture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1000" y="6364389"/>
            <a:ext cx="1969013" cy="493611"/>
          </a:xfrm>
          <a:prstGeom prst="rect">
            <a:avLst/>
          </a:prstGeom>
        </p:spPr>
      </p:pic>
    </p:spTree>
    <p:extLst>
      <p:ext uri="{BB962C8B-B14F-4D97-AF65-F5344CB8AC3E}">
        <p14:creationId xmlns:p14="http://schemas.microsoft.com/office/powerpoint/2010/main" val="1979753572"/>
      </p:ext>
    </p:extLst>
  </p:cSld>
  <p:clrMap bg1="lt1" tx1="dk1" bg2="lt2" tx2="dk2" accent1="accent1" accent2="accent2" accent3="accent3" accent4="accent4" accent5="accent5" accent6="accent6" hlink="hlink" folHlink="folHlink"/>
  <p:sldLayoutIdLst>
    <p:sldLayoutId id="2147483736" r:id="rId1"/>
  </p:sldLayoutIdLst>
  <p:hf hdr="0"/>
  <p:txStyles>
    <p:titleStyle>
      <a:lvl1pPr algn="l" defTabSz="457200" rtl="0" eaLnBrk="1" latinLnBrk="0" hangingPunct="1">
        <a:spcBef>
          <a:spcPct val="0"/>
        </a:spcBef>
        <a:buNone/>
        <a:defRPr sz="2500" b="1" i="0" kern="1200">
          <a:solidFill>
            <a:schemeClr val="tx1"/>
          </a:solidFill>
          <a:latin typeface="Gill Sans Infant Std"/>
          <a:ea typeface="+mj-ea"/>
          <a:cs typeface="Gill Sans Infant Std"/>
        </a:defRPr>
      </a:lvl1pPr>
    </p:titleStyle>
    <p:bodyStyle>
      <a:lvl1pPr marL="0" indent="0" algn="l" defTabSz="457200" rtl="0" eaLnBrk="1" latinLnBrk="0" hangingPunct="1">
        <a:spcBef>
          <a:spcPts val="0"/>
        </a:spcBef>
        <a:spcAft>
          <a:spcPts val="600"/>
        </a:spcAft>
        <a:buFont typeface="Arial"/>
        <a:buNone/>
        <a:defRPr sz="1800" b="1" i="0" kern="1200">
          <a:solidFill>
            <a:schemeClr val="tx2"/>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1500" b="0" i="0" kern="1200">
          <a:solidFill>
            <a:schemeClr val="tx1"/>
          </a:solidFill>
          <a:latin typeface="Gill Sans Infant Std"/>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Gill Sans Infant Std"/>
          <a:ea typeface="+mn-ea"/>
          <a:cs typeface="Gill Sans Infant Std"/>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Gill Sans Infant Std"/>
          <a:ea typeface="+mn-ea"/>
          <a:cs typeface="Gill Sans Infant Std"/>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Gill Sans Infant Std"/>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56308" y="149795"/>
            <a:ext cx="8824871" cy="1081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4634" y="202995"/>
            <a:ext cx="8282640" cy="506900"/>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431147" y="1600200"/>
            <a:ext cx="8276127" cy="47069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48991" y="6441019"/>
            <a:ext cx="1581319" cy="365125"/>
          </a:xfrm>
          <a:prstGeom prst="rect">
            <a:avLst/>
          </a:prstGeom>
        </p:spPr>
        <p:txBody>
          <a:bodyPr vert="horz" lIns="91440" tIns="45720" rIns="91440" bIns="45720" rtlCol="0" anchor="ctr"/>
          <a:lstStyle>
            <a:lvl1pPr algn="l">
              <a:defRPr sz="1000" b="0" i="0">
                <a:solidFill>
                  <a:schemeClr val="tx1"/>
                </a:solidFill>
                <a:latin typeface="Gill Sans Infant Std"/>
                <a:cs typeface="Gill Sans Infant Std"/>
              </a:defRPr>
            </a:lvl1pPr>
          </a:lstStyle>
          <a:p>
            <a:fld id="{9C0ED090-55D7-41C4-B0FC-3C5BADA44355}" type="datetime1">
              <a:rPr lang="en-US" smtClean="0"/>
              <a:t>5/14/2018</a:t>
            </a:fld>
            <a:endParaRPr lang="en-US"/>
          </a:p>
        </p:txBody>
      </p:sp>
      <p:sp>
        <p:nvSpPr>
          <p:cNvPr id="5" name="Footer Placeholder 4"/>
          <p:cNvSpPr>
            <a:spLocks noGrp="1"/>
          </p:cNvSpPr>
          <p:nvPr>
            <p:ph type="ftr" sz="quarter" idx="3"/>
          </p:nvPr>
        </p:nvSpPr>
        <p:spPr>
          <a:xfrm>
            <a:off x="2525022" y="6441019"/>
            <a:ext cx="3824978" cy="365125"/>
          </a:xfrm>
          <a:prstGeom prst="rect">
            <a:avLst/>
          </a:prstGeom>
        </p:spPr>
        <p:txBody>
          <a:bodyPr vert="horz" lIns="91440" tIns="45720" rIns="91440" bIns="45720" rtlCol="0" anchor="ctr"/>
          <a:lstStyle>
            <a:lvl1pPr algn="l">
              <a:defRPr sz="1000" b="0" i="0">
                <a:solidFill>
                  <a:schemeClr val="tx1"/>
                </a:solidFill>
                <a:latin typeface="Gill Sans Infant Std"/>
                <a:cs typeface="Gill Sans Infant Std"/>
              </a:defRPr>
            </a:lvl1pPr>
          </a:lstStyle>
          <a:p>
            <a:r>
              <a:rPr lang="en-US" smtClean="0"/>
              <a:t>FRESH SHN Webinar MHM in Schools</a:t>
            </a:r>
            <a:endParaRPr lang="en-US"/>
          </a:p>
        </p:txBody>
      </p:sp>
      <p:sp>
        <p:nvSpPr>
          <p:cNvPr id="6" name="Slide Number Placeholder 5"/>
          <p:cNvSpPr>
            <a:spLocks noGrp="1"/>
          </p:cNvSpPr>
          <p:nvPr>
            <p:ph type="sldNum" sz="quarter" idx="4"/>
          </p:nvPr>
        </p:nvSpPr>
        <p:spPr>
          <a:xfrm>
            <a:off x="8030310" y="6441019"/>
            <a:ext cx="773723" cy="365125"/>
          </a:xfrm>
          <a:prstGeom prst="rect">
            <a:avLst/>
          </a:prstGeom>
        </p:spPr>
        <p:txBody>
          <a:bodyPr vert="horz" lIns="91440" tIns="45720" rIns="91440" bIns="45720" rtlCol="0" anchor="ctr"/>
          <a:lstStyle>
            <a:lvl1pPr algn="r">
              <a:defRPr sz="1000" b="0" i="0">
                <a:solidFill>
                  <a:schemeClr val="tx1"/>
                </a:solidFill>
                <a:latin typeface="Gill Sans Infant Std"/>
                <a:cs typeface="Gill Sans Infant Std"/>
              </a:defRPr>
            </a:lvl1pPr>
          </a:lstStyle>
          <a:p>
            <a:fld id="{C3FDE51E-0052-334C-A4B2-C567FE9F326F}" type="slidenum">
              <a:rPr lang="en-US" smtClean="0"/>
              <a:pPr/>
              <a:t>‹#›</a:t>
            </a:fld>
            <a:endParaRPr lang="en-US"/>
          </a:p>
        </p:txBody>
      </p:sp>
      <p:cxnSp>
        <p:nvCxnSpPr>
          <p:cNvPr id="13" name="Straight Connector 12"/>
          <p:cNvCxnSpPr/>
          <p:nvPr/>
        </p:nvCxnSpPr>
        <p:spPr>
          <a:xfrm flipH="1">
            <a:off x="2466405"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6390374"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 name="Picture 8" descr="Underscore_lin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4636" y="1124217"/>
            <a:ext cx="8305800" cy="57912"/>
          </a:xfrm>
          <a:prstGeom prst="rect">
            <a:avLst/>
          </a:prstGeom>
        </p:spPr>
      </p:pic>
      <p:pic>
        <p:nvPicPr>
          <p:cNvPr id="15" name="Picture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1000" y="6364389"/>
            <a:ext cx="1969013" cy="493611"/>
          </a:xfrm>
          <a:prstGeom prst="rect">
            <a:avLst/>
          </a:prstGeom>
        </p:spPr>
      </p:pic>
    </p:spTree>
    <p:extLst>
      <p:ext uri="{BB962C8B-B14F-4D97-AF65-F5344CB8AC3E}">
        <p14:creationId xmlns:p14="http://schemas.microsoft.com/office/powerpoint/2010/main" val="3894302557"/>
      </p:ext>
    </p:extLst>
  </p:cSld>
  <p:clrMap bg1="lt1" tx1="dk1" bg2="lt2" tx2="dk2" accent1="accent1" accent2="accent2" accent3="accent3" accent4="accent4" accent5="accent5" accent6="accent6" hlink="hlink" folHlink="folHlink"/>
  <p:sldLayoutIdLst>
    <p:sldLayoutId id="2147483772" r:id="rId1"/>
  </p:sldLayoutIdLst>
  <p:hf hdr="0"/>
  <p:txStyles>
    <p:titleStyle>
      <a:lvl1pPr algn="l" defTabSz="457200" rtl="0" eaLnBrk="1" latinLnBrk="0" hangingPunct="1">
        <a:spcBef>
          <a:spcPct val="0"/>
        </a:spcBef>
        <a:buNone/>
        <a:defRPr sz="2500" b="1" i="0" kern="1200">
          <a:solidFill>
            <a:schemeClr val="tx1"/>
          </a:solidFill>
          <a:latin typeface="Gill Sans Infant Std"/>
          <a:ea typeface="+mj-ea"/>
          <a:cs typeface="Gill Sans Infant Std"/>
        </a:defRPr>
      </a:lvl1pPr>
    </p:titleStyle>
    <p:bodyStyle>
      <a:lvl1pPr marL="0" indent="0" algn="l" defTabSz="457200" rtl="0" eaLnBrk="1" latinLnBrk="0" hangingPunct="1">
        <a:spcBef>
          <a:spcPts val="0"/>
        </a:spcBef>
        <a:spcAft>
          <a:spcPts val="600"/>
        </a:spcAft>
        <a:buFont typeface="Arial"/>
        <a:buNone/>
        <a:defRPr sz="1800" b="1" i="0" kern="1200">
          <a:solidFill>
            <a:schemeClr val="tx2"/>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1500" b="0" i="0" kern="1200">
          <a:solidFill>
            <a:schemeClr val="tx1"/>
          </a:solidFill>
          <a:latin typeface="Gill Sans Infant Std"/>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Gill Sans Infant Std"/>
          <a:ea typeface="+mn-ea"/>
          <a:cs typeface="Gill Sans Infant Std"/>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Gill Sans Infant Std"/>
          <a:ea typeface="+mn-ea"/>
          <a:cs typeface="Gill Sans Infant Std"/>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Gill Sans Infant Std"/>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56308" y="149795"/>
            <a:ext cx="8824871" cy="1081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4634" y="202995"/>
            <a:ext cx="8282640" cy="506900"/>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431147" y="1600200"/>
            <a:ext cx="8276127" cy="47069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48991" y="6441019"/>
            <a:ext cx="1581319" cy="365125"/>
          </a:xfrm>
          <a:prstGeom prst="rect">
            <a:avLst/>
          </a:prstGeom>
        </p:spPr>
        <p:txBody>
          <a:bodyPr vert="horz" lIns="91440" tIns="45720" rIns="91440" bIns="45720" rtlCol="0" anchor="ctr"/>
          <a:lstStyle>
            <a:lvl1pPr algn="l">
              <a:defRPr sz="1000" b="0" i="0">
                <a:solidFill>
                  <a:schemeClr val="tx1"/>
                </a:solidFill>
                <a:latin typeface="Gill Sans Infant Std"/>
                <a:cs typeface="Gill Sans Infant Std"/>
              </a:defRPr>
            </a:lvl1pPr>
          </a:lstStyle>
          <a:p>
            <a:fld id="{9C0ED090-55D7-41C4-B0FC-3C5BADA44355}" type="datetime1">
              <a:rPr lang="en-US" smtClean="0"/>
              <a:t>5/14/2018</a:t>
            </a:fld>
            <a:endParaRPr lang="en-US"/>
          </a:p>
        </p:txBody>
      </p:sp>
      <p:sp>
        <p:nvSpPr>
          <p:cNvPr id="5" name="Footer Placeholder 4"/>
          <p:cNvSpPr>
            <a:spLocks noGrp="1"/>
          </p:cNvSpPr>
          <p:nvPr>
            <p:ph type="ftr" sz="quarter" idx="3"/>
          </p:nvPr>
        </p:nvSpPr>
        <p:spPr>
          <a:xfrm>
            <a:off x="2525022" y="6441019"/>
            <a:ext cx="3824978" cy="365125"/>
          </a:xfrm>
          <a:prstGeom prst="rect">
            <a:avLst/>
          </a:prstGeom>
        </p:spPr>
        <p:txBody>
          <a:bodyPr vert="horz" lIns="91440" tIns="45720" rIns="91440" bIns="45720" rtlCol="0" anchor="ctr"/>
          <a:lstStyle>
            <a:lvl1pPr algn="l">
              <a:defRPr sz="1000" b="0" i="0">
                <a:solidFill>
                  <a:schemeClr val="tx1"/>
                </a:solidFill>
                <a:latin typeface="Gill Sans Infant Std"/>
                <a:cs typeface="Gill Sans Infant Std"/>
              </a:defRPr>
            </a:lvl1pPr>
          </a:lstStyle>
          <a:p>
            <a:r>
              <a:rPr lang="en-US" smtClean="0"/>
              <a:t>FRESH SHN Webinar MHM in Schools</a:t>
            </a:r>
            <a:endParaRPr lang="en-US"/>
          </a:p>
        </p:txBody>
      </p:sp>
      <p:sp>
        <p:nvSpPr>
          <p:cNvPr id="6" name="Slide Number Placeholder 5"/>
          <p:cNvSpPr>
            <a:spLocks noGrp="1"/>
          </p:cNvSpPr>
          <p:nvPr>
            <p:ph type="sldNum" sz="quarter" idx="4"/>
          </p:nvPr>
        </p:nvSpPr>
        <p:spPr>
          <a:xfrm>
            <a:off x="8030310" y="6441019"/>
            <a:ext cx="773723" cy="365125"/>
          </a:xfrm>
          <a:prstGeom prst="rect">
            <a:avLst/>
          </a:prstGeom>
        </p:spPr>
        <p:txBody>
          <a:bodyPr vert="horz" lIns="91440" tIns="45720" rIns="91440" bIns="45720" rtlCol="0" anchor="ctr"/>
          <a:lstStyle>
            <a:lvl1pPr algn="r">
              <a:defRPr sz="1000" b="0" i="0">
                <a:solidFill>
                  <a:schemeClr val="tx1"/>
                </a:solidFill>
                <a:latin typeface="Gill Sans Infant Std"/>
                <a:cs typeface="Gill Sans Infant Std"/>
              </a:defRPr>
            </a:lvl1pPr>
          </a:lstStyle>
          <a:p>
            <a:fld id="{C3FDE51E-0052-334C-A4B2-C567FE9F326F}" type="slidenum">
              <a:rPr lang="en-US" smtClean="0"/>
              <a:pPr/>
              <a:t>‹#›</a:t>
            </a:fld>
            <a:endParaRPr lang="en-US"/>
          </a:p>
        </p:txBody>
      </p:sp>
      <p:cxnSp>
        <p:nvCxnSpPr>
          <p:cNvPr id="13" name="Straight Connector 12"/>
          <p:cNvCxnSpPr/>
          <p:nvPr/>
        </p:nvCxnSpPr>
        <p:spPr>
          <a:xfrm flipH="1">
            <a:off x="2466405"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6390374"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 name="Picture 8" descr="Underscore_lin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4636" y="1124217"/>
            <a:ext cx="8305800" cy="57912"/>
          </a:xfrm>
          <a:prstGeom prst="rect">
            <a:avLst/>
          </a:prstGeom>
        </p:spPr>
      </p:pic>
      <p:pic>
        <p:nvPicPr>
          <p:cNvPr id="15" name="Picture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1000" y="6364389"/>
            <a:ext cx="1969013" cy="493611"/>
          </a:xfrm>
          <a:prstGeom prst="rect">
            <a:avLst/>
          </a:prstGeom>
        </p:spPr>
      </p:pic>
    </p:spTree>
    <p:extLst>
      <p:ext uri="{BB962C8B-B14F-4D97-AF65-F5344CB8AC3E}">
        <p14:creationId xmlns:p14="http://schemas.microsoft.com/office/powerpoint/2010/main" val="1719851574"/>
      </p:ext>
    </p:extLst>
  </p:cSld>
  <p:clrMap bg1="lt1" tx1="dk1" bg2="lt2" tx2="dk2" accent1="accent1" accent2="accent2" accent3="accent3" accent4="accent4" accent5="accent5" accent6="accent6" hlink="hlink" folHlink="folHlink"/>
  <p:sldLayoutIdLst>
    <p:sldLayoutId id="2147483774" r:id="rId1"/>
  </p:sldLayoutIdLst>
  <p:hf hdr="0"/>
  <p:txStyles>
    <p:titleStyle>
      <a:lvl1pPr algn="l" defTabSz="457200" rtl="0" eaLnBrk="1" latinLnBrk="0" hangingPunct="1">
        <a:spcBef>
          <a:spcPct val="0"/>
        </a:spcBef>
        <a:buNone/>
        <a:defRPr sz="2500" b="1" i="0" kern="1200">
          <a:solidFill>
            <a:schemeClr val="tx1"/>
          </a:solidFill>
          <a:latin typeface="Gill Sans Infant Std"/>
          <a:ea typeface="+mj-ea"/>
          <a:cs typeface="Gill Sans Infant Std"/>
        </a:defRPr>
      </a:lvl1pPr>
    </p:titleStyle>
    <p:bodyStyle>
      <a:lvl1pPr marL="0" indent="0" algn="l" defTabSz="457200" rtl="0" eaLnBrk="1" latinLnBrk="0" hangingPunct="1">
        <a:spcBef>
          <a:spcPts val="0"/>
        </a:spcBef>
        <a:spcAft>
          <a:spcPts val="600"/>
        </a:spcAft>
        <a:buFont typeface="Arial"/>
        <a:buNone/>
        <a:defRPr sz="1800" b="1" i="0" kern="1200">
          <a:solidFill>
            <a:schemeClr val="tx2"/>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1500" b="0" i="0" kern="1200">
          <a:solidFill>
            <a:schemeClr val="tx1"/>
          </a:solidFill>
          <a:latin typeface="Gill Sans Infant Std"/>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Gill Sans Infant Std"/>
          <a:ea typeface="+mn-ea"/>
          <a:cs typeface="Gill Sans Infant Std"/>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Gill Sans Infant Std"/>
          <a:ea typeface="+mn-ea"/>
          <a:cs typeface="Gill Sans Infant Std"/>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Gill Sans Infant Std"/>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56308" y="149795"/>
            <a:ext cx="8824871" cy="1081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4634" y="202995"/>
            <a:ext cx="8282640" cy="506900"/>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431147" y="1600200"/>
            <a:ext cx="8276127" cy="47069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48991" y="6441019"/>
            <a:ext cx="1581319" cy="365125"/>
          </a:xfrm>
          <a:prstGeom prst="rect">
            <a:avLst/>
          </a:prstGeom>
        </p:spPr>
        <p:txBody>
          <a:bodyPr vert="horz" lIns="91440" tIns="45720" rIns="91440" bIns="45720" rtlCol="0" anchor="ctr"/>
          <a:lstStyle>
            <a:lvl1pPr algn="l">
              <a:defRPr sz="1000" b="0" i="0">
                <a:solidFill>
                  <a:schemeClr val="tx1"/>
                </a:solidFill>
                <a:latin typeface="Gill Sans Infant Std"/>
                <a:cs typeface="Gill Sans Infant Std"/>
              </a:defRPr>
            </a:lvl1pPr>
          </a:lstStyle>
          <a:p>
            <a:fld id="{9C0ED090-55D7-41C4-B0FC-3C5BADA44355}" type="datetime1">
              <a:rPr lang="en-US" smtClean="0"/>
              <a:t>5/14/2018</a:t>
            </a:fld>
            <a:endParaRPr lang="en-US"/>
          </a:p>
        </p:txBody>
      </p:sp>
      <p:sp>
        <p:nvSpPr>
          <p:cNvPr id="5" name="Footer Placeholder 4"/>
          <p:cNvSpPr>
            <a:spLocks noGrp="1"/>
          </p:cNvSpPr>
          <p:nvPr>
            <p:ph type="ftr" sz="quarter" idx="3"/>
          </p:nvPr>
        </p:nvSpPr>
        <p:spPr>
          <a:xfrm>
            <a:off x="2525022" y="6441019"/>
            <a:ext cx="3824978" cy="365125"/>
          </a:xfrm>
          <a:prstGeom prst="rect">
            <a:avLst/>
          </a:prstGeom>
        </p:spPr>
        <p:txBody>
          <a:bodyPr vert="horz" lIns="91440" tIns="45720" rIns="91440" bIns="45720" rtlCol="0" anchor="ctr"/>
          <a:lstStyle>
            <a:lvl1pPr algn="l">
              <a:defRPr sz="1000" b="0" i="0">
                <a:solidFill>
                  <a:schemeClr val="tx1"/>
                </a:solidFill>
                <a:latin typeface="Gill Sans Infant Std"/>
                <a:cs typeface="Gill Sans Infant Std"/>
              </a:defRPr>
            </a:lvl1pPr>
          </a:lstStyle>
          <a:p>
            <a:r>
              <a:rPr lang="en-US" smtClean="0"/>
              <a:t>FRESH SHN Webinar MHM in Schools</a:t>
            </a:r>
            <a:endParaRPr lang="en-US"/>
          </a:p>
        </p:txBody>
      </p:sp>
      <p:sp>
        <p:nvSpPr>
          <p:cNvPr id="6" name="Slide Number Placeholder 5"/>
          <p:cNvSpPr>
            <a:spLocks noGrp="1"/>
          </p:cNvSpPr>
          <p:nvPr>
            <p:ph type="sldNum" sz="quarter" idx="4"/>
          </p:nvPr>
        </p:nvSpPr>
        <p:spPr>
          <a:xfrm>
            <a:off x="8030310" y="6441019"/>
            <a:ext cx="773723" cy="365125"/>
          </a:xfrm>
          <a:prstGeom prst="rect">
            <a:avLst/>
          </a:prstGeom>
        </p:spPr>
        <p:txBody>
          <a:bodyPr vert="horz" lIns="91440" tIns="45720" rIns="91440" bIns="45720" rtlCol="0" anchor="ctr"/>
          <a:lstStyle>
            <a:lvl1pPr algn="r">
              <a:defRPr sz="1000" b="0" i="0">
                <a:solidFill>
                  <a:schemeClr val="tx1"/>
                </a:solidFill>
                <a:latin typeface="Gill Sans Infant Std"/>
                <a:cs typeface="Gill Sans Infant Std"/>
              </a:defRPr>
            </a:lvl1pPr>
          </a:lstStyle>
          <a:p>
            <a:fld id="{C3FDE51E-0052-334C-A4B2-C567FE9F326F}" type="slidenum">
              <a:rPr lang="en-US" smtClean="0"/>
              <a:pPr/>
              <a:t>‹#›</a:t>
            </a:fld>
            <a:endParaRPr lang="en-US"/>
          </a:p>
        </p:txBody>
      </p:sp>
      <p:cxnSp>
        <p:nvCxnSpPr>
          <p:cNvPr id="13" name="Straight Connector 12"/>
          <p:cNvCxnSpPr/>
          <p:nvPr/>
        </p:nvCxnSpPr>
        <p:spPr>
          <a:xfrm flipH="1">
            <a:off x="2466405"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6390374"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 name="Picture 8" descr="Underscore_lin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4636" y="1124217"/>
            <a:ext cx="8305800" cy="57912"/>
          </a:xfrm>
          <a:prstGeom prst="rect">
            <a:avLst/>
          </a:prstGeom>
        </p:spPr>
      </p:pic>
      <p:pic>
        <p:nvPicPr>
          <p:cNvPr id="15" name="Picture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1000" y="6364389"/>
            <a:ext cx="1969013" cy="493611"/>
          </a:xfrm>
          <a:prstGeom prst="rect">
            <a:avLst/>
          </a:prstGeom>
        </p:spPr>
      </p:pic>
    </p:spTree>
    <p:extLst>
      <p:ext uri="{BB962C8B-B14F-4D97-AF65-F5344CB8AC3E}">
        <p14:creationId xmlns:p14="http://schemas.microsoft.com/office/powerpoint/2010/main" val="1043459618"/>
      </p:ext>
    </p:extLst>
  </p:cSld>
  <p:clrMap bg1="lt1" tx1="dk1" bg2="lt2" tx2="dk2" accent1="accent1" accent2="accent2" accent3="accent3" accent4="accent4" accent5="accent5" accent6="accent6" hlink="hlink" folHlink="folHlink"/>
  <p:sldLayoutIdLst>
    <p:sldLayoutId id="2147483776" r:id="rId1"/>
  </p:sldLayoutIdLst>
  <p:hf hdr="0"/>
  <p:txStyles>
    <p:titleStyle>
      <a:lvl1pPr algn="l" defTabSz="457200" rtl="0" eaLnBrk="1" latinLnBrk="0" hangingPunct="1">
        <a:spcBef>
          <a:spcPct val="0"/>
        </a:spcBef>
        <a:buNone/>
        <a:defRPr sz="2500" b="1" i="0" kern="1200">
          <a:solidFill>
            <a:schemeClr val="tx1"/>
          </a:solidFill>
          <a:latin typeface="Gill Sans Infant Std"/>
          <a:ea typeface="+mj-ea"/>
          <a:cs typeface="Gill Sans Infant Std"/>
        </a:defRPr>
      </a:lvl1pPr>
    </p:titleStyle>
    <p:bodyStyle>
      <a:lvl1pPr marL="0" indent="0" algn="l" defTabSz="457200" rtl="0" eaLnBrk="1" latinLnBrk="0" hangingPunct="1">
        <a:spcBef>
          <a:spcPts val="0"/>
        </a:spcBef>
        <a:spcAft>
          <a:spcPts val="600"/>
        </a:spcAft>
        <a:buFont typeface="Arial"/>
        <a:buNone/>
        <a:defRPr sz="1800" b="1" i="0" kern="1200">
          <a:solidFill>
            <a:schemeClr val="tx2"/>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1500" b="0" i="0" kern="1200">
          <a:solidFill>
            <a:schemeClr val="tx1"/>
          </a:solidFill>
          <a:latin typeface="Gill Sans Infant Std"/>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Gill Sans Infant Std"/>
          <a:ea typeface="+mn-ea"/>
          <a:cs typeface="Gill Sans Infant Std"/>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Gill Sans Infant Std"/>
          <a:ea typeface="+mn-ea"/>
          <a:cs typeface="Gill Sans Infant Std"/>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Gill Sans Infant Std"/>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56308" y="149795"/>
            <a:ext cx="8824871" cy="1081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4634" y="202995"/>
            <a:ext cx="8282640" cy="506900"/>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431147" y="1600200"/>
            <a:ext cx="8276127" cy="47069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48991" y="6441019"/>
            <a:ext cx="1581319" cy="365125"/>
          </a:xfrm>
          <a:prstGeom prst="rect">
            <a:avLst/>
          </a:prstGeom>
        </p:spPr>
        <p:txBody>
          <a:bodyPr vert="horz" lIns="91440" tIns="45720" rIns="91440" bIns="45720" rtlCol="0" anchor="ctr"/>
          <a:lstStyle>
            <a:lvl1pPr algn="l">
              <a:defRPr sz="1000" b="0" i="0">
                <a:solidFill>
                  <a:schemeClr val="tx1"/>
                </a:solidFill>
                <a:latin typeface="Gill Sans Infant Std"/>
                <a:cs typeface="Gill Sans Infant Std"/>
              </a:defRPr>
            </a:lvl1pPr>
          </a:lstStyle>
          <a:p>
            <a:fld id="{9C0ED090-55D7-41C4-B0FC-3C5BADA44355}" type="datetime1">
              <a:rPr lang="en-US" smtClean="0"/>
              <a:t>5/14/2018</a:t>
            </a:fld>
            <a:endParaRPr lang="en-US"/>
          </a:p>
        </p:txBody>
      </p:sp>
      <p:sp>
        <p:nvSpPr>
          <p:cNvPr id="5" name="Footer Placeholder 4"/>
          <p:cNvSpPr>
            <a:spLocks noGrp="1"/>
          </p:cNvSpPr>
          <p:nvPr>
            <p:ph type="ftr" sz="quarter" idx="3"/>
          </p:nvPr>
        </p:nvSpPr>
        <p:spPr>
          <a:xfrm>
            <a:off x="2525022" y="6441019"/>
            <a:ext cx="3824978" cy="365125"/>
          </a:xfrm>
          <a:prstGeom prst="rect">
            <a:avLst/>
          </a:prstGeom>
        </p:spPr>
        <p:txBody>
          <a:bodyPr vert="horz" lIns="91440" tIns="45720" rIns="91440" bIns="45720" rtlCol="0" anchor="ctr"/>
          <a:lstStyle>
            <a:lvl1pPr algn="l">
              <a:defRPr sz="1000" b="0" i="0">
                <a:solidFill>
                  <a:schemeClr val="tx1"/>
                </a:solidFill>
                <a:latin typeface="Gill Sans Infant Std"/>
                <a:cs typeface="Gill Sans Infant Std"/>
              </a:defRPr>
            </a:lvl1pPr>
          </a:lstStyle>
          <a:p>
            <a:r>
              <a:rPr lang="en-US" smtClean="0"/>
              <a:t>FRESH SHN Webinar MHM in Schools</a:t>
            </a:r>
            <a:endParaRPr lang="en-US"/>
          </a:p>
        </p:txBody>
      </p:sp>
      <p:sp>
        <p:nvSpPr>
          <p:cNvPr id="6" name="Slide Number Placeholder 5"/>
          <p:cNvSpPr>
            <a:spLocks noGrp="1"/>
          </p:cNvSpPr>
          <p:nvPr>
            <p:ph type="sldNum" sz="quarter" idx="4"/>
          </p:nvPr>
        </p:nvSpPr>
        <p:spPr>
          <a:xfrm>
            <a:off x="8030310" y="6441019"/>
            <a:ext cx="773723" cy="365125"/>
          </a:xfrm>
          <a:prstGeom prst="rect">
            <a:avLst/>
          </a:prstGeom>
        </p:spPr>
        <p:txBody>
          <a:bodyPr vert="horz" lIns="91440" tIns="45720" rIns="91440" bIns="45720" rtlCol="0" anchor="ctr"/>
          <a:lstStyle>
            <a:lvl1pPr algn="r">
              <a:defRPr sz="1000" b="0" i="0">
                <a:solidFill>
                  <a:schemeClr val="tx1"/>
                </a:solidFill>
                <a:latin typeface="Gill Sans Infant Std"/>
                <a:cs typeface="Gill Sans Infant Std"/>
              </a:defRPr>
            </a:lvl1pPr>
          </a:lstStyle>
          <a:p>
            <a:fld id="{C3FDE51E-0052-334C-A4B2-C567FE9F326F}" type="slidenum">
              <a:rPr lang="en-US" smtClean="0"/>
              <a:pPr/>
              <a:t>‹#›</a:t>
            </a:fld>
            <a:endParaRPr lang="en-US"/>
          </a:p>
        </p:txBody>
      </p:sp>
      <p:cxnSp>
        <p:nvCxnSpPr>
          <p:cNvPr id="13" name="Straight Connector 12"/>
          <p:cNvCxnSpPr/>
          <p:nvPr/>
        </p:nvCxnSpPr>
        <p:spPr>
          <a:xfrm flipH="1">
            <a:off x="2466405"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6390374"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 name="Picture 8" descr="Underscore_lin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4636" y="1124217"/>
            <a:ext cx="8305800" cy="57912"/>
          </a:xfrm>
          <a:prstGeom prst="rect">
            <a:avLst/>
          </a:prstGeom>
        </p:spPr>
      </p:pic>
      <p:pic>
        <p:nvPicPr>
          <p:cNvPr id="15" name="Picture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1000" y="6364389"/>
            <a:ext cx="1969013" cy="493611"/>
          </a:xfrm>
          <a:prstGeom prst="rect">
            <a:avLst/>
          </a:prstGeom>
        </p:spPr>
      </p:pic>
    </p:spTree>
    <p:extLst>
      <p:ext uri="{BB962C8B-B14F-4D97-AF65-F5344CB8AC3E}">
        <p14:creationId xmlns:p14="http://schemas.microsoft.com/office/powerpoint/2010/main" val="4200111646"/>
      </p:ext>
    </p:extLst>
  </p:cSld>
  <p:clrMap bg1="lt1" tx1="dk1" bg2="lt2" tx2="dk2" accent1="accent1" accent2="accent2" accent3="accent3" accent4="accent4" accent5="accent5" accent6="accent6" hlink="hlink" folHlink="folHlink"/>
  <p:sldLayoutIdLst>
    <p:sldLayoutId id="2147483778" r:id="rId1"/>
  </p:sldLayoutIdLst>
  <p:hf hdr="0"/>
  <p:txStyles>
    <p:titleStyle>
      <a:lvl1pPr algn="l" defTabSz="457200" rtl="0" eaLnBrk="1" latinLnBrk="0" hangingPunct="1">
        <a:spcBef>
          <a:spcPct val="0"/>
        </a:spcBef>
        <a:buNone/>
        <a:defRPr sz="2500" b="1" i="0" kern="1200">
          <a:solidFill>
            <a:schemeClr val="tx1"/>
          </a:solidFill>
          <a:latin typeface="Gill Sans Infant Std"/>
          <a:ea typeface="+mj-ea"/>
          <a:cs typeface="Gill Sans Infant Std"/>
        </a:defRPr>
      </a:lvl1pPr>
    </p:titleStyle>
    <p:bodyStyle>
      <a:lvl1pPr marL="0" indent="0" algn="l" defTabSz="457200" rtl="0" eaLnBrk="1" latinLnBrk="0" hangingPunct="1">
        <a:spcBef>
          <a:spcPts val="0"/>
        </a:spcBef>
        <a:spcAft>
          <a:spcPts val="600"/>
        </a:spcAft>
        <a:buFont typeface="Arial"/>
        <a:buNone/>
        <a:defRPr sz="1800" b="1" i="0" kern="1200">
          <a:solidFill>
            <a:schemeClr val="tx2"/>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1500" b="0" i="0" kern="1200">
          <a:solidFill>
            <a:schemeClr val="tx1"/>
          </a:solidFill>
          <a:latin typeface="Gill Sans Infant Std"/>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Gill Sans Infant Std"/>
          <a:ea typeface="+mn-ea"/>
          <a:cs typeface="Gill Sans Infant Std"/>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Gill Sans Infant Std"/>
          <a:ea typeface="+mn-ea"/>
          <a:cs typeface="Gill Sans Infant Std"/>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Gill Sans Infant Std"/>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56308" y="149795"/>
            <a:ext cx="8824871" cy="1081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4634" y="202995"/>
            <a:ext cx="8282640" cy="506900"/>
          </a:xfrm>
          <a:prstGeom prst="rect">
            <a:avLst/>
          </a:prstGeom>
        </p:spPr>
        <p:txBody>
          <a:bodyPr vert="horz" lIns="0" tIns="0" rIns="0" bIns="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31147" y="1600200"/>
            <a:ext cx="8276127" cy="4706938"/>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48991" y="6441019"/>
            <a:ext cx="1581319" cy="365125"/>
          </a:xfrm>
          <a:prstGeom prst="rect">
            <a:avLst/>
          </a:prstGeom>
        </p:spPr>
        <p:txBody>
          <a:bodyPr vert="horz" lIns="91440" tIns="45720" rIns="91440" bIns="45720" rtlCol="0" anchor="ctr"/>
          <a:lstStyle>
            <a:lvl1pPr algn="l">
              <a:defRPr sz="1000" b="0" i="0">
                <a:solidFill>
                  <a:schemeClr val="tx1"/>
                </a:solidFill>
                <a:latin typeface="Gill Sans Infant Std"/>
                <a:cs typeface="Gill Sans Infant Std"/>
              </a:defRPr>
            </a:lvl1pPr>
          </a:lstStyle>
          <a:p>
            <a:fld id="{BD57417E-846A-4523-BE30-17B5E645D292}" type="datetime1">
              <a:rPr lang="en-US" smtClean="0"/>
              <a:t>5/14/2018</a:t>
            </a:fld>
            <a:endParaRPr lang="en-US" dirty="0"/>
          </a:p>
        </p:txBody>
      </p:sp>
      <p:sp>
        <p:nvSpPr>
          <p:cNvPr id="5" name="Footer Placeholder 4"/>
          <p:cNvSpPr>
            <a:spLocks noGrp="1"/>
          </p:cNvSpPr>
          <p:nvPr>
            <p:ph type="ftr" sz="quarter" idx="3"/>
          </p:nvPr>
        </p:nvSpPr>
        <p:spPr>
          <a:xfrm>
            <a:off x="2525022" y="6441019"/>
            <a:ext cx="3824978" cy="365125"/>
          </a:xfrm>
          <a:prstGeom prst="rect">
            <a:avLst/>
          </a:prstGeom>
        </p:spPr>
        <p:txBody>
          <a:bodyPr vert="horz" lIns="91440" tIns="45720" rIns="91440" bIns="45720" rtlCol="0" anchor="ctr"/>
          <a:lstStyle>
            <a:lvl1pPr algn="l">
              <a:defRPr sz="1000" b="0" i="0">
                <a:solidFill>
                  <a:schemeClr val="tx1"/>
                </a:solidFill>
                <a:latin typeface="Gill Sans Infant Std"/>
                <a:cs typeface="Gill Sans Infant Std"/>
              </a:defRPr>
            </a:lvl1pPr>
          </a:lstStyle>
          <a:p>
            <a:r>
              <a:rPr lang="en-US" smtClean="0"/>
              <a:t>FRESH SHN Webinar MHM in Schools</a:t>
            </a:r>
            <a:endParaRPr lang="en-US" dirty="0"/>
          </a:p>
        </p:txBody>
      </p:sp>
      <p:sp>
        <p:nvSpPr>
          <p:cNvPr id="6" name="Slide Number Placeholder 5"/>
          <p:cNvSpPr>
            <a:spLocks noGrp="1"/>
          </p:cNvSpPr>
          <p:nvPr>
            <p:ph type="sldNum" sz="quarter" idx="4"/>
          </p:nvPr>
        </p:nvSpPr>
        <p:spPr>
          <a:xfrm>
            <a:off x="8030310" y="6441019"/>
            <a:ext cx="773723" cy="365125"/>
          </a:xfrm>
          <a:prstGeom prst="rect">
            <a:avLst/>
          </a:prstGeom>
        </p:spPr>
        <p:txBody>
          <a:bodyPr vert="horz" lIns="91440" tIns="45720" rIns="91440" bIns="45720" rtlCol="0" anchor="ctr"/>
          <a:lstStyle>
            <a:lvl1pPr algn="r">
              <a:defRPr sz="1000" b="0" i="0">
                <a:solidFill>
                  <a:schemeClr val="tx1"/>
                </a:solidFill>
                <a:latin typeface="Gill Sans Infant Std"/>
                <a:cs typeface="Gill Sans Infant Std"/>
              </a:defRPr>
            </a:lvl1pPr>
          </a:lstStyle>
          <a:p>
            <a:fld id="{C3FDE51E-0052-334C-A4B2-C567FE9F326F}" type="slidenum">
              <a:rPr lang="en-US" smtClean="0"/>
              <a:pPr/>
              <a:t>‹#›</a:t>
            </a:fld>
            <a:endParaRPr lang="en-US"/>
          </a:p>
        </p:txBody>
      </p:sp>
      <p:cxnSp>
        <p:nvCxnSpPr>
          <p:cNvPr id="13" name="Straight Connector 12"/>
          <p:cNvCxnSpPr/>
          <p:nvPr/>
        </p:nvCxnSpPr>
        <p:spPr>
          <a:xfrm flipH="1">
            <a:off x="2466405"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6390374"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 name="Picture 8" descr="Underscore_lin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4636" y="1124217"/>
            <a:ext cx="8305800" cy="57912"/>
          </a:xfrm>
          <a:prstGeom prst="rect">
            <a:avLst/>
          </a:prstGeom>
        </p:spPr>
      </p:pic>
      <p:pic>
        <p:nvPicPr>
          <p:cNvPr id="15" name="Picture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1000" y="6364389"/>
            <a:ext cx="1969013" cy="493611"/>
          </a:xfrm>
          <a:prstGeom prst="rect">
            <a:avLst/>
          </a:prstGeom>
        </p:spPr>
      </p:pic>
    </p:spTree>
    <p:extLst>
      <p:ext uri="{BB962C8B-B14F-4D97-AF65-F5344CB8AC3E}">
        <p14:creationId xmlns:p14="http://schemas.microsoft.com/office/powerpoint/2010/main" val="866403765"/>
      </p:ext>
    </p:extLst>
  </p:cSld>
  <p:clrMap bg1="lt1" tx1="dk1" bg2="lt2" tx2="dk2" accent1="accent1" accent2="accent2" accent3="accent3" accent4="accent4" accent5="accent5" accent6="accent6" hlink="hlink" folHlink="folHlink"/>
  <p:sldLayoutIdLst>
    <p:sldLayoutId id="2147483780" r:id="rId1"/>
  </p:sldLayoutIdLst>
  <p:hf hdr="0"/>
  <p:txStyles>
    <p:titleStyle>
      <a:lvl1pPr algn="l" defTabSz="457200" rtl="0" eaLnBrk="1" latinLnBrk="0" hangingPunct="1">
        <a:spcBef>
          <a:spcPct val="0"/>
        </a:spcBef>
        <a:buNone/>
        <a:defRPr sz="2500" b="1" i="0" kern="1200">
          <a:solidFill>
            <a:schemeClr val="tx1"/>
          </a:solidFill>
          <a:latin typeface="Gill Sans Infant Std"/>
          <a:ea typeface="+mj-ea"/>
          <a:cs typeface="Gill Sans Infant Std"/>
        </a:defRPr>
      </a:lvl1pPr>
    </p:titleStyle>
    <p:bodyStyle>
      <a:lvl1pPr marL="0" indent="0" algn="l" defTabSz="457200" rtl="0" eaLnBrk="1" latinLnBrk="0" hangingPunct="1">
        <a:spcBef>
          <a:spcPts val="0"/>
        </a:spcBef>
        <a:spcAft>
          <a:spcPts val="600"/>
        </a:spcAft>
        <a:buFont typeface="Arial"/>
        <a:buNone/>
        <a:defRPr sz="1800" b="1" i="0" kern="1200">
          <a:solidFill>
            <a:schemeClr val="tx2"/>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1500" b="0" i="0" kern="1200">
          <a:solidFill>
            <a:schemeClr val="tx1"/>
          </a:solidFill>
          <a:latin typeface="Gill Sans Infant Std"/>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Gill Sans Infant Std"/>
          <a:ea typeface="+mn-ea"/>
          <a:cs typeface="Gill Sans Infant Std"/>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Gill Sans Infant Std"/>
          <a:ea typeface="+mn-ea"/>
          <a:cs typeface="Gill Sans Infant Std"/>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Gill Sans Infant Std"/>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56308" y="149795"/>
            <a:ext cx="8824871" cy="1081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4634" y="202995"/>
            <a:ext cx="8282640" cy="506900"/>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431147" y="1600200"/>
            <a:ext cx="8276127" cy="47069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48991" y="6441019"/>
            <a:ext cx="1581319" cy="365125"/>
          </a:xfrm>
          <a:prstGeom prst="rect">
            <a:avLst/>
          </a:prstGeom>
        </p:spPr>
        <p:txBody>
          <a:bodyPr vert="horz" lIns="91440" tIns="45720" rIns="91440" bIns="45720" rtlCol="0" anchor="ctr"/>
          <a:lstStyle>
            <a:lvl1pPr algn="l">
              <a:defRPr sz="1000" b="0" i="0">
                <a:solidFill>
                  <a:schemeClr val="tx1"/>
                </a:solidFill>
                <a:latin typeface="Gill Sans Infant Std"/>
                <a:cs typeface="Gill Sans Infant Std"/>
              </a:defRPr>
            </a:lvl1pPr>
          </a:lstStyle>
          <a:p>
            <a:fld id="{9C0ED090-55D7-41C4-B0FC-3C5BADA44355}" type="datetime1">
              <a:rPr lang="en-US" smtClean="0"/>
              <a:t>5/14/2018</a:t>
            </a:fld>
            <a:endParaRPr lang="en-US"/>
          </a:p>
        </p:txBody>
      </p:sp>
      <p:sp>
        <p:nvSpPr>
          <p:cNvPr id="5" name="Footer Placeholder 4"/>
          <p:cNvSpPr>
            <a:spLocks noGrp="1"/>
          </p:cNvSpPr>
          <p:nvPr>
            <p:ph type="ftr" sz="quarter" idx="3"/>
          </p:nvPr>
        </p:nvSpPr>
        <p:spPr>
          <a:xfrm>
            <a:off x="2525022" y="6441019"/>
            <a:ext cx="3824978" cy="365125"/>
          </a:xfrm>
          <a:prstGeom prst="rect">
            <a:avLst/>
          </a:prstGeom>
        </p:spPr>
        <p:txBody>
          <a:bodyPr vert="horz" lIns="91440" tIns="45720" rIns="91440" bIns="45720" rtlCol="0" anchor="ctr"/>
          <a:lstStyle>
            <a:lvl1pPr algn="l">
              <a:defRPr sz="1000" b="0" i="0">
                <a:solidFill>
                  <a:schemeClr val="tx1"/>
                </a:solidFill>
                <a:latin typeface="Gill Sans Infant Std"/>
                <a:cs typeface="Gill Sans Infant Std"/>
              </a:defRPr>
            </a:lvl1pPr>
          </a:lstStyle>
          <a:p>
            <a:r>
              <a:rPr lang="en-US" smtClean="0"/>
              <a:t>FRESH SHN Webinar MHM in Schools</a:t>
            </a:r>
            <a:endParaRPr lang="en-US"/>
          </a:p>
        </p:txBody>
      </p:sp>
      <p:sp>
        <p:nvSpPr>
          <p:cNvPr id="6" name="Slide Number Placeholder 5"/>
          <p:cNvSpPr>
            <a:spLocks noGrp="1"/>
          </p:cNvSpPr>
          <p:nvPr>
            <p:ph type="sldNum" sz="quarter" idx="4"/>
          </p:nvPr>
        </p:nvSpPr>
        <p:spPr>
          <a:xfrm>
            <a:off x="8030310" y="6441019"/>
            <a:ext cx="773723" cy="365125"/>
          </a:xfrm>
          <a:prstGeom prst="rect">
            <a:avLst/>
          </a:prstGeom>
        </p:spPr>
        <p:txBody>
          <a:bodyPr vert="horz" lIns="91440" tIns="45720" rIns="91440" bIns="45720" rtlCol="0" anchor="ctr"/>
          <a:lstStyle>
            <a:lvl1pPr algn="r">
              <a:defRPr sz="1000" b="0" i="0">
                <a:solidFill>
                  <a:schemeClr val="tx1"/>
                </a:solidFill>
                <a:latin typeface="Gill Sans Infant Std"/>
                <a:cs typeface="Gill Sans Infant Std"/>
              </a:defRPr>
            </a:lvl1pPr>
          </a:lstStyle>
          <a:p>
            <a:fld id="{C3FDE51E-0052-334C-A4B2-C567FE9F326F}" type="slidenum">
              <a:rPr lang="en-US" smtClean="0"/>
              <a:pPr/>
              <a:t>‹#›</a:t>
            </a:fld>
            <a:endParaRPr lang="en-US"/>
          </a:p>
        </p:txBody>
      </p:sp>
      <p:cxnSp>
        <p:nvCxnSpPr>
          <p:cNvPr id="13" name="Straight Connector 12"/>
          <p:cNvCxnSpPr/>
          <p:nvPr/>
        </p:nvCxnSpPr>
        <p:spPr>
          <a:xfrm flipH="1">
            <a:off x="2466405"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6390374"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 name="Picture 8" descr="Underscore_lin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4636" y="1124217"/>
            <a:ext cx="8305800" cy="57912"/>
          </a:xfrm>
          <a:prstGeom prst="rect">
            <a:avLst/>
          </a:prstGeom>
        </p:spPr>
      </p:pic>
      <p:pic>
        <p:nvPicPr>
          <p:cNvPr id="15" name="Picture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1000" y="6364389"/>
            <a:ext cx="1969013" cy="493611"/>
          </a:xfrm>
          <a:prstGeom prst="rect">
            <a:avLst/>
          </a:prstGeom>
        </p:spPr>
      </p:pic>
    </p:spTree>
    <p:extLst>
      <p:ext uri="{BB962C8B-B14F-4D97-AF65-F5344CB8AC3E}">
        <p14:creationId xmlns:p14="http://schemas.microsoft.com/office/powerpoint/2010/main" val="2493870474"/>
      </p:ext>
    </p:extLst>
  </p:cSld>
  <p:clrMap bg1="lt1" tx1="dk1" bg2="lt2" tx2="dk2" accent1="accent1" accent2="accent2" accent3="accent3" accent4="accent4" accent5="accent5" accent6="accent6" hlink="hlink" folHlink="folHlink"/>
  <p:sldLayoutIdLst>
    <p:sldLayoutId id="2147483738" r:id="rId1"/>
  </p:sldLayoutIdLst>
  <p:hf hdr="0"/>
  <p:txStyles>
    <p:titleStyle>
      <a:lvl1pPr algn="l" defTabSz="457200" rtl="0" eaLnBrk="1" latinLnBrk="0" hangingPunct="1">
        <a:spcBef>
          <a:spcPct val="0"/>
        </a:spcBef>
        <a:buNone/>
        <a:defRPr sz="2500" b="1" i="0" kern="1200">
          <a:solidFill>
            <a:schemeClr val="tx1"/>
          </a:solidFill>
          <a:latin typeface="Gill Sans Infant Std"/>
          <a:ea typeface="+mj-ea"/>
          <a:cs typeface="Gill Sans Infant Std"/>
        </a:defRPr>
      </a:lvl1pPr>
    </p:titleStyle>
    <p:bodyStyle>
      <a:lvl1pPr marL="0" indent="0" algn="l" defTabSz="457200" rtl="0" eaLnBrk="1" latinLnBrk="0" hangingPunct="1">
        <a:spcBef>
          <a:spcPts val="0"/>
        </a:spcBef>
        <a:spcAft>
          <a:spcPts val="600"/>
        </a:spcAft>
        <a:buFont typeface="Arial"/>
        <a:buNone/>
        <a:defRPr sz="1800" b="1" i="0" kern="1200">
          <a:solidFill>
            <a:schemeClr val="tx2"/>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1500" b="0" i="0" kern="1200">
          <a:solidFill>
            <a:schemeClr val="tx1"/>
          </a:solidFill>
          <a:latin typeface="Gill Sans Infant Std"/>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Gill Sans Infant Std"/>
          <a:ea typeface="+mn-ea"/>
          <a:cs typeface="Gill Sans Infant Std"/>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Gill Sans Infant Std"/>
          <a:ea typeface="+mn-ea"/>
          <a:cs typeface="Gill Sans Infant Std"/>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Gill Sans Infant Std"/>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56308" y="149795"/>
            <a:ext cx="8824871" cy="1081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4634" y="202995"/>
            <a:ext cx="8282640" cy="506900"/>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431147" y="1600200"/>
            <a:ext cx="8276127" cy="47069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48991" y="6441019"/>
            <a:ext cx="1581319" cy="365125"/>
          </a:xfrm>
          <a:prstGeom prst="rect">
            <a:avLst/>
          </a:prstGeom>
        </p:spPr>
        <p:txBody>
          <a:bodyPr vert="horz" lIns="91440" tIns="45720" rIns="91440" bIns="45720" rtlCol="0" anchor="ctr"/>
          <a:lstStyle>
            <a:lvl1pPr algn="l">
              <a:defRPr sz="1000" b="0" i="0">
                <a:solidFill>
                  <a:schemeClr val="tx1"/>
                </a:solidFill>
                <a:latin typeface="Gill Sans Infant Std"/>
                <a:cs typeface="Gill Sans Infant Std"/>
              </a:defRPr>
            </a:lvl1pPr>
          </a:lstStyle>
          <a:p>
            <a:fld id="{9C0ED090-55D7-41C4-B0FC-3C5BADA44355}" type="datetime1">
              <a:rPr lang="en-US" smtClean="0"/>
              <a:t>5/14/2018</a:t>
            </a:fld>
            <a:endParaRPr lang="en-US"/>
          </a:p>
        </p:txBody>
      </p:sp>
      <p:sp>
        <p:nvSpPr>
          <p:cNvPr id="5" name="Footer Placeholder 4"/>
          <p:cNvSpPr>
            <a:spLocks noGrp="1"/>
          </p:cNvSpPr>
          <p:nvPr>
            <p:ph type="ftr" sz="quarter" idx="3"/>
          </p:nvPr>
        </p:nvSpPr>
        <p:spPr>
          <a:xfrm>
            <a:off x="2525022" y="6441019"/>
            <a:ext cx="3824978" cy="365125"/>
          </a:xfrm>
          <a:prstGeom prst="rect">
            <a:avLst/>
          </a:prstGeom>
        </p:spPr>
        <p:txBody>
          <a:bodyPr vert="horz" lIns="91440" tIns="45720" rIns="91440" bIns="45720" rtlCol="0" anchor="ctr"/>
          <a:lstStyle>
            <a:lvl1pPr algn="l">
              <a:defRPr sz="1000" b="0" i="0">
                <a:solidFill>
                  <a:schemeClr val="tx1"/>
                </a:solidFill>
                <a:latin typeface="Gill Sans Infant Std"/>
                <a:cs typeface="Gill Sans Infant Std"/>
              </a:defRPr>
            </a:lvl1pPr>
          </a:lstStyle>
          <a:p>
            <a:r>
              <a:rPr lang="en-US" smtClean="0"/>
              <a:t>FRESH SHN Webinar MHM in Schools</a:t>
            </a:r>
            <a:endParaRPr lang="en-US"/>
          </a:p>
        </p:txBody>
      </p:sp>
      <p:sp>
        <p:nvSpPr>
          <p:cNvPr id="6" name="Slide Number Placeholder 5"/>
          <p:cNvSpPr>
            <a:spLocks noGrp="1"/>
          </p:cNvSpPr>
          <p:nvPr>
            <p:ph type="sldNum" sz="quarter" idx="4"/>
          </p:nvPr>
        </p:nvSpPr>
        <p:spPr>
          <a:xfrm>
            <a:off x="8030310" y="6441019"/>
            <a:ext cx="773723" cy="365125"/>
          </a:xfrm>
          <a:prstGeom prst="rect">
            <a:avLst/>
          </a:prstGeom>
        </p:spPr>
        <p:txBody>
          <a:bodyPr vert="horz" lIns="91440" tIns="45720" rIns="91440" bIns="45720" rtlCol="0" anchor="ctr"/>
          <a:lstStyle>
            <a:lvl1pPr algn="r">
              <a:defRPr sz="1000" b="0" i="0">
                <a:solidFill>
                  <a:schemeClr val="tx1"/>
                </a:solidFill>
                <a:latin typeface="Gill Sans Infant Std"/>
                <a:cs typeface="Gill Sans Infant Std"/>
              </a:defRPr>
            </a:lvl1pPr>
          </a:lstStyle>
          <a:p>
            <a:fld id="{C3FDE51E-0052-334C-A4B2-C567FE9F326F}" type="slidenum">
              <a:rPr lang="en-US" smtClean="0"/>
              <a:pPr/>
              <a:t>‹#›</a:t>
            </a:fld>
            <a:endParaRPr lang="en-US"/>
          </a:p>
        </p:txBody>
      </p:sp>
      <p:cxnSp>
        <p:nvCxnSpPr>
          <p:cNvPr id="13" name="Straight Connector 12"/>
          <p:cNvCxnSpPr/>
          <p:nvPr/>
        </p:nvCxnSpPr>
        <p:spPr>
          <a:xfrm flipH="1">
            <a:off x="2466405"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6390374"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 name="Picture 8" descr="Underscore_lin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4636" y="1124217"/>
            <a:ext cx="8305800" cy="57912"/>
          </a:xfrm>
          <a:prstGeom prst="rect">
            <a:avLst/>
          </a:prstGeom>
        </p:spPr>
      </p:pic>
      <p:pic>
        <p:nvPicPr>
          <p:cNvPr id="15" name="Picture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1000" y="6364389"/>
            <a:ext cx="1969013" cy="493611"/>
          </a:xfrm>
          <a:prstGeom prst="rect">
            <a:avLst/>
          </a:prstGeom>
        </p:spPr>
      </p:pic>
    </p:spTree>
    <p:extLst>
      <p:ext uri="{BB962C8B-B14F-4D97-AF65-F5344CB8AC3E}">
        <p14:creationId xmlns:p14="http://schemas.microsoft.com/office/powerpoint/2010/main" val="851244125"/>
      </p:ext>
    </p:extLst>
  </p:cSld>
  <p:clrMap bg1="lt1" tx1="dk1" bg2="lt2" tx2="dk2" accent1="accent1" accent2="accent2" accent3="accent3" accent4="accent4" accent5="accent5" accent6="accent6" hlink="hlink" folHlink="folHlink"/>
  <p:sldLayoutIdLst>
    <p:sldLayoutId id="2147483740" r:id="rId1"/>
  </p:sldLayoutIdLst>
  <p:hf hdr="0"/>
  <p:txStyles>
    <p:titleStyle>
      <a:lvl1pPr algn="l" defTabSz="457200" rtl="0" eaLnBrk="1" latinLnBrk="0" hangingPunct="1">
        <a:spcBef>
          <a:spcPct val="0"/>
        </a:spcBef>
        <a:buNone/>
        <a:defRPr sz="2500" b="1" i="0" kern="1200">
          <a:solidFill>
            <a:schemeClr val="tx1"/>
          </a:solidFill>
          <a:latin typeface="Gill Sans Infant Std"/>
          <a:ea typeface="+mj-ea"/>
          <a:cs typeface="Gill Sans Infant Std"/>
        </a:defRPr>
      </a:lvl1pPr>
    </p:titleStyle>
    <p:bodyStyle>
      <a:lvl1pPr marL="0" indent="0" algn="l" defTabSz="457200" rtl="0" eaLnBrk="1" latinLnBrk="0" hangingPunct="1">
        <a:spcBef>
          <a:spcPts val="0"/>
        </a:spcBef>
        <a:spcAft>
          <a:spcPts val="600"/>
        </a:spcAft>
        <a:buFont typeface="Arial"/>
        <a:buNone/>
        <a:defRPr sz="1800" b="1" i="0" kern="1200">
          <a:solidFill>
            <a:schemeClr val="tx2"/>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1500" b="0" i="0" kern="1200">
          <a:solidFill>
            <a:schemeClr val="tx1"/>
          </a:solidFill>
          <a:latin typeface="Gill Sans Infant Std"/>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Gill Sans Infant Std"/>
          <a:ea typeface="+mn-ea"/>
          <a:cs typeface="Gill Sans Infant Std"/>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Gill Sans Infant Std"/>
          <a:ea typeface="+mn-ea"/>
          <a:cs typeface="Gill Sans Infant Std"/>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Gill Sans Infant Std"/>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56308" y="149795"/>
            <a:ext cx="8824871" cy="1081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4634" y="202995"/>
            <a:ext cx="8282640" cy="506900"/>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431147" y="1600200"/>
            <a:ext cx="8276127" cy="47069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48991" y="6441019"/>
            <a:ext cx="1581319" cy="365125"/>
          </a:xfrm>
          <a:prstGeom prst="rect">
            <a:avLst/>
          </a:prstGeom>
        </p:spPr>
        <p:txBody>
          <a:bodyPr vert="horz" lIns="91440" tIns="45720" rIns="91440" bIns="45720" rtlCol="0" anchor="ctr"/>
          <a:lstStyle>
            <a:lvl1pPr algn="l">
              <a:defRPr sz="1000" b="0" i="0">
                <a:solidFill>
                  <a:schemeClr val="tx1"/>
                </a:solidFill>
                <a:latin typeface="Gill Sans Infant Std"/>
                <a:cs typeface="Gill Sans Infant Std"/>
              </a:defRPr>
            </a:lvl1pPr>
          </a:lstStyle>
          <a:p>
            <a:fld id="{9C0ED090-55D7-41C4-B0FC-3C5BADA44355}" type="datetime1">
              <a:rPr lang="en-US" smtClean="0"/>
              <a:t>5/14/2018</a:t>
            </a:fld>
            <a:endParaRPr lang="en-US"/>
          </a:p>
        </p:txBody>
      </p:sp>
      <p:sp>
        <p:nvSpPr>
          <p:cNvPr id="5" name="Footer Placeholder 4"/>
          <p:cNvSpPr>
            <a:spLocks noGrp="1"/>
          </p:cNvSpPr>
          <p:nvPr>
            <p:ph type="ftr" sz="quarter" idx="3"/>
          </p:nvPr>
        </p:nvSpPr>
        <p:spPr>
          <a:xfrm>
            <a:off x="2525022" y="6441019"/>
            <a:ext cx="3824978" cy="365125"/>
          </a:xfrm>
          <a:prstGeom prst="rect">
            <a:avLst/>
          </a:prstGeom>
        </p:spPr>
        <p:txBody>
          <a:bodyPr vert="horz" lIns="91440" tIns="45720" rIns="91440" bIns="45720" rtlCol="0" anchor="ctr"/>
          <a:lstStyle>
            <a:lvl1pPr algn="l">
              <a:defRPr sz="1000" b="0" i="0">
                <a:solidFill>
                  <a:schemeClr val="tx1"/>
                </a:solidFill>
                <a:latin typeface="Gill Sans Infant Std"/>
                <a:cs typeface="Gill Sans Infant Std"/>
              </a:defRPr>
            </a:lvl1pPr>
          </a:lstStyle>
          <a:p>
            <a:r>
              <a:rPr lang="en-US" smtClean="0"/>
              <a:t>FRESH SHN Webinar MHM in Schools</a:t>
            </a:r>
            <a:endParaRPr lang="en-US"/>
          </a:p>
        </p:txBody>
      </p:sp>
      <p:sp>
        <p:nvSpPr>
          <p:cNvPr id="6" name="Slide Number Placeholder 5"/>
          <p:cNvSpPr>
            <a:spLocks noGrp="1"/>
          </p:cNvSpPr>
          <p:nvPr>
            <p:ph type="sldNum" sz="quarter" idx="4"/>
          </p:nvPr>
        </p:nvSpPr>
        <p:spPr>
          <a:xfrm>
            <a:off x="8030310" y="6441019"/>
            <a:ext cx="773723" cy="365125"/>
          </a:xfrm>
          <a:prstGeom prst="rect">
            <a:avLst/>
          </a:prstGeom>
        </p:spPr>
        <p:txBody>
          <a:bodyPr vert="horz" lIns="91440" tIns="45720" rIns="91440" bIns="45720" rtlCol="0" anchor="ctr"/>
          <a:lstStyle>
            <a:lvl1pPr algn="r">
              <a:defRPr sz="1000" b="0" i="0">
                <a:solidFill>
                  <a:schemeClr val="tx1"/>
                </a:solidFill>
                <a:latin typeface="Gill Sans Infant Std"/>
                <a:cs typeface="Gill Sans Infant Std"/>
              </a:defRPr>
            </a:lvl1pPr>
          </a:lstStyle>
          <a:p>
            <a:fld id="{C3FDE51E-0052-334C-A4B2-C567FE9F326F}" type="slidenum">
              <a:rPr lang="en-US" smtClean="0"/>
              <a:pPr/>
              <a:t>‹#›</a:t>
            </a:fld>
            <a:endParaRPr lang="en-US"/>
          </a:p>
        </p:txBody>
      </p:sp>
      <p:cxnSp>
        <p:nvCxnSpPr>
          <p:cNvPr id="13" name="Straight Connector 12"/>
          <p:cNvCxnSpPr/>
          <p:nvPr/>
        </p:nvCxnSpPr>
        <p:spPr>
          <a:xfrm flipH="1">
            <a:off x="2466405"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6390374"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 name="Picture 8" descr="Underscore_lin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4636" y="1124217"/>
            <a:ext cx="8305800" cy="57912"/>
          </a:xfrm>
          <a:prstGeom prst="rect">
            <a:avLst/>
          </a:prstGeom>
        </p:spPr>
      </p:pic>
      <p:pic>
        <p:nvPicPr>
          <p:cNvPr id="15" name="Picture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1000" y="6364389"/>
            <a:ext cx="1969013" cy="493611"/>
          </a:xfrm>
          <a:prstGeom prst="rect">
            <a:avLst/>
          </a:prstGeom>
        </p:spPr>
      </p:pic>
    </p:spTree>
    <p:extLst>
      <p:ext uri="{BB962C8B-B14F-4D97-AF65-F5344CB8AC3E}">
        <p14:creationId xmlns:p14="http://schemas.microsoft.com/office/powerpoint/2010/main" val="1106531821"/>
      </p:ext>
    </p:extLst>
  </p:cSld>
  <p:clrMap bg1="lt1" tx1="dk1" bg2="lt2" tx2="dk2" accent1="accent1" accent2="accent2" accent3="accent3" accent4="accent4" accent5="accent5" accent6="accent6" hlink="hlink" folHlink="folHlink"/>
  <p:sldLayoutIdLst>
    <p:sldLayoutId id="2147483742" r:id="rId1"/>
  </p:sldLayoutIdLst>
  <p:hf hdr="0"/>
  <p:txStyles>
    <p:titleStyle>
      <a:lvl1pPr algn="l" defTabSz="457200" rtl="0" eaLnBrk="1" latinLnBrk="0" hangingPunct="1">
        <a:spcBef>
          <a:spcPct val="0"/>
        </a:spcBef>
        <a:buNone/>
        <a:defRPr sz="2500" b="1" i="0" kern="1200">
          <a:solidFill>
            <a:schemeClr val="tx1"/>
          </a:solidFill>
          <a:latin typeface="Gill Sans Infant Std"/>
          <a:ea typeface="+mj-ea"/>
          <a:cs typeface="Gill Sans Infant Std"/>
        </a:defRPr>
      </a:lvl1pPr>
    </p:titleStyle>
    <p:bodyStyle>
      <a:lvl1pPr marL="0" indent="0" algn="l" defTabSz="457200" rtl="0" eaLnBrk="1" latinLnBrk="0" hangingPunct="1">
        <a:spcBef>
          <a:spcPts val="0"/>
        </a:spcBef>
        <a:spcAft>
          <a:spcPts val="600"/>
        </a:spcAft>
        <a:buFont typeface="Arial"/>
        <a:buNone/>
        <a:defRPr sz="1800" b="1" i="0" kern="1200">
          <a:solidFill>
            <a:schemeClr val="tx2"/>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1500" b="0" i="0" kern="1200">
          <a:solidFill>
            <a:schemeClr val="tx1"/>
          </a:solidFill>
          <a:latin typeface="Gill Sans Infant Std"/>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Gill Sans Infant Std"/>
          <a:ea typeface="+mn-ea"/>
          <a:cs typeface="Gill Sans Infant Std"/>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Gill Sans Infant Std"/>
          <a:ea typeface="+mn-ea"/>
          <a:cs typeface="Gill Sans Infant Std"/>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Gill Sans Infant Std"/>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56308" y="149795"/>
            <a:ext cx="8824871" cy="1081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4634" y="202995"/>
            <a:ext cx="8282640" cy="506900"/>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431147" y="1600200"/>
            <a:ext cx="8276127" cy="47069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48991" y="6441019"/>
            <a:ext cx="1581319" cy="365125"/>
          </a:xfrm>
          <a:prstGeom prst="rect">
            <a:avLst/>
          </a:prstGeom>
        </p:spPr>
        <p:txBody>
          <a:bodyPr vert="horz" lIns="91440" tIns="45720" rIns="91440" bIns="45720" rtlCol="0" anchor="ctr"/>
          <a:lstStyle>
            <a:lvl1pPr algn="l">
              <a:defRPr sz="1000" b="0" i="0">
                <a:solidFill>
                  <a:schemeClr val="tx1"/>
                </a:solidFill>
                <a:latin typeface="Gill Sans Infant Std"/>
                <a:cs typeface="Gill Sans Infant Std"/>
              </a:defRPr>
            </a:lvl1pPr>
          </a:lstStyle>
          <a:p>
            <a:fld id="{9C0ED090-55D7-41C4-B0FC-3C5BADA44355}" type="datetime1">
              <a:rPr lang="en-US" smtClean="0"/>
              <a:t>5/14/2018</a:t>
            </a:fld>
            <a:endParaRPr lang="en-US"/>
          </a:p>
        </p:txBody>
      </p:sp>
      <p:sp>
        <p:nvSpPr>
          <p:cNvPr id="5" name="Footer Placeholder 4"/>
          <p:cNvSpPr>
            <a:spLocks noGrp="1"/>
          </p:cNvSpPr>
          <p:nvPr>
            <p:ph type="ftr" sz="quarter" idx="3"/>
          </p:nvPr>
        </p:nvSpPr>
        <p:spPr>
          <a:xfrm>
            <a:off x="2525022" y="6441019"/>
            <a:ext cx="3824978" cy="365125"/>
          </a:xfrm>
          <a:prstGeom prst="rect">
            <a:avLst/>
          </a:prstGeom>
        </p:spPr>
        <p:txBody>
          <a:bodyPr vert="horz" lIns="91440" tIns="45720" rIns="91440" bIns="45720" rtlCol="0" anchor="ctr"/>
          <a:lstStyle>
            <a:lvl1pPr algn="l">
              <a:defRPr sz="1000" b="0" i="0">
                <a:solidFill>
                  <a:schemeClr val="tx1"/>
                </a:solidFill>
                <a:latin typeface="Gill Sans Infant Std"/>
                <a:cs typeface="Gill Sans Infant Std"/>
              </a:defRPr>
            </a:lvl1pPr>
          </a:lstStyle>
          <a:p>
            <a:r>
              <a:rPr lang="en-US" smtClean="0"/>
              <a:t>FRESH SHN Webinar MHM in Schools</a:t>
            </a:r>
            <a:endParaRPr lang="en-US"/>
          </a:p>
        </p:txBody>
      </p:sp>
      <p:sp>
        <p:nvSpPr>
          <p:cNvPr id="6" name="Slide Number Placeholder 5"/>
          <p:cNvSpPr>
            <a:spLocks noGrp="1"/>
          </p:cNvSpPr>
          <p:nvPr>
            <p:ph type="sldNum" sz="quarter" idx="4"/>
          </p:nvPr>
        </p:nvSpPr>
        <p:spPr>
          <a:xfrm>
            <a:off x="8030310" y="6441019"/>
            <a:ext cx="773723" cy="365125"/>
          </a:xfrm>
          <a:prstGeom prst="rect">
            <a:avLst/>
          </a:prstGeom>
        </p:spPr>
        <p:txBody>
          <a:bodyPr vert="horz" lIns="91440" tIns="45720" rIns="91440" bIns="45720" rtlCol="0" anchor="ctr"/>
          <a:lstStyle>
            <a:lvl1pPr algn="r">
              <a:defRPr sz="1000" b="0" i="0">
                <a:solidFill>
                  <a:schemeClr val="tx1"/>
                </a:solidFill>
                <a:latin typeface="Gill Sans Infant Std"/>
                <a:cs typeface="Gill Sans Infant Std"/>
              </a:defRPr>
            </a:lvl1pPr>
          </a:lstStyle>
          <a:p>
            <a:fld id="{C3FDE51E-0052-334C-A4B2-C567FE9F326F}" type="slidenum">
              <a:rPr lang="en-US" smtClean="0"/>
              <a:pPr/>
              <a:t>‹#›</a:t>
            </a:fld>
            <a:endParaRPr lang="en-US"/>
          </a:p>
        </p:txBody>
      </p:sp>
      <p:cxnSp>
        <p:nvCxnSpPr>
          <p:cNvPr id="13" name="Straight Connector 12"/>
          <p:cNvCxnSpPr/>
          <p:nvPr/>
        </p:nvCxnSpPr>
        <p:spPr>
          <a:xfrm flipH="1">
            <a:off x="2466405"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6390374"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 name="Picture 8" descr="Underscore_lin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4636" y="1124217"/>
            <a:ext cx="8305800" cy="57912"/>
          </a:xfrm>
          <a:prstGeom prst="rect">
            <a:avLst/>
          </a:prstGeom>
        </p:spPr>
      </p:pic>
      <p:pic>
        <p:nvPicPr>
          <p:cNvPr id="15" name="Picture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1000" y="6364389"/>
            <a:ext cx="1969013" cy="493611"/>
          </a:xfrm>
          <a:prstGeom prst="rect">
            <a:avLst/>
          </a:prstGeom>
        </p:spPr>
      </p:pic>
    </p:spTree>
    <p:extLst>
      <p:ext uri="{BB962C8B-B14F-4D97-AF65-F5344CB8AC3E}">
        <p14:creationId xmlns:p14="http://schemas.microsoft.com/office/powerpoint/2010/main" val="153270858"/>
      </p:ext>
    </p:extLst>
  </p:cSld>
  <p:clrMap bg1="lt1" tx1="dk1" bg2="lt2" tx2="dk2" accent1="accent1" accent2="accent2" accent3="accent3" accent4="accent4" accent5="accent5" accent6="accent6" hlink="hlink" folHlink="folHlink"/>
  <p:sldLayoutIdLst>
    <p:sldLayoutId id="2147483744" r:id="rId1"/>
  </p:sldLayoutIdLst>
  <p:hf hdr="0"/>
  <p:txStyles>
    <p:titleStyle>
      <a:lvl1pPr algn="l" defTabSz="457200" rtl="0" eaLnBrk="1" latinLnBrk="0" hangingPunct="1">
        <a:spcBef>
          <a:spcPct val="0"/>
        </a:spcBef>
        <a:buNone/>
        <a:defRPr sz="2500" b="1" i="0" kern="1200">
          <a:solidFill>
            <a:schemeClr val="tx1"/>
          </a:solidFill>
          <a:latin typeface="Gill Sans Infant Std"/>
          <a:ea typeface="+mj-ea"/>
          <a:cs typeface="Gill Sans Infant Std"/>
        </a:defRPr>
      </a:lvl1pPr>
    </p:titleStyle>
    <p:bodyStyle>
      <a:lvl1pPr marL="0" indent="0" algn="l" defTabSz="457200" rtl="0" eaLnBrk="1" latinLnBrk="0" hangingPunct="1">
        <a:spcBef>
          <a:spcPts val="0"/>
        </a:spcBef>
        <a:spcAft>
          <a:spcPts val="600"/>
        </a:spcAft>
        <a:buFont typeface="Arial"/>
        <a:buNone/>
        <a:defRPr sz="1800" b="1" i="0" kern="1200">
          <a:solidFill>
            <a:schemeClr val="tx2"/>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1500" b="0" i="0" kern="1200">
          <a:solidFill>
            <a:schemeClr val="tx1"/>
          </a:solidFill>
          <a:latin typeface="Gill Sans Infant Std"/>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Gill Sans Infant Std"/>
          <a:ea typeface="+mn-ea"/>
          <a:cs typeface="Gill Sans Infant Std"/>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Gill Sans Infant Std"/>
          <a:ea typeface="+mn-ea"/>
          <a:cs typeface="Gill Sans Infant Std"/>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Gill Sans Infant Std"/>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56308" y="149795"/>
            <a:ext cx="8824871" cy="1081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4634" y="202995"/>
            <a:ext cx="8282640" cy="506900"/>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431147" y="1600200"/>
            <a:ext cx="8276127" cy="47069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48991" y="6441019"/>
            <a:ext cx="1581319" cy="365125"/>
          </a:xfrm>
          <a:prstGeom prst="rect">
            <a:avLst/>
          </a:prstGeom>
        </p:spPr>
        <p:txBody>
          <a:bodyPr vert="horz" lIns="91440" tIns="45720" rIns="91440" bIns="45720" rtlCol="0" anchor="ctr"/>
          <a:lstStyle>
            <a:lvl1pPr algn="l">
              <a:defRPr sz="1000" b="0" i="0">
                <a:solidFill>
                  <a:schemeClr val="tx1"/>
                </a:solidFill>
                <a:latin typeface="Gill Sans Infant Std"/>
                <a:cs typeface="Gill Sans Infant Std"/>
              </a:defRPr>
            </a:lvl1pPr>
          </a:lstStyle>
          <a:p>
            <a:fld id="{9C0ED090-55D7-41C4-B0FC-3C5BADA44355}" type="datetime1">
              <a:rPr lang="en-US" smtClean="0"/>
              <a:t>5/14/2018</a:t>
            </a:fld>
            <a:endParaRPr lang="en-US"/>
          </a:p>
        </p:txBody>
      </p:sp>
      <p:sp>
        <p:nvSpPr>
          <p:cNvPr id="5" name="Footer Placeholder 4"/>
          <p:cNvSpPr>
            <a:spLocks noGrp="1"/>
          </p:cNvSpPr>
          <p:nvPr>
            <p:ph type="ftr" sz="quarter" idx="3"/>
          </p:nvPr>
        </p:nvSpPr>
        <p:spPr>
          <a:xfrm>
            <a:off x="2525022" y="6441019"/>
            <a:ext cx="3824978" cy="365125"/>
          </a:xfrm>
          <a:prstGeom prst="rect">
            <a:avLst/>
          </a:prstGeom>
        </p:spPr>
        <p:txBody>
          <a:bodyPr vert="horz" lIns="91440" tIns="45720" rIns="91440" bIns="45720" rtlCol="0" anchor="ctr"/>
          <a:lstStyle>
            <a:lvl1pPr algn="l">
              <a:defRPr sz="1000" b="0" i="0">
                <a:solidFill>
                  <a:schemeClr val="tx1"/>
                </a:solidFill>
                <a:latin typeface="Gill Sans Infant Std"/>
                <a:cs typeface="Gill Sans Infant Std"/>
              </a:defRPr>
            </a:lvl1pPr>
          </a:lstStyle>
          <a:p>
            <a:r>
              <a:rPr lang="en-US" smtClean="0"/>
              <a:t>FRESH SHN Webinar MHM in Schools</a:t>
            </a:r>
            <a:endParaRPr lang="en-US"/>
          </a:p>
        </p:txBody>
      </p:sp>
      <p:sp>
        <p:nvSpPr>
          <p:cNvPr id="6" name="Slide Number Placeholder 5"/>
          <p:cNvSpPr>
            <a:spLocks noGrp="1"/>
          </p:cNvSpPr>
          <p:nvPr>
            <p:ph type="sldNum" sz="quarter" idx="4"/>
          </p:nvPr>
        </p:nvSpPr>
        <p:spPr>
          <a:xfrm>
            <a:off x="8030310" y="6441019"/>
            <a:ext cx="773723" cy="365125"/>
          </a:xfrm>
          <a:prstGeom prst="rect">
            <a:avLst/>
          </a:prstGeom>
        </p:spPr>
        <p:txBody>
          <a:bodyPr vert="horz" lIns="91440" tIns="45720" rIns="91440" bIns="45720" rtlCol="0" anchor="ctr"/>
          <a:lstStyle>
            <a:lvl1pPr algn="r">
              <a:defRPr sz="1000" b="0" i="0">
                <a:solidFill>
                  <a:schemeClr val="tx1"/>
                </a:solidFill>
                <a:latin typeface="Gill Sans Infant Std"/>
                <a:cs typeface="Gill Sans Infant Std"/>
              </a:defRPr>
            </a:lvl1pPr>
          </a:lstStyle>
          <a:p>
            <a:fld id="{C3FDE51E-0052-334C-A4B2-C567FE9F326F}" type="slidenum">
              <a:rPr lang="en-US" smtClean="0"/>
              <a:pPr/>
              <a:t>‹#›</a:t>
            </a:fld>
            <a:endParaRPr lang="en-US"/>
          </a:p>
        </p:txBody>
      </p:sp>
      <p:cxnSp>
        <p:nvCxnSpPr>
          <p:cNvPr id="13" name="Straight Connector 12"/>
          <p:cNvCxnSpPr/>
          <p:nvPr/>
        </p:nvCxnSpPr>
        <p:spPr>
          <a:xfrm flipH="1">
            <a:off x="2466405"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6390374"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 name="Picture 8" descr="Underscore_lin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4636" y="1124217"/>
            <a:ext cx="8305800" cy="57912"/>
          </a:xfrm>
          <a:prstGeom prst="rect">
            <a:avLst/>
          </a:prstGeom>
        </p:spPr>
      </p:pic>
      <p:pic>
        <p:nvPicPr>
          <p:cNvPr id="15" name="Picture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1000" y="6364389"/>
            <a:ext cx="1969013" cy="493611"/>
          </a:xfrm>
          <a:prstGeom prst="rect">
            <a:avLst/>
          </a:prstGeom>
        </p:spPr>
      </p:pic>
    </p:spTree>
    <p:extLst>
      <p:ext uri="{BB962C8B-B14F-4D97-AF65-F5344CB8AC3E}">
        <p14:creationId xmlns:p14="http://schemas.microsoft.com/office/powerpoint/2010/main" val="3951548427"/>
      </p:ext>
    </p:extLst>
  </p:cSld>
  <p:clrMap bg1="lt1" tx1="dk1" bg2="lt2" tx2="dk2" accent1="accent1" accent2="accent2" accent3="accent3" accent4="accent4" accent5="accent5" accent6="accent6" hlink="hlink" folHlink="folHlink"/>
  <p:sldLayoutIdLst>
    <p:sldLayoutId id="2147483746" r:id="rId1"/>
  </p:sldLayoutIdLst>
  <p:hf hdr="0"/>
  <p:txStyles>
    <p:titleStyle>
      <a:lvl1pPr algn="l" defTabSz="457200" rtl="0" eaLnBrk="1" latinLnBrk="0" hangingPunct="1">
        <a:spcBef>
          <a:spcPct val="0"/>
        </a:spcBef>
        <a:buNone/>
        <a:defRPr sz="2500" b="1" i="0" kern="1200">
          <a:solidFill>
            <a:schemeClr val="tx1"/>
          </a:solidFill>
          <a:latin typeface="Gill Sans Infant Std"/>
          <a:ea typeface="+mj-ea"/>
          <a:cs typeface="Gill Sans Infant Std"/>
        </a:defRPr>
      </a:lvl1pPr>
    </p:titleStyle>
    <p:bodyStyle>
      <a:lvl1pPr marL="0" indent="0" algn="l" defTabSz="457200" rtl="0" eaLnBrk="1" latinLnBrk="0" hangingPunct="1">
        <a:spcBef>
          <a:spcPts val="0"/>
        </a:spcBef>
        <a:spcAft>
          <a:spcPts val="600"/>
        </a:spcAft>
        <a:buFont typeface="Arial"/>
        <a:buNone/>
        <a:defRPr sz="1800" b="1" i="0" kern="1200">
          <a:solidFill>
            <a:schemeClr val="tx2"/>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1500" b="0" i="0" kern="1200">
          <a:solidFill>
            <a:schemeClr val="tx1"/>
          </a:solidFill>
          <a:latin typeface="Gill Sans Infant Std"/>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Gill Sans Infant Std"/>
          <a:ea typeface="+mn-ea"/>
          <a:cs typeface="Gill Sans Infant Std"/>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Gill Sans Infant Std"/>
          <a:ea typeface="+mn-ea"/>
          <a:cs typeface="Gill Sans Infant Std"/>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Gill Sans Infant Std"/>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56308" y="149795"/>
            <a:ext cx="8824871" cy="1081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4634" y="202995"/>
            <a:ext cx="8282640" cy="506900"/>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431147" y="1600200"/>
            <a:ext cx="8276127" cy="47069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48991" y="6441019"/>
            <a:ext cx="1581319" cy="365125"/>
          </a:xfrm>
          <a:prstGeom prst="rect">
            <a:avLst/>
          </a:prstGeom>
        </p:spPr>
        <p:txBody>
          <a:bodyPr vert="horz" lIns="91440" tIns="45720" rIns="91440" bIns="45720" rtlCol="0" anchor="ctr"/>
          <a:lstStyle>
            <a:lvl1pPr algn="l">
              <a:defRPr sz="1000" b="0" i="0">
                <a:solidFill>
                  <a:schemeClr val="tx1"/>
                </a:solidFill>
                <a:latin typeface="Gill Sans Infant Std"/>
                <a:cs typeface="Gill Sans Infant Std"/>
              </a:defRPr>
            </a:lvl1pPr>
          </a:lstStyle>
          <a:p>
            <a:fld id="{9C0ED090-55D7-41C4-B0FC-3C5BADA44355}" type="datetime1">
              <a:rPr lang="en-US" smtClean="0"/>
              <a:t>5/14/2018</a:t>
            </a:fld>
            <a:endParaRPr lang="en-US"/>
          </a:p>
        </p:txBody>
      </p:sp>
      <p:sp>
        <p:nvSpPr>
          <p:cNvPr id="5" name="Footer Placeholder 4"/>
          <p:cNvSpPr>
            <a:spLocks noGrp="1"/>
          </p:cNvSpPr>
          <p:nvPr>
            <p:ph type="ftr" sz="quarter" idx="3"/>
          </p:nvPr>
        </p:nvSpPr>
        <p:spPr>
          <a:xfrm>
            <a:off x="2525022" y="6441019"/>
            <a:ext cx="3824978" cy="365125"/>
          </a:xfrm>
          <a:prstGeom prst="rect">
            <a:avLst/>
          </a:prstGeom>
        </p:spPr>
        <p:txBody>
          <a:bodyPr vert="horz" lIns="91440" tIns="45720" rIns="91440" bIns="45720" rtlCol="0" anchor="ctr"/>
          <a:lstStyle>
            <a:lvl1pPr algn="l">
              <a:defRPr sz="1000" b="0" i="0">
                <a:solidFill>
                  <a:schemeClr val="tx1"/>
                </a:solidFill>
                <a:latin typeface="Gill Sans Infant Std"/>
                <a:cs typeface="Gill Sans Infant Std"/>
              </a:defRPr>
            </a:lvl1pPr>
          </a:lstStyle>
          <a:p>
            <a:r>
              <a:rPr lang="en-US" smtClean="0"/>
              <a:t>FRESH SHN Webinar MHM in Schools</a:t>
            </a:r>
            <a:endParaRPr lang="en-US"/>
          </a:p>
        </p:txBody>
      </p:sp>
      <p:sp>
        <p:nvSpPr>
          <p:cNvPr id="6" name="Slide Number Placeholder 5"/>
          <p:cNvSpPr>
            <a:spLocks noGrp="1"/>
          </p:cNvSpPr>
          <p:nvPr>
            <p:ph type="sldNum" sz="quarter" idx="4"/>
          </p:nvPr>
        </p:nvSpPr>
        <p:spPr>
          <a:xfrm>
            <a:off x="8030310" y="6441019"/>
            <a:ext cx="773723" cy="365125"/>
          </a:xfrm>
          <a:prstGeom prst="rect">
            <a:avLst/>
          </a:prstGeom>
        </p:spPr>
        <p:txBody>
          <a:bodyPr vert="horz" lIns="91440" tIns="45720" rIns="91440" bIns="45720" rtlCol="0" anchor="ctr"/>
          <a:lstStyle>
            <a:lvl1pPr algn="r">
              <a:defRPr sz="1000" b="0" i="0">
                <a:solidFill>
                  <a:schemeClr val="tx1"/>
                </a:solidFill>
                <a:latin typeface="Gill Sans Infant Std"/>
                <a:cs typeface="Gill Sans Infant Std"/>
              </a:defRPr>
            </a:lvl1pPr>
          </a:lstStyle>
          <a:p>
            <a:fld id="{C3FDE51E-0052-334C-A4B2-C567FE9F326F}" type="slidenum">
              <a:rPr lang="en-US" smtClean="0"/>
              <a:pPr/>
              <a:t>‹#›</a:t>
            </a:fld>
            <a:endParaRPr lang="en-US"/>
          </a:p>
        </p:txBody>
      </p:sp>
      <p:cxnSp>
        <p:nvCxnSpPr>
          <p:cNvPr id="13" name="Straight Connector 12"/>
          <p:cNvCxnSpPr/>
          <p:nvPr/>
        </p:nvCxnSpPr>
        <p:spPr>
          <a:xfrm flipH="1">
            <a:off x="2466405"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6390374"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 name="Picture 8" descr="Underscore_lin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4636" y="1124217"/>
            <a:ext cx="8305800" cy="57912"/>
          </a:xfrm>
          <a:prstGeom prst="rect">
            <a:avLst/>
          </a:prstGeom>
        </p:spPr>
      </p:pic>
      <p:pic>
        <p:nvPicPr>
          <p:cNvPr id="15" name="Picture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1000" y="6364389"/>
            <a:ext cx="1969013" cy="493611"/>
          </a:xfrm>
          <a:prstGeom prst="rect">
            <a:avLst/>
          </a:prstGeom>
        </p:spPr>
      </p:pic>
    </p:spTree>
    <p:extLst>
      <p:ext uri="{BB962C8B-B14F-4D97-AF65-F5344CB8AC3E}">
        <p14:creationId xmlns:p14="http://schemas.microsoft.com/office/powerpoint/2010/main" val="52689659"/>
      </p:ext>
    </p:extLst>
  </p:cSld>
  <p:clrMap bg1="lt1" tx1="dk1" bg2="lt2" tx2="dk2" accent1="accent1" accent2="accent2" accent3="accent3" accent4="accent4" accent5="accent5" accent6="accent6" hlink="hlink" folHlink="folHlink"/>
  <p:sldLayoutIdLst>
    <p:sldLayoutId id="2147483748" r:id="rId1"/>
  </p:sldLayoutIdLst>
  <p:hf hdr="0"/>
  <p:txStyles>
    <p:titleStyle>
      <a:lvl1pPr algn="l" defTabSz="457200" rtl="0" eaLnBrk="1" latinLnBrk="0" hangingPunct="1">
        <a:spcBef>
          <a:spcPct val="0"/>
        </a:spcBef>
        <a:buNone/>
        <a:defRPr sz="2500" b="1" i="0" kern="1200">
          <a:solidFill>
            <a:schemeClr val="tx1"/>
          </a:solidFill>
          <a:latin typeface="Gill Sans Infant Std"/>
          <a:ea typeface="+mj-ea"/>
          <a:cs typeface="Gill Sans Infant Std"/>
        </a:defRPr>
      </a:lvl1pPr>
    </p:titleStyle>
    <p:bodyStyle>
      <a:lvl1pPr marL="0" indent="0" algn="l" defTabSz="457200" rtl="0" eaLnBrk="1" latinLnBrk="0" hangingPunct="1">
        <a:spcBef>
          <a:spcPts val="0"/>
        </a:spcBef>
        <a:spcAft>
          <a:spcPts val="600"/>
        </a:spcAft>
        <a:buFont typeface="Arial"/>
        <a:buNone/>
        <a:defRPr sz="1800" b="1" i="0" kern="1200">
          <a:solidFill>
            <a:schemeClr val="tx2"/>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1500" b="0" i="0" kern="1200">
          <a:solidFill>
            <a:schemeClr val="tx1"/>
          </a:solidFill>
          <a:latin typeface="Gill Sans Infant Std"/>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Gill Sans Infant Std"/>
          <a:ea typeface="+mn-ea"/>
          <a:cs typeface="Gill Sans Infant Std"/>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Gill Sans Infant Std"/>
          <a:ea typeface="+mn-ea"/>
          <a:cs typeface="Gill Sans Infant Std"/>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Gill Sans Infant Std"/>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56308" y="149795"/>
            <a:ext cx="8824871" cy="1081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4634" y="202995"/>
            <a:ext cx="8282640" cy="506900"/>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431147" y="1600200"/>
            <a:ext cx="8276127" cy="47069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48991" y="6441019"/>
            <a:ext cx="1581319" cy="365125"/>
          </a:xfrm>
          <a:prstGeom prst="rect">
            <a:avLst/>
          </a:prstGeom>
        </p:spPr>
        <p:txBody>
          <a:bodyPr vert="horz" lIns="91440" tIns="45720" rIns="91440" bIns="45720" rtlCol="0" anchor="ctr"/>
          <a:lstStyle>
            <a:lvl1pPr algn="l">
              <a:defRPr sz="1000" b="0" i="0">
                <a:solidFill>
                  <a:schemeClr val="tx1"/>
                </a:solidFill>
                <a:latin typeface="Gill Sans Infant Std"/>
                <a:cs typeface="Gill Sans Infant Std"/>
              </a:defRPr>
            </a:lvl1pPr>
          </a:lstStyle>
          <a:p>
            <a:fld id="{9C0ED090-55D7-41C4-B0FC-3C5BADA44355}" type="datetime1">
              <a:rPr lang="en-US" smtClean="0"/>
              <a:t>5/14/2018</a:t>
            </a:fld>
            <a:endParaRPr lang="en-US"/>
          </a:p>
        </p:txBody>
      </p:sp>
      <p:sp>
        <p:nvSpPr>
          <p:cNvPr id="5" name="Footer Placeholder 4"/>
          <p:cNvSpPr>
            <a:spLocks noGrp="1"/>
          </p:cNvSpPr>
          <p:nvPr>
            <p:ph type="ftr" sz="quarter" idx="3"/>
          </p:nvPr>
        </p:nvSpPr>
        <p:spPr>
          <a:xfrm>
            <a:off x="2525022" y="6441019"/>
            <a:ext cx="3824978" cy="365125"/>
          </a:xfrm>
          <a:prstGeom prst="rect">
            <a:avLst/>
          </a:prstGeom>
        </p:spPr>
        <p:txBody>
          <a:bodyPr vert="horz" lIns="91440" tIns="45720" rIns="91440" bIns="45720" rtlCol="0" anchor="ctr"/>
          <a:lstStyle>
            <a:lvl1pPr algn="l">
              <a:defRPr sz="1000" b="0" i="0">
                <a:solidFill>
                  <a:schemeClr val="tx1"/>
                </a:solidFill>
                <a:latin typeface="Gill Sans Infant Std"/>
                <a:cs typeface="Gill Sans Infant Std"/>
              </a:defRPr>
            </a:lvl1pPr>
          </a:lstStyle>
          <a:p>
            <a:r>
              <a:rPr lang="en-US" smtClean="0"/>
              <a:t>FRESH SHN Webinar MHM in Schools</a:t>
            </a:r>
            <a:endParaRPr lang="en-US"/>
          </a:p>
        </p:txBody>
      </p:sp>
      <p:sp>
        <p:nvSpPr>
          <p:cNvPr id="6" name="Slide Number Placeholder 5"/>
          <p:cNvSpPr>
            <a:spLocks noGrp="1"/>
          </p:cNvSpPr>
          <p:nvPr>
            <p:ph type="sldNum" sz="quarter" idx="4"/>
          </p:nvPr>
        </p:nvSpPr>
        <p:spPr>
          <a:xfrm>
            <a:off x="8030310" y="6441019"/>
            <a:ext cx="773723" cy="365125"/>
          </a:xfrm>
          <a:prstGeom prst="rect">
            <a:avLst/>
          </a:prstGeom>
        </p:spPr>
        <p:txBody>
          <a:bodyPr vert="horz" lIns="91440" tIns="45720" rIns="91440" bIns="45720" rtlCol="0" anchor="ctr"/>
          <a:lstStyle>
            <a:lvl1pPr algn="r">
              <a:defRPr sz="1000" b="0" i="0">
                <a:solidFill>
                  <a:schemeClr val="tx1"/>
                </a:solidFill>
                <a:latin typeface="Gill Sans Infant Std"/>
                <a:cs typeface="Gill Sans Infant Std"/>
              </a:defRPr>
            </a:lvl1pPr>
          </a:lstStyle>
          <a:p>
            <a:fld id="{C3FDE51E-0052-334C-A4B2-C567FE9F326F}" type="slidenum">
              <a:rPr lang="en-US" smtClean="0"/>
              <a:pPr/>
              <a:t>‹#›</a:t>
            </a:fld>
            <a:endParaRPr lang="en-US"/>
          </a:p>
        </p:txBody>
      </p:sp>
      <p:cxnSp>
        <p:nvCxnSpPr>
          <p:cNvPr id="13" name="Straight Connector 12"/>
          <p:cNvCxnSpPr/>
          <p:nvPr/>
        </p:nvCxnSpPr>
        <p:spPr>
          <a:xfrm flipH="1">
            <a:off x="2466405"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6390374"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 name="Picture 8" descr="Underscore_lin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4636" y="1124217"/>
            <a:ext cx="8305800" cy="57912"/>
          </a:xfrm>
          <a:prstGeom prst="rect">
            <a:avLst/>
          </a:prstGeom>
        </p:spPr>
      </p:pic>
      <p:pic>
        <p:nvPicPr>
          <p:cNvPr id="15" name="Picture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1000" y="6364389"/>
            <a:ext cx="1969013" cy="493611"/>
          </a:xfrm>
          <a:prstGeom prst="rect">
            <a:avLst/>
          </a:prstGeom>
        </p:spPr>
      </p:pic>
    </p:spTree>
    <p:extLst>
      <p:ext uri="{BB962C8B-B14F-4D97-AF65-F5344CB8AC3E}">
        <p14:creationId xmlns:p14="http://schemas.microsoft.com/office/powerpoint/2010/main" val="237295494"/>
      </p:ext>
    </p:extLst>
  </p:cSld>
  <p:clrMap bg1="lt1" tx1="dk1" bg2="lt2" tx2="dk2" accent1="accent1" accent2="accent2" accent3="accent3" accent4="accent4" accent5="accent5" accent6="accent6" hlink="hlink" folHlink="folHlink"/>
  <p:sldLayoutIdLst>
    <p:sldLayoutId id="2147483750" r:id="rId1"/>
  </p:sldLayoutIdLst>
  <p:hf hdr="0"/>
  <p:txStyles>
    <p:titleStyle>
      <a:lvl1pPr algn="l" defTabSz="457200" rtl="0" eaLnBrk="1" latinLnBrk="0" hangingPunct="1">
        <a:spcBef>
          <a:spcPct val="0"/>
        </a:spcBef>
        <a:buNone/>
        <a:defRPr sz="2500" b="1" i="0" kern="1200">
          <a:solidFill>
            <a:schemeClr val="tx1"/>
          </a:solidFill>
          <a:latin typeface="Gill Sans Infant Std"/>
          <a:ea typeface="+mj-ea"/>
          <a:cs typeface="Gill Sans Infant Std"/>
        </a:defRPr>
      </a:lvl1pPr>
    </p:titleStyle>
    <p:bodyStyle>
      <a:lvl1pPr marL="0" indent="0" algn="l" defTabSz="457200" rtl="0" eaLnBrk="1" latinLnBrk="0" hangingPunct="1">
        <a:spcBef>
          <a:spcPts val="0"/>
        </a:spcBef>
        <a:spcAft>
          <a:spcPts val="600"/>
        </a:spcAft>
        <a:buFont typeface="Arial"/>
        <a:buNone/>
        <a:defRPr sz="1800" b="1" i="0" kern="1200">
          <a:solidFill>
            <a:schemeClr val="tx2"/>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1500" b="0" i="0" kern="1200">
          <a:solidFill>
            <a:schemeClr val="tx1"/>
          </a:solidFill>
          <a:latin typeface="Gill Sans Infant Std"/>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Gill Sans Infant Std"/>
          <a:ea typeface="+mn-ea"/>
          <a:cs typeface="Gill Sans Infant Std"/>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Gill Sans Infant Std"/>
          <a:ea typeface="+mn-ea"/>
          <a:cs typeface="Gill Sans Infant Std"/>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Gill Sans Infant Std"/>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1.xml"/><Relationship Id="rId7" Type="http://schemas.openxmlformats.org/officeDocument/2006/relationships/image" Target="../media/image11.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0.emf"/><Relationship Id="rId5" Type="http://schemas.openxmlformats.org/officeDocument/2006/relationships/image" Target="../media/image8.png"/><Relationship Id="rId10" Type="http://schemas.openxmlformats.org/officeDocument/2006/relationships/image" Target="../media/image9.png"/><Relationship Id="rId4" Type="http://schemas.openxmlformats.org/officeDocument/2006/relationships/oleObject" Target="../embeddings/oleObject1.bin"/><Relationship Id="rId9" Type="http://schemas.openxmlformats.org/officeDocument/2006/relationships/oleObject" Target="../embeddings/oleObject2.bin"/></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7.xml"/><Relationship Id="rId1" Type="http://schemas.openxmlformats.org/officeDocument/2006/relationships/slideLayout" Target="../slideLayouts/slideLayout3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8.png"/><Relationship Id="rId5" Type="http://schemas.openxmlformats.org/officeDocument/2006/relationships/oleObject" Target="../embeddings/oleObject4.bin"/><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45970"/>
            <a:ext cx="8686800" cy="990600"/>
          </a:xfrm>
        </p:spPr>
        <p:txBody>
          <a:bodyPr>
            <a:noAutofit/>
          </a:bodyPr>
          <a:lstStyle/>
          <a:p>
            <a:pPr algn="ctr"/>
            <a:r>
              <a:rPr lang="en-US" sz="3600" b="1" dirty="0">
                <a:solidFill>
                  <a:srgbClr val="C00000"/>
                </a:solidFill>
              </a:rPr>
              <a:t>Menstrual C</a:t>
            </a:r>
            <a:r>
              <a:rPr lang="en-GB" sz="3600" b="1" dirty="0">
                <a:solidFill>
                  <a:srgbClr val="C00000"/>
                </a:solidFill>
              </a:rPr>
              <a:t>ups pilot study and current trial among schoolgirls in western Kenya</a:t>
            </a:r>
            <a:endParaRPr lang="en-GB" sz="3600" dirty="0">
              <a:solidFill>
                <a:srgbClr val="C00000"/>
              </a:solidFill>
            </a:endParaRPr>
          </a:p>
        </p:txBody>
      </p:sp>
      <p:sp>
        <p:nvSpPr>
          <p:cNvPr id="11" name="Subtitle 1"/>
          <p:cNvSpPr txBox="1">
            <a:spLocks noGrp="1"/>
          </p:cNvSpPr>
          <p:nvPr>
            <p:ph sz="quarter" idx="1"/>
          </p:nvPr>
        </p:nvSpPr>
        <p:spPr bwMode="auto">
          <a:xfrm>
            <a:off x="381000" y="2332695"/>
            <a:ext cx="8153400" cy="148788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lvl1pPr marL="0" indent="0" algn="ctr" rtl="0" eaLnBrk="0" fontAlgn="base" hangingPunct="0">
              <a:spcBef>
                <a:spcPct val="20000"/>
              </a:spcBef>
              <a:spcAft>
                <a:spcPct val="0"/>
              </a:spcAft>
              <a:buFont typeface="Arial" panose="020B0604020202020204" pitchFamily="34" charset="0"/>
              <a:buNone/>
              <a:defRPr sz="2000" b="1" kern="1200" baseline="0">
                <a:solidFill>
                  <a:schemeClr val="bg2"/>
                </a:solidFill>
                <a:effectLst/>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eaLnBrk="1" hangingPunct="1"/>
            <a:r>
              <a:rPr lang="en-US" altLang="en-US" sz="2400" dirty="0">
                <a:solidFill>
                  <a:srgbClr val="C00000"/>
                </a:solidFill>
                <a:latin typeface="Arial" panose="020B0604020202020204" pitchFamily="34" charset="0"/>
                <a:ea typeface="ＭＳ Ｐゴシック" pitchFamily="34" charset="-128"/>
                <a:cs typeface="Arial" panose="020B0604020202020204" pitchFamily="34" charset="0"/>
              </a:rPr>
              <a:t>Kenya Medical Research Institute, Liverpool School of Tropical Medicine, Safe Water and AIDS Project, and US Centers for Disease Control-Kenya, in collaboration with Government of Kenya Partners</a:t>
            </a:r>
          </a:p>
        </p:txBody>
      </p:sp>
      <p:sp>
        <p:nvSpPr>
          <p:cNvPr id="4" name="Content Placeholder 2"/>
          <p:cNvSpPr txBox="1">
            <a:spLocks/>
          </p:cNvSpPr>
          <p:nvPr/>
        </p:nvSpPr>
        <p:spPr>
          <a:xfrm>
            <a:off x="457200" y="4684294"/>
            <a:ext cx="8153400" cy="2245895"/>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lvl="1" indent="0">
              <a:spcBef>
                <a:spcPts val="700"/>
              </a:spcBef>
              <a:buClr>
                <a:schemeClr val="accent2"/>
              </a:buClr>
              <a:buSzPct val="60000"/>
              <a:buFont typeface="Wingdings 2"/>
              <a:buNone/>
            </a:pPr>
            <a:endParaRPr lang="en-GB" sz="3200" dirty="0"/>
          </a:p>
        </p:txBody>
      </p:sp>
      <p:graphicFrame>
        <p:nvGraphicFramePr>
          <p:cNvPr id="6" name="Object 5"/>
          <p:cNvGraphicFramePr>
            <a:graphicFrameLocks noChangeAspect="1"/>
          </p:cNvGraphicFramePr>
          <p:nvPr>
            <p:extLst>
              <p:ext uri="{D42A27DB-BD31-4B8C-83A1-F6EECF244321}">
                <p14:modId xmlns:p14="http://schemas.microsoft.com/office/powerpoint/2010/main" val="2597443674"/>
              </p:ext>
            </p:extLst>
          </p:nvPr>
        </p:nvGraphicFramePr>
        <p:xfrm>
          <a:off x="529266" y="5171119"/>
          <a:ext cx="1014750" cy="1014750"/>
        </p:xfrm>
        <a:graphic>
          <a:graphicData uri="http://schemas.openxmlformats.org/presentationml/2006/ole">
            <mc:AlternateContent xmlns:mc="http://schemas.openxmlformats.org/markup-compatibility/2006">
              <mc:Choice xmlns:v="urn:schemas-microsoft-com:vml" Requires="v">
                <p:oleObj spid="_x0000_s1394" r:id="rId4" imgW="847843" imgH="847843" progId="MSPhotoEd.3">
                  <p:embed/>
                </p:oleObj>
              </mc:Choice>
              <mc:Fallback>
                <p:oleObj r:id="rId4" imgW="847843" imgH="847843"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66" y="5171119"/>
                        <a:ext cx="1014750" cy="1014750"/>
                      </a:xfrm>
                      <a:prstGeom prst="rect">
                        <a:avLst/>
                      </a:prstGeom>
                      <a:noFill/>
                    </p:spPr>
                  </p:pic>
                </p:oleObj>
              </mc:Fallback>
            </mc:AlternateContent>
          </a:graphicData>
        </a:graphic>
      </p:graphicFrame>
      <p:pic>
        <p:nvPicPr>
          <p:cNvPr id="8" name="Picture 7"/>
          <p:cNvPicPr/>
          <p:nvPr/>
        </p:nvPicPr>
        <p:blipFill>
          <a:blip r:embed="rId6"/>
          <a:srcRect/>
          <a:stretch>
            <a:fillRect/>
          </a:stretch>
        </p:blipFill>
        <p:spPr bwMode="auto">
          <a:xfrm>
            <a:off x="5257565" y="5410200"/>
            <a:ext cx="1143236" cy="721894"/>
          </a:xfrm>
          <a:prstGeom prst="rect">
            <a:avLst/>
          </a:prstGeom>
          <a:noFill/>
          <a:ln w="9525">
            <a:noFill/>
            <a:miter lim="800000"/>
            <a:headEnd/>
            <a:tailEnd/>
          </a:ln>
        </p:spPr>
      </p:pic>
      <p:pic>
        <p:nvPicPr>
          <p:cNvPr id="9" name="Picture 6"/>
          <p:cNvPicPr>
            <a:picLocks noChangeAspect="1" noChangeArrowheads="1"/>
          </p:cNvPicPr>
          <p:nvPr/>
        </p:nvPicPr>
        <p:blipFill>
          <a:blip r:embed="rId7"/>
          <a:srcRect/>
          <a:stretch>
            <a:fillRect/>
          </a:stretch>
        </p:blipFill>
        <p:spPr bwMode="auto">
          <a:xfrm>
            <a:off x="2095500" y="5224895"/>
            <a:ext cx="950776" cy="907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1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08525" y="5075745"/>
            <a:ext cx="1560376" cy="120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txBox="1">
            <a:spLocks/>
          </p:cNvSpPr>
          <p:nvPr/>
        </p:nvSpPr>
        <p:spPr bwMode="auto">
          <a:xfrm>
            <a:off x="152400" y="1679558"/>
            <a:ext cx="8763000" cy="49101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3200" b="1" dirty="0">
                <a:solidFill>
                  <a:schemeClr val="tx1"/>
                </a:solidFill>
                <a:cs typeface="Arial" panose="020B0604020202020204" pitchFamily="34" charset="0"/>
              </a:rPr>
              <a:t>Penelope Phillips-Howard, on behalf of:</a:t>
            </a:r>
          </a:p>
          <a:p>
            <a:pPr algn="ctr"/>
            <a:endParaRPr lang="en-US" altLang="en-US" sz="800" b="1" dirty="0">
              <a:solidFill>
                <a:schemeClr val="tx1"/>
              </a:solidFill>
              <a:cs typeface="Arial" panose="020B0604020202020204" pitchFamily="34" charset="0"/>
            </a:endParaRPr>
          </a:p>
          <a:p>
            <a:pPr algn="ctr"/>
            <a:endParaRPr lang="en-US" altLang="en-US" sz="3200" b="1" dirty="0">
              <a:solidFill>
                <a:srgbClr val="C00000"/>
              </a:solidFill>
              <a:cs typeface="Arial" panose="020B0604020202020204" pitchFamily="34" charset="0"/>
            </a:endParaRPr>
          </a:p>
        </p:txBody>
      </p:sp>
      <p:sp>
        <p:nvSpPr>
          <p:cNvPr id="3" name="Rectangle 10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5" name="Object 4"/>
          <p:cNvGraphicFramePr>
            <a:graphicFrameLocks noChangeAspect="1"/>
          </p:cNvGraphicFramePr>
          <p:nvPr>
            <p:extLst>
              <p:ext uri="{D42A27DB-BD31-4B8C-83A1-F6EECF244321}">
                <p14:modId xmlns:p14="http://schemas.microsoft.com/office/powerpoint/2010/main" val="3329341318"/>
              </p:ext>
            </p:extLst>
          </p:nvPr>
        </p:nvGraphicFramePr>
        <p:xfrm>
          <a:off x="6685847" y="4765728"/>
          <a:ext cx="1634379" cy="1515515"/>
        </p:xfrm>
        <a:graphic>
          <a:graphicData uri="http://schemas.openxmlformats.org/presentationml/2006/ole">
            <mc:AlternateContent xmlns:mc="http://schemas.openxmlformats.org/markup-compatibility/2006">
              <mc:Choice xmlns:v="urn:schemas-microsoft-com:vml" Requires="v">
                <p:oleObj spid="_x0000_s1395" r:id="rId9" imgW="1419048" imgH="1314286" progId="MSPhotoEd.3">
                  <p:embed/>
                </p:oleObj>
              </mc:Choice>
              <mc:Fallback>
                <p:oleObj r:id="rId9" imgW="1419048" imgH="1314286" progId="MSPhotoEd.3">
                  <p:embed/>
                  <p:pic>
                    <p:nvPicPr>
                      <p:cNvPr id="0" name="Object 10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85847" y="4765728"/>
                        <a:ext cx="1634379" cy="1515515"/>
                      </a:xfrm>
                      <a:prstGeom prst="rect">
                        <a:avLst/>
                      </a:prstGeom>
                      <a:noFill/>
                    </p:spPr>
                  </p:pic>
                </p:oleObj>
              </mc:Fallback>
            </mc:AlternateContent>
          </a:graphicData>
        </a:graphic>
      </p:graphicFrame>
      <p:sp>
        <p:nvSpPr>
          <p:cNvPr id="13" name="Subtitle 1">
            <a:extLst>
              <a:ext uri="{FF2B5EF4-FFF2-40B4-BE49-F238E27FC236}">
                <a16:creationId xmlns:a16="http://schemas.microsoft.com/office/drawing/2014/main" id="{4467F0D1-5E7C-46D8-8C66-1A7D7C09B350}"/>
              </a:ext>
            </a:extLst>
          </p:cNvPr>
          <p:cNvSpPr txBox="1">
            <a:spLocks/>
          </p:cNvSpPr>
          <p:nvPr/>
        </p:nvSpPr>
        <p:spPr bwMode="auto">
          <a:xfrm>
            <a:off x="381000" y="4009023"/>
            <a:ext cx="8153400" cy="72189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latinLnBrk="0" hangingPunct="0">
              <a:spcBef>
                <a:spcPct val="20000"/>
              </a:spcBef>
              <a:spcAft>
                <a:spcPct val="0"/>
              </a:spcAft>
              <a:buClr>
                <a:schemeClr val="accent2"/>
              </a:buClr>
              <a:buSzPct val="60000"/>
              <a:buFont typeface="Arial" panose="020B0604020202020204" pitchFamily="34" charset="0"/>
              <a:buNone/>
              <a:defRPr kumimoji="0" sz="2000" b="1" kern="1200" baseline="0">
                <a:solidFill>
                  <a:schemeClr val="bg2"/>
                </a:solidFill>
                <a:effectLst/>
                <a:latin typeface="+mn-lt"/>
                <a:ea typeface="+mn-ea"/>
                <a:cs typeface="+mn-cs"/>
              </a:defRPr>
            </a:lvl1pPr>
            <a:lvl2pPr marL="457200" indent="0" algn="ctr" rtl="0" eaLnBrk="0" fontAlgn="base" latinLnBrk="0" hangingPunct="0">
              <a:spcBef>
                <a:spcPct val="20000"/>
              </a:spcBef>
              <a:spcAft>
                <a:spcPct val="0"/>
              </a:spcAft>
              <a:buClr>
                <a:schemeClr val="accent1"/>
              </a:buClr>
              <a:buSzPct val="70000"/>
              <a:buFont typeface="Arial" panose="020B0604020202020204" pitchFamily="34" charset="0"/>
              <a:buNone/>
              <a:defRPr kumimoji="0" sz="2800" kern="1200">
                <a:solidFill>
                  <a:schemeClr val="tx1">
                    <a:tint val="75000"/>
                  </a:schemeClr>
                </a:solidFill>
                <a:latin typeface="+mn-lt"/>
                <a:ea typeface="+mn-ea"/>
                <a:cs typeface="+mn-cs"/>
              </a:defRPr>
            </a:lvl2pPr>
            <a:lvl3pPr marL="914400" indent="0" algn="ctr" rtl="0" eaLnBrk="0" fontAlgn="base" latinLnBrk="0" hangingPunct="0">
              <a:spcBef>
                <a:spcPct val="20000"/>
              </a:spcBef>
              <a:spcAft>
                <a:spcPct val="0"/>
              </a:spcAft>
              <a:buClr>
                <a:schemeClr val="accent2"/>
              </a:buClr>
              <a:buSzPct val="75000"/>
              <a:buFont typeface="Arial" panose="020B0604020202020204" pitchFamily="34" charset="0"/>
              <a:buNone/>
              <a:defRPr kumimoji="0" sz="2400" kern="1200">
                <a:solidFill>
                  <a:schemeClr val="tx1">
                    <a:tint val="75000"/>
                  </a:schemeClr>
                </a:solidFill>
                <a:latin typeface="+mn-lt"/>
                <a:ea typeface="+mn-ea"/>
                <a:cs typeface="+mn-cs"/>
              </a:defRPr>
            </a:lvl3pPr>
            <a:lvl4pPr marL="1371600" indent="0" algn="ctr" rtl="0" eaLnBrk="0" fontAlgn="base" latinLnBrk="0" hangingPunct="0">
              <a:spcBef>
                <a:spcPct val="20000"/>
              </a:spcBef>
              <a:spcAft>
                <a:spcPct val="0"/>
              </a:spcAft>
              <a:buClr>
                <a:schemeClr val="accent3"/>
              </a:buClr>
              <a:buSzPct val="75000"/>
              <a:buFont typeface="Arial" panose="020B0604020202020204" pitchFamily="34" charset="0"/>
              <a:buNone/>
              <a:defRPr kumimoji="0" sz="2000" kern="1200">
                <a:solidFill>
                  <a:schemeClr val="tx1">
                    <a:tint val="75000"/>
                  </a:schemeClr>
                </a:solidFill>
                <a:latin typeface="+mn-lt"/>
                <a:ea typeface="+mn-ea"/>
                <a:cs typeface="+mn-cs"/>
              </a:defRPr>
            </a:lvl4pPr>
            <a:lvl5pPr marL="1828800" indent="0" algn="ctr" rtl="0" eaLnBrk="0" fontAlgn="base" latinLnBrk="0" hangingPunct="0">
              <a:spcBef>
                <a:spcPct val="20000"/>
              </a:spcBef>
              <a:spcAft>
                <a:spcPct val="0"/>
              </a:spcAft>
              <a:buClr>
                <a:schemeClr val="accent4"/>
              </a:buClr>
              <a:buSzPct val="65000"/>
              <a:buFont typeface="Arial" panose="020B0604020202020204" pitchFamily="34" charset="0"/>
              <a:buNone/>
              <a:defRPr kumimoji="0"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kumimoji="0" sz="20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2"/>
              </a:buClr>
              <a:buFont typeface="Arial" pitchFamily="34" charset="0"/>
              <a:buNone/>
              <a:defRPr kumimoji="0" sz="2000" kern="1200" baseline="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3"/>
              </a:buClr>
              <a:buFont typeface="Arial" pitchFamily="34" charset="0"/>
              <a:buNone/>
              <a:defRPr kumimoji="0" sz="2000" kern="1200" baseline="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4"/>
              </a:buClr>
              <a:buFont typeface="Arial" pitchFamily="34" charset="0"/>
              <a:buNone/>
              <a:defRPr kumimoji="0" sz="2000" kern="1200" baseline="0">
                <a:solidFill>
                  <a:schemeClr val="tx1">
                    <a:tint val="75000"/>
                  </a:schemeClr>
                </a:solidFill>
                <a:latin typeface="+mn-lt"/>
                <a:ea typeface="+mn-ea"/>
                <a:cs typeface="+mn-cs"/>
              </a:defRPr>
            </a:lvl9pPr>
          </a:lstStyle>
          <a:p>
            <a:pPr eaLnBrk="1" hangingPunct="1"/>
            <a:r>
              <a:rPr lang="en-US" altLang="en-US" sz="1800" dirty="0">
                <a:solidFill>
                  <a:schemeClr val="tx1"/>
                </a:solidFill>
                <a:latin typeface="Arial" panose="020B0604020202020204" pitchFamily="34" charset="0"/>
                <a:ea typeface="ＭＳ Ｐゴシック" pitchFamily="34" charset="-128"/>
                <a:cs typeface="Arial" panose="020B0604020202020204" pitchFamily="34" charset="0"/>
              </a:rPr>
              <a:t>Funded by Joint Global Health trials (Medical Research Council; Department for international development; Wellcome Trust)</a:t>
            </a:r>
          </a:p>
        </p:txBody>
      </p:sp>
    </p:spTree>
    <p:extLst>
      <p:ext uri="{BB962C8B-B14F-4D97-AF65-F5344CB8AC3E}">
        <p14:creationId xmlns:p14="http://schemas.microsoft.com/office/powerpoint/2010/main" val="7235431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924825"/>
            <a:ext cx="176972"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GB" altLang="en-US" sz="900" i="1" u="sng" dirty="0">
                <a:solidFill>
                  <a:srgbClr val="008080"/>
                </a:solidFill>
                <a:latin typeface="Times New Roman" panose="02020603050405020304" pitchFamily="18" charset="0"/>
                <a:ea typeface="Calibri" panose="020F0502020204030204" pitchFamily="34" charset="0"/>
                <a:cs typeface="Times New Roman" panose="02020603050405020304" pitchFamily="18" charset="0"/>
              </a:rPr>
              <a:t>‘</a:t>
            </a:r>
            <a:endParaRPr lang="en-GB" altLang="en-US" sz="1350" dirty="0">
              <a:latin typeface="Arial" panose="020B0604020202020204" pitchFamily="34" charset="0"/>
            </a:endParaRPr>
          </a:p>
        </p:txBody>
      </p:sp>
      <p:sp>
        <p:nvSpPr>
          <p:cNvPr id="5" name="Content Placeholder 4"/>
          <p:cNvSpPr txBox="1">
            <a:spLocks/>
          </p:cNvSpPr>
          <p:nvPr/>
        </p:nvSpPr>
        <p:spPr bwMode="auto">
          <a:xfrm>
            <a:off x="533400" y="838200"/>
            <a:ext cx="8382000" cy="5410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Font typeface="Arial" charset="0"/>
              <a:buNone/>
              <a:defRPr sz="2000" b="1" kern="1200" baseline="0">
                <a:solidFill>
                  <a:schemeClr val="bg2"/>
                </a:solidFill>
                <a:effectLst/>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eaLnBrk="1" hangingPunct="1">
              <a:spcBef>
                <a:spcPts val="0"/>
              </a:spcBef>
              <a:defRPr/>
            </a:pPr>
            <a:r>
              <a:rPr lang="en-US" altLang="en-US" sz="1800" b="0" u="sng" dirty="0">
                <a:solidFill>
                  <a:schemeClr val="tx1"/>
                </a:solidFill>
                <a:latin typeface="Arial Black" panose="020B0A04020102020204" pitchFamily="34" charset="0"/>
              </a:rPr>
              <a:t>Leaks, chaffing, smell, itching</a:t>
            </a:r>
          </a:p>
          <a:p>
            <a:pPr algn="l" eaLnBrk="1" hangingPunct="1">
              <a:spcBef>
                <a:spcPts val="0"/>
              </a:spcBef>
              <a:defRPr/>
            </a:pPr>
            <a:r>
              <a:rPr lang="en-GB" sz="1800" i="1" dirty="0">
                <a:solidFill>
                  <a:srgbClr val="FF0000"/>
                </a:solidFill>
                <a:latin typeface="Arial" panose="020B0604020202020204" pitchFamily="34" charset="0"/>
                <a:cs typeface="Arial" panose="020B0604020202020204" pitchFamily="34" charset="0"/>
              </a:rPr>
              <a:t>‘I just come to school without fearing of leaking’ ; ‘you insert it you just go to school’  (girl)</a:t>
            </a:r>
          </a:p>
          <a:p>
            <a:pPr algn="l" eaLnBrk="1" hangingPunct="1">
              <a:spcBef>
                <a:spcPts val="0"/>
              </a:spcBef>
              <a:defRPr/>
            </a:pPr>
            <a:r>
              <a:rPr lang="en-US" altLang="en-US" sz="1800" b="0" u="sng" dirty="0">
                <a:solidFill>
                  <a:schemeClr val="tx1"/>
                </a:solidFill>
                <a:latin typeface="Arial Black" panose="020B0A04020102020204" pitchFamily="34" charset="0"/>
              </a:rPr>
              <a:t>Teasing, isolation, fearful, shame</a:t>
            </a:r>
          </a:p>
          <a:p>
            <a:pPr algn="l" eaLnBrk="1" hangingPunct="1">
              <a:spcBef>
                <a:spcPts val="0"/>
              </a:spcBef>
              <a:defRPr/>
            </a:pPr>
            <a:r>
              <a:rPr lang="en-GB" sz="1800" dirty="0">
                <a:solidFill>
                  <a:srgbClr val="FF0000"/>
                </a:solidFill>
                <a:latin typeface="Arial" panose="020B0604020202020204" pitchFamily="34" charset="0"/>
                <a:cs typeface="Arial" panose="020B0604020202020204" pitchFamily="34" charset="0"/>
              </a:rPr>
              <a:t>‘</a:t>
            </a:r>
            <a:r>
              <a:rPr lang="en-GB" sz="1800" i="1" dirty="0">
                <a:solidFill>
                  <a:srgbClr val="FF0000"/>
                </a:solidFill>
                <a:latin typeface="Arial" panose="020B0604020202020204" pitchFamily="34" charset="0"/>
                <a:cs typeface="Arial" panose="020B0604020202020204" pitchFamily="34" charset="0"/>
              </a:rPr>
              <a:t>I do not see her fearful like I used to notice before (mother)</a:t>
            </a:r>
          </a:p>
          <a:p>
            <a:pPr algn="l" eaLnBrk="1" hangingPunct="1">
              <a:spcBef>
                <a:spcPts val="0"/>
              </a:spcBef>
              <a:defRPr/>
            </a:pPr>
            <a:r>
              <a:rPr lang="en-US" altLang="en-US" sz="1800" b="0" dirty="0">
                <a:solidFill>
                  <a:schemeClr val="tx1"/>
                </a:solidFill>
                <a:latin typeface="Arial Black" panose="020B0A04020102020204" pitchFamily="34" charset="0"/>
              </a:rPr>
              <a:t>Reduce class engagement, school physical activity</a:t>
            </a:r>
          </a:p>
          <a:p>
            <a:pPr algn="l" eaLnBrk="1" hangingPunct="1">
              <a:spcBef>
                <a:spcPts val="0"/>
              </a:spcBef>
              <a:defRPr/>
            </a:pPr>
            <a:r>
              <a:rPr lang="en-GB" sz="1800" i="1" dirty="0">
                <a:solidFill>
                  <a:srgbClr val="FF0000"/>
                </a:solidFill>
                <a:latin typeface="Arial" panose="020B0604020202020204" pitchFamily="34" charset="0"/>
                <a:cs typeface="Arial" panose="020B0604020202020204" pitchFamily="34" charset="0"/>
              </a:rPr>
              <a:t>‘I’m feeling good because when I put that Mooncup inside I can run, I can do anything’ (girl)</a:t>
            </a:r>
          </a:p>
          <a:p>
            <a:pPr algn="l" eaLnBrk="1" hangingPunct="1">
              <a:spcBef>
                <a:spcPts val="0"/>
              </a:spcBef>
              <a:defRPr/>
            </a:pPr>
            <a:r>
              <a:rPr lang="en-US" altLang="en-US" sz="1800" b="0" u="sng" dirty="0">
                <a:solidFill>
                  <a:schemeClr val="tx1"/>
                </a:solidFill>
                <a:latin typeface="Arial Black" panose="020B0A04020102020204" pitchFamily="34" charset="0"/>
              </a:rPr>
              <a:t>School absence during menses</a:t>
            </a:r>
          </a:p>
          <a:p>
            <a:pPr algn="l" eaLnBrk="1" hangingPunct="1">
              <a:spcBef>
                <a:spcPts val="0"/>
              </a:spcBef>
              <a:defRPr/>
            </a:pPr>
            <a:r>
              <a:rPr lang="en-GB" sz="1800" i="1" dirty="0">
                <a:solidFill>
                  <a:srgbClr val="FF0000"/>
                </a:solidFill>
                <a:latin typeface="Arial" panose="020B0604020202020204" pitchFamily="34" charset="0"/>
                <a:cs typeface="Arial" panose="020B0604020202020204" pitchFamily="34" charset="0"/>
              </a:rPr>
              <a:t>‘she is very free and does not absent herself from school like she used to before’ (mother)</a:t>
            </a:r>
          </a:p>
          <a:p>
            <a:pPr algn="l" eaLnBrk="1" hangingPunct="1">
              <a:spcBef>
                <a:spcPts val="0"/>
              </a:spcBef>
              <a:defRPr/>
            </a:pPr>
            <a:r>
              <a:rPr lang="en-US" altLang="en-US" sz="1800" b="0" u="sng" dirty="0">
                <a:solidFill>
                  <a:schemeClr val="tx1"/>
                </a:solidFill>
                <a:latin typeface="Arial Black" panose="020B0A04020102020204" pitchFamily="34" charset="0"/>
              </a:rPr>
              <a:t>Adapting to use</a:t>
            </a:r>
            <a:endParaRPr lang="en-US" altLang="en-US" sz="1800" b="0" dirty="0">
              <a:solidFill>
                <a:schemeClr val="tx1"/>
              </a:solidFill>
              <a:latin typeface="Arial Black" panose="020B0A04020102020204" pitchFamily="34" charset="0"/>
            </a:endParaRPr>
          </a:p>
          <a:p>
            <a:pPr algn="l" eaLnBrk="1" hangingPunct="1">
              <a:spcBef>
                <a:spcPts val="0"/>
              </a:spcBef>
              <a:defRPr/>
            </a:pPr>
            <a:r>
              <a:rPr lang="en-GB" sz="1800" i="1" dirty="0">
                <a:solidFill>
                  <a:srgbClr val="FF0000"/>
                </a:solidFill>
                <a:latin typeface="Arial" panose="020B0604020202020204" pitchFamily="34" charset="0"/>
                <a:cs typeface="Arial" panose="020B0604020202020204" pitchFamily="34" charset="0"/>
              </a:rPr>
              <a:t>‘use it my daughter I don’t have money, will I be looking ..to buy maize or to buy pads’ (mother); </a:t>
            </a:r>
          </a:p>
          <a:p>
            <a:pPr algn="l" eaLnBrk="1" hangingPunct="1">
              <a:spcBef>
                <a:spcPts val="0"/>
              </a:spcBef>
              <a:defRPr/>
            </a:pPr>
            <a:r>
              <a:rPr lang="en-US" altLang="en-US" sz="1800" b="0" u="sng" dirty="0">
                <a:solidFill>
                  <a:schemeClr val="tx1"/>
                </a:solidFill>
                <a:latin typeface="Arial Black" panose="020B0A04020102020204" pitchFamily="34" charset="0"/>
              </a:rPr>
              <a:t>Economic considerations</a:t>
            </a:r>
            <a:endParaRPr lang="en-US" altLang="en-US" sz="1800" b="0" dirty="0">
              <a:solidFill>
                <a:schemeClr val="tx1"/>
              </a:solidFill>
              <a:latin typeface="Arial Black" panose="020B0A04020102020204" pitchFamily="34" charset="0"/>
            </a:endParaRPr>
          </a:p>
          <a:p>
            <a:pPr algn="l" eaLnBrk="1" hangingPunct="1">
              <a:spcBef>
                <a:spcPts val="0"/>
              </a:spcBef>
              <a:defRPr/>
            </a:pPr>
            <a:r>
              <a:rPr lang="en-GB" sz="1800" i="1" dirty="0">
                <a:solidFill>
                  <a:srgbClr val="FF0000"/>
                </a:solidFill>
                <a:latin typeface="Arial" panose="020B0604020202020204" pitchFamily="34" charset="0"/>
                <a:cs typeface="Arial" panose="020B0604020202020204" pitchFamily="34" charset="0"/>
              </a:rPr>
              <a:t>‘since the Mooncup came, my mum is spending the money wisely sometimes if the fees is needed or even exam fees she can give me. Sometimes she gives me money to buy food at break time’ (girl)</a:t>
            </a:r>
            <a:endParaRPr lang="en-GB" sz="1800" b="0" dirty="0">
              <a:solidFill>
                <a:srgbClr val="FF0000"/>
              </a:solidFill>
              <a:latin typeface="Arial" panose="020B0604020202020204" pitchFamily="34" charset="0"/>
              <a:cs typeface="Arial" panose="020B0604020202020204" pitchFamily="34" charset="0"/>
            </a:endParaRPr>
          </a:p>
          <a:p>
            <a:pPr algn="l" eaLnBrk="1" hangingPunct="1">
              <a:spcBef>
                <a:spcPts val="0"/>
              </a:spcBef>
              <a:defRPr/>
            </a:pPr>
            <a:endParaRPr lang="en-GB" sz="900" i="1" dirty="0">
              <a:solidFill>
                <a:schemeClr val="tx1"/>
              </a:solidFill>
            </a:endParaRPr>
          </a:p>
          <a:p>
            <a:pPr algn="l" eaLnBrk="1" hangingPunct="1">
              <a:defRPr/>
            </a:pPr>
            <a:r>
              <a:rPr lang="en-GB" sz="1400" b="0" i="1" dirty="0">
                <a:solidFill>
                  <a:schemeClr val="tx1"/>
                </a:solidFill>
                <a:latin typeface="Calibri" panose="020F0502020204030204" pitchFamily="34" charset="0"/>
                <a:cs typeface="Calibri" panose="020F0502020204030204" pitchFamily="34" charset="0"/>
              </a:rPr>
              <a:t>Source: Mason L, et al Adolescent schoolgirls’ experiences of menstrual cups and pads in rural western Kenya: a qualitative study. </a:t>
            </a:r>
            <a:r>
              <a:rPr lang="en-US" sz="1400" b="0" i="1" dirty="0">
                <a:solidFill>
                  <a:schemeClr val="tx1"/>
                </a:solidFill>
                <a:latin typeface="Calibri" panose="020F0502020204030204" pitchFamily="34" charset="0"/>
                <a:cs typeface="Calibri" panose="020F0502020204030204" pitchFamily="34" charset="0"/>
              </a:rPr>
              <a:t>Waterlines special MHM edition, 34:1; 2015</a:t>
            </a:r>
            <a:r>
              <a:rPr lang="en-US" sz="1400" b="0" dirty="0">
                <a:solidFill>
                  <a:schemeClr val="tx1"/>
                </a:solidFill>
                <a:latin typeface="Calibri" panose="020F0502020204030204" pitchFamily="34" charset="0"/>
                <a:cs typeface="Calibri" panose="020F0502020204030204" pitchFamily="34" charset="0"/>
              </a:rPr>
              <a:t> </a:t>
            </a:r>
            <a:endParaRPr lang="en-US" altLang="en-US" sz="1800" b="0" dirty="0">
              <a:solidFill>
                <a:schemeClr val="tx1"/>
              </a:solidFill>
              <a:latin typeface="Arial Black" panose="020B0A04020102020204" pitchFamily="34" charset="0"/>
            </a:endParaRPr>
          </a:p>
          <a:p>
            <a:pPr algn="l" eaLnBrk="1" hangingPunct="1">
              <a:defRPr/>
            </a:pPr>
            <a:endParaRPr lang="en-US" altLang="en-US" sz="1800" b="0" dirty="0">
              <a:solidFill>
                <a:schemeClr val="tx1"/>
              </a:solidFill>
              <a:latin typeface="Arial Black" panose="020B0A04020102020204" pitchFamily="34" charset="0"/>
            </a:endParaRPr>
          </a:p>
        </p:txBody>
      </p:sp>
      <p:sp>
        <p:nvSpPr>
          <p:cNvPr id="7" name="Title 3"/>
          <p:cNvSpPr txBox="1">
            <a:spLocks/>
          </p:cNvSpPr>
          <p:nvPr/>
        </p:nvSpPr>
        <p:spPr bwMode="auto">
          <a:xfrm>
            <a:off x="533400" y="152400"/>
            <a:ext cx="8190514"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Autofit/>
          </a:bodyPr>
          <a:lstStyle>
            <a:lvl1pPr algn="l" rtl="0" eaLnBrk="0" fontAlgn="base" latinLnBrk="0" hangingPunct="0">
              <a:spcBef>
                <a:spcPct val="0"/>
              </a:spcBef>
              <a:spcAft>
                <a:spcPct val="0"/>
              </a:spcAft>
              <a:buNone/>
              <a:defRPr kumimoji="0" sz="2100" b="1" kern="1200">
                <a:solidFill>
                  <a:srgbClr val="790033"/>
                </a:solidFill>
                <a:latin typeface="+mj-lt"/>
                <a:ea typeface="+mj-ea"/>
                <a:cs typeface="+mj-cs"/>
              </a:defRPr>
            </a:lvl1pPr>
            <a:lvl2pPr algn="l" rtl="0" eaLnBrk="0" fontAlgn="base" hangingPunct="0">
              <a:spcBef>
                <a:spcPct val="0"/>
              </a:spcBef>
              <a:spcAft>
                <a:spcPct val="0"/>
              </a:spcAft>
              <a:defRPr sz="2100" b="1">
                <a:solidFill>
                  <a:srgbClr val="790033"/>
                </a:solidFill>
                <a:latin typeface="Arial" charset="0"/>
                <a:ea typeface="ヒラギノ角ゴ Pro W3" pitchFamily="1" charset="-128"/>
              </a:defRPr>
            </a:lvl2pPr>
            <a:lvl3pPr algn="l" rtl="0" eaLnBrk="0" fontAlgn="base" hangingPunct="0">
              <a:spcBef>
                <a:spcPct val="0"/>
              </a:spcBef>
              <a:spcAft>
                <a:spcPct val="0"/>
              </a:spcAft>
              <a:defRPr sz="2100" b="1">
                <a:solidFill>
                  <a:srgbClr val="790033"/>
                </a:solidFill>
                <a:latin typeface="Arial" charset="0"/>
                <a:ea typeface="ヒラギノ角ゴ Pro W3" pitchFamily="1" charset="-128"/>
              </a:defRPr>
            </a:lvl3pPr>
            <a:lvl4pPr algn="l" rtl="0" eaLnBrk="0" fontAlgn="base" hangingPunct="0">
              <a:spcBef>
                <a:spcPct val="0"/>
              </a:spcBef>
              <a:spcAft>
                <a:spcPct val="0"/>
              </a:spcAft>
              <a:defRPr sz="2100" b="1">
                <a:solidFill>
                  <a:srgbClr val="790033"/>
                </a:solidFill>
                <a:latin typeface="Arial" charset="0"/>
                <a:ea typeface="ヒラギノ角ゴ Pro W3" pitchFamily="1" charset="-128"/>
              </a:defRPr>
            </a:lvl4pPr>
            <a:lvl5pPr algn="l" rtl="0" eaLnBrk="0" fontAlgn="base" hangingPunct="0">
              <a:spcBef>
                <a:spcPct val="0"/>
              </a:spcBef>
              <a:spcAft>
                <a:spcPct val="0"/>
              </a:spcAft>
              <a:defRPr sz="2100" b="1">
                <a:solidFill>
                  <a:srgbClr val="790033"/>
                </a:solidFill>
                <a:latin typeface="Arial" charset="0"/>
                <a:ea typeface="ヒラギノ角ゴ Pro W3" pitchFamily="1" charset="-128"/>
              </a:defRPr>
            </a:lvl5pPr>
            <a:lvl6pPr marL="457200" algn="l" rtl="0" fontAlgn="base">
              <a:spcBef>
                <a:spcPct val="0"/>
              </a:spcBef>
              <a:spcAft>
                <a:spcPct val="0"/>
              </a:spcAft>
              <a:defRPr sz="2100" b="1">
                <a:solidFill>
                  <a:srgbClr val="790033"/>
                </a:solidFill>
                <a:latin typeface="Arial" charset="0"/>
                <a:ea typeface="ヒラギノ角ゴ Pro W3" pitchFamily="1" charset="-128"/>
              </a:defRPr>
            </a:lvl6pPr>
            <a:lvl7pPr marL="914400" algn="l" rtl="0" fontAlgn="base">
              <a:spcBef>
                <a:spcPct val="0"/>
              </a:spcBef>
              <a:spcAft>
                <a:spcPct val="0"/>
              </a:spcAft>
              <a:defRPr sz="2100" b="1">
                <a:solidFill>
                  <a:srgbClr val="790033"/>
                </a:solidFill>
                <a:latin typeface="Arial" charset="0"/>
                <a:ea typeface="ヒラギノ角ゴ Pro W3" pitchFamily="1" charset="-128"/>
              </a:defRPr>
            </a:lvl7pPr>
            <a:lvl8pPr marL="1371600" algn="l" rtl="0" fontAlgn="base">
              <a:spcBef>
                <a:spcPct val="0"/>
              </a:spcBef>
              <a:spcAft>
                <a:spcPct val="0"/>
              </a:spcAft>
              <a:defRPr sz="2100" b="1">
                <a:solidFill>
                  <a:srgbClr val="790033"/>
                </a:solidFill>
                <a:latin typeface="Arial" charset="0"/>
                <a:ea typeface="ヒラギノ角ゴ Pro W3" pitchFamily="1" charset="-128"/>
              </a:defRPr>
            </a:lvl8pPr>
            <a:lvl9pPr marL="1828800" algn="l" rtl="0" fontAlgn="base">
              <a:spcBef>
                <a:spcPct val="0"/>
              </a:spcBef>
              <a:spcAft>
                <a:spcPct val="0"/>
              </a:spcAft>
              <a:defRPr sz="2100" b="1">
                <a:solidFill>
                  <a:srgbClr val="790033"/>
                </a:solidFill>
                <a:latin typeface="Arial" charset="0"/>
                <a:ea typeface="ヒラギノ角ゴ Pro W3" pitchFamily="1" charset="-128"/>
              </a:defRPr>
            </a:lvl9pPr>
          </a:lstStyle>
          <a:p>
            <a:pPr eaLnBrk="1" hangingPunct="1"/>
            <a:r>
              <a:rPr lang="en-GB" altLang="en-US" sz="2800" kern="0" dirty="0">
                <a:solidFill>
                  <a:srgbClr val="C00000"/>
                </a:solidFill>
                <a:ea typeface="ＭＳ Ｐゴシック" pitchFamily="34" charset="-128"/>
                <a:cs typeface="Arial" charset="0"/>
              </a:rPr>
              <a:t>Schoolgirls’ feedback on effect of cups or pads   </a:t>
            </a:r>
          </a:p>
        </p:txBody>
      </p:sp>
    </p:spTree>
    <p:extLst>
      <p:ext uri="{BB962C8B-B14F-4D97-AF65-F5344CB8AC3E}">
        <p14:creationId xmlns:p14="http://schemas.microsoft.com/office/powerpoint/2010/main" val="8932757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A8C91365-8DDA-4488-98D2-0EE56CCA38F2}"/>
              </a:ext>
            </a:extLst>
          </p:cNvPr>
          <p:cNvSpPr>
            <a:spLocks noGrp="1"/>
          </p:cNvSpPr>
          <p:nvPr>
            <p:ph type="title"/>
          </p:nvPr>
        </p:nvSpPr>
        <p:spPr bwMode="auto">
          <a:xfrm>
            <a:off x="711200" y="152400"/>
            <a:ext cx="7924800" cy="1096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2800" b="1" dirty="0">
                <a:solidFill>
                  <a:srgbClr val="FF0000"/>
                </a:solidFill>
              </a:rPr>
              <a:t>Prevalence of reproductive tract infections, including sexually acquired, among primary schoolgirls</a:t>
            </a:r>
          </a:p>
        </p:txBody>
      </p:sp>
      <p:graphicFrame>
        <p:nvGraphicFramePr>
          <p:cNvPr id="23555" name="Content Placeholder 3">
            <a:extLst>
              <a:ext uri="{FF2B5EF4-FFF2-40B4-BE49-F238E27FC236}">
                <a16:creationId xmlns:a16="http://schemas.microsoft.com/office/drawing/2014/main" id="{1A5A3B65-BEAA-45CE-B9CA-B1CED1851A14}"/>
              </a:ext>
            </a:extLst>
          </p:cNvPr>
          <p:cNvGraphicFramePr>
            <a:graphicFrameLocks noGrp="1"/>
          </p:cNvGraphicFramePr>
          <p:nvPr>
            <p:ph idx="1"/>
            <p:extLst>
              <p:ext uri="{D42A27DB-BD31-4B8C-83A1-F6EECF244321}">
                <p14:modId xmlns:p14="http://schemas.microsoft.com/office/powerpoint/2010/main" val="993482115"/>
              </p:ext>
            </p:extLst>
          </p:nvPr>
        </p:nvGraphicFramePr>
        <p:xfrm>
          <a:off x="533400" y="1447800"/>
          <a:ext cx="8331200" cy="4876800"/>
        </p:xfrm>
        <a:graphic>
          <a:graphicData uri="http://schemas.openxmlformats.org/presentationml/2006/ole">
            <mc:AlternateContent xmlns:mc="http://schemas.openxmlformats.org/markup-compatibility/2006">
              <mc:Choice xmlns:v="urn:schemas-microsoft-com:vml" Requires="v">
                <p:oleObj spid="_x0000_s3110" name="Chart" r:id="rId3" imgW="8340051" imgH="5060119" progId="Excel.Chart.8">
                  <p:embed/>
                </p:oleObj>
              </mc:Choice>
              <mc:Fallback>
                <p:oleObj name="Chart" r:id="rId3" imgW="8340051" imgH="5060119" progId="Excel.Chart.8">
                  <p:embed/>
                  <p:pic>
                    <p:nvPicPr>
                      <p:cNvPr id="23555" name="Content Placeholder 3">
                        <a:extLst>
                          <a:ext uri="{FF2B5EF4-FFF2-40B4-BE49-F238E27FC236}">
                            <a16:creationId xmlns:a16="http://schemas.microsoft.com/office/drawing/2014/main" id="{1A5A3B65-BEAA-45CE-B9CA-B1CED1851A14}"/>
                          </a:ext>
                        </a:extLst>
                      </p:cNvPr>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447800"/>
                        <a:ext cx="8331200" cy="4876800"/>
                      </a:xfrm>
                      <a:prstGeom prst="rect">
                        <a:avLst/>
                      </a:prstGeom>
                      <a:noFill/>
                      <a:ln>
                        <a:noFill/>
                      </a:ln>
                      <a:extLst/>
                    </p:spPr>
                  </p:pic>
                </p:oleObj>
              </mc:Fallback>
            </mc:AlternateContent>
          </a:graphicData>
        </a:graphic>
      </p:graphicFrame>
      <p:sp>
        <p:nvSpPr>
          <p:cNvPr id="2" name="Rectangle 1">
            <a:extLst>
              <a:ext uri="{FF2B5EF4-FFF2-40B4-BE49-F238E27FC236}">
                <a16:creationId xmlns:a16="http://schemas.microsoft.com/office/drawing/2014/main" id="{7120E542-F5E6-4F99-88AB-36E854F20EE8}"/>
              </a:ext>
            </a:extLst>
          </p:cNvPr>
          <p:cNvSpPr/>
          <p:nvPr/>
        </p:nvSpPr>
        <p:spPr>
          <a:xfrm>
            <a:off x="241993" y="6199005"/>
            <a:ext cx="8686800" cy="523220"/>
          </a:xfrm>
          <a:prstGeom prst="rect">
            <a:avLst/>
          </a:prstGeom>
        </p:spPr>
        <p:txBody>
          <a:bodyPr wrap="square">
            <a:spAutoFit/>
          </a:bodyPr>
          <a:lstStyle/>
          <a:p>
            <a:r>
              <a:rPr lang="en-GB" sz="1400" i="1" dirty="0">
                <a:latin typeface="Calibri" panose="020F0502020204030204" pitchFamily="34" charset="0"/>
                <a:ea typeface="SimSun" panose="02010600030101010101" pitchFamily="2" charset="-122"/>
                <a:cs typeface="ArialUnicodeMS"/>
              </a:rPr>
              <a:t>Source: Kerubo E, et al. </a:t>
            </a:r>
            <a:r>
              <a:rPr lang="en-GB" sz="1400" i="1" dirty="0">
                <a:latin typeface="Calibri" panose="020F0502020204030204" pitchFamily="34" charset="0"/>
                <a:ea typeface="Times New Roman" panose="02020603050405020304" pitchFamily="18" charset="0"/>
                <a:cs typeface="Times New Roman" panose="02020603050405020304" pitchFamily="18" charset="0"/>
              </a:rPr>
              <a:t>Prevalence of reproductive tract infections and the predictive value of girls’ symptom-based reporting: findings from a cross sectional survey in rural western Kenya</a:t>
            </a:r>
            <a:r>
              <a:rPr lang="en-GB" sz="1400" i="1" dirty="0">
                <a:latin typeface="Calibri" panose="020F0502020204030204" pitchFamily="34" charset="0"/>
                <a:ea typeface="SimSun" panose="02010600030101010101" pitchFamily="2" charset="-122"/>
                <a:cs typeface="Times New Roman" panose="02020603050405020304" pitchFamily="18" charset="0"/>
              </a:rPr>
              <a:t>. BMJ-Sex Transm Infect, </a:t>
            </a:r>
            <a:r>
              <a:rPr lang="en-GB" sz="1400" i="1" dirty="0">
                <a:solidFill>
                  <a:srgbClr val="000000"/>
                </a:solidFill>
                <a:latin typeface="Calibri" panose="020F0502020204030204" pitchFamily="34" charset="0"/>
                <a:ea typeface="SimSun" panose="02010600030101010101" pitchFamily="2" charset="-122"/>
                <a:cs typeface="Arial" panose="020B0604020202020204" pitchFamily="34" charset="0"/>
              </a:rPr>
              <a:t>92(4):251-6</a:t>
            </a:r>
            <a:r>
              <a:rPr lang="en-GB" sz="1400" i="1" dirty="0">
                <a:latin typeface="Calibri" panose="020F0502020204030204" pitchFamily="34" charset="0"/>
                <a:ea typeface="SimSun" panose="02010600030101010101" pitchFamily="2" charset="-122"/>
                <a:cs typeface="Times New Roman" panose="02020603050405020304" pitchFamily="18" charset="0"/>
              </a:rPr>
              <a:t>, 2016.</a:t>
            </a:r>
            <a:endParaRPr lang="en-GB" sz="1400" i="1" dirty="0"/>
          </a:p>
        </p:txBody>
      </p:sp>
    </p:spTree>
    <p:extLst>
      <p:ext uri="{BB962C8B-B14F-4D97-AF65-F5344CB8AC3E}">
        <p14:creationId xmlns:p14="http://schemas.microsoft.com/office/powerpoint/2010/main" val="28805054"/>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FEF9168B-7884-49EE-8902-23E3CD60949F}"/>
              </a:ext>
            </a:extLst>
          </p:cNvPr>
          <p:cNvSpPr>
            <a:spLocks noGrp="1"/>
          </p:cNvSpPr>
          <p:nvPr>
            <p:ph type="title"/>
          </p:nvPr>
        </p:nvSpPr>
        <p:spPr bwMode="auto">
          <a:xfrm>
            <a:off x="304800" y="228600"/>
            <a:ext cx="8610600" cy="38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r>
              <a:rPr lang="en-GB" altLang="en-US" sz="2400" b="1" dirty="0">
                <a:solidFill>
                  <a:srgbClr val="FF0000"/>
                </a:solidFill>
              </a:rPr>
              <a:t>Effect of menstrual items on outcomes stratified by use (&lt;12m&gt;) </a:t>
            </a:r>
          </a:p>
        </p:txBody>
      </p:sp>
      <p:pic>
        <p:nvPicPr>
          <p:cNvPr id="28675" name="Content Placeholder 2">
            <a:extLst>
              <a:ext uri="{FF2B5EF4-FFF2-40B4-BE49-F238E27FC236}">
                <a16:creationId xmlns:a16="http://schemas.microsoft.com/office/drawing/2014/main" id="{5F36E6E6-1631-4778-9B2C-7A876B2FA24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685801"/>
            <a:ext cx="8686800" cy="3429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3">
            <a:extLst>
              <a:ext uri="{FF2B5EF4-FFF2-40B4-BE49-F238E27FC236}">
                <a16:creationId xmlns:a16="http://schemas.microsoft.com/office/drawing/2014/main" id="{E4D19DC5-BADE-487C-8D60-AA03235911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695" y="4114801"/>
            <a:ext cx="876300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B724879-013B-49D3-BAFD-BD18E0858568}"/>
              </a:ext>
            </a:extLst>
          </p:cNvPr>
          <p:cNvSpPr/>
          <p:nvPr/>
        </p:nvSpPr>
        <p:spPr>
          <a:xfrm>
            <a:off x="304800" y="6248400"/>
            <a:ext cx="8686800" cy="461665"/>
          </a:xfrm>
          <a:prstGeom prst="rect">
            <a:avLst/>
          </a:prstGeom>
        </p:spPr>
        <p:txBody>
          <a:bodyPr wrap="square">
            <a:spAutoFit/>
          </a:bodyPr>
          <a:lstStyle/>
          <a:p>
            <a:r>
              <a:rPr lang="en-GB" sz="1200" i="1" dirty="0">
                <a:latin typeface="Calibri" panose="020F0502020204030204" pitchFamily="34" charset="0"/>
                <a:ea typeface="SimSun" panose="02010600030101010101" pitchFamily="2" charset="-122"/>
                <a:cs typeface="Times New Roman" panose="02020603050405020304" pitchFamily="18" charset="0"/>
              </a:rPr>
              <a:t>Phillips-Howard PA et al,</a:t>
            </a:r>
            <a:r>
              <a:rPr lang="en-GB" sz="1200" i="1" dirty="0">
                <a:latin typeface="Calibri" panose="020F0502020204030204" pitchFamily="34" charset="0"/>
                <a:ea typeface="PMingLiU" panose="02020500000000000000" pitchFamily="18" charset="-120"/>
                <a:cs typeface="Times New Roman" panose="02020603050405020304" pitchFamily="18" charset="0"/>
              </a:rPr>
              <a:t> Menstrual cups and sanitary pads to reduce school attrition, and sexually transmitted and reproductive tract infections: A cluster randomised controlled feasibility study in rural western Kenya, </a:t>
            </a:r>
            <a:r>
              <a:rPr lang="en-GB" sz="1200" i="1" dirty="0">
                <a:latin typeface="Calibri" panose="020F0502020204030204" pitchFamily="34" charset="0"/>
                <a:ea typeface="SimSun" panose="02010600030101010101" pitchFamily="2" charset="-122"/>
                <a:cs typeface="AdvOTef4c711a.I"/>
              </a:rPr>
              <a:t>BMJ Open</a:t>
            </a:r>
            <a:r>
              <a:rPr lang="en-GB" sz="1200" i="1" dirty="0">
                <a:latin typeface="Calibri" panose="020F0502020204030204" pitchFamily="34" charset="0"/>
                <a:ea typeface="SimSun" panose="02010600030101010101" pitchFamily="2" charset="-122"/>
                <a:cs typeface="AdvOT30a32c65"/>
              </a:rPr>
              <a:t>; </a:t>
            </a:r>
            <a:r>
              <a:rPr lang="en-GB" sz="1200" i="1" dirty="0">
                <a:latin typeface="Calibri" panose="020F0502020204030204" pitchFamily="34" charset="0"/>
                <a:ea typeface="SimSun" panose="02010600030101010101" pitchFamily="2" charset="-122"/>
                <a:cs typeface="AdvOT9bd2e232.B"/>
              </a:rPr>
              <a:t>6(11)</a:t>
            </a:r>
            <a:r>
              <a:rPr lang="en-GB" sz="1200" i="1" dirty="0">
                <a:latin typeface="Calibri" panose="020F0502020204030204" pitchFamily="34" charset="0"/>
                <a:ea typeface="SimSun" panose="02010600030101010101" pitchFamily="2" charset="-122"/>
                <a:cs typeface="AdvOT30a32c65"/>
              </a:rPr>
              <a:t>:e013229. </a:t>
            </a:r>
            <a:r>
              <a:rPr lang="en-GB" sz="1200" i="1" dirty="0">
                <a:latin typeface="Calibri" panose="020F0502020204030204" pitchFamily="34" charset="0"/>
                <a:ea typeface="PMingLiU" panose="02020500000000000000" pitchFamily="18" charset="-120"/>
                <a:cs typeface="Times New Roman" panose="02020603050405020304" pitchFamily="18" charset="0"/>
              </a:rPr>
              <a:t>2016</a:t>
            </a:r>
            <a:endParaRPr lang="en-GB" sz="1200" i="1" dirty="0"/>
          </a:p>
        </p:txBody>
      </p:sp>
    </p:spTree>
    <p:extLst>
      <p:ext uri="{BB962C8B-B14F-4D97-AF65-F5344CB8AC3E}">
        <p14:creationId xmlns:p14="http://schemas.microsoft.com/office/powerpoint/2010/main" val="2820606848"/>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bwMode="auto">
          <a:xfrm>
            <a:off x="450056" y="381000"/>
            <a:ext cx="7131844" cy="4492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lgn="l" rtl="0" eaLnBrk="0" fontAlgn="base" hangingPunct="0">
              <a:spcBef>
                <a:spcPct val="0"/>
              </a:spcBef>
              <a:spcAft>
                <a:spcPct val="0"/>
              </a:spcAft>
              <a:defRPr sz="2100" b="1">
                <a:solidFill>
                  <a:srgbClr val="790033"/>
                </a:solidFill>
                <a:latin typeface="+mj-lt"/>
                <a:ea typeface="+mj-ea"/>
                <a:cs typeface="+mj-cs"/>
              </a:defRPr>
            </a:lvl1pPr>
            <a:lvl2pPr algn="l" rtl="0" eaLnBrk="0" fontAlgn="base" hangingPunct="0">
              <a:spcBef>
                <a:spcPct val="0"/>
              </a:spcBef>
              <a:spcAft>
                <a:spcPct val="0"/>
              </a:spcAft>
              <a:defRPr sz="2100" b="1">
                <a:solidFill>
                  <a:srgbClr val="790033"/>
                </a:solidFill>
                <a:latin typeface="Arial" charset="0"/>
                <a:ea typeface="ヒラギノ角ゴ Pro W3" pitchFamily="1" charset="-128"/>
              </a:defRPr>
            </a:lvl2pPr>
            <a:lvl3pPr algn="l" rtl="0" eaLnBrk="0" fontAlgn="base" hangingPunct="0">
              <a:spcBef>
                <a:spcPct val="0"/>
              </a:spcBef>
              <a:spcAft>
                <a:spcPct val="0"/>
              </a:spcAft>
              <a:defRPr sz="2100" b="1">
                <a:solidFill>
                  <a:srgbClr val="790033"/>
                </a:solidFill>
                <a:latin typeface="Arial" charset="0"/>
                <a:ea typeface="ヒラギノ角ゴ Pro W3" pitchFamily="1" charset="-128"/>
              </a:defRPr>
            </a:lvl3pPr>
            <a:lvl4pPr algn="l" rtl="0" eaLnBrk="0" fontAlgn="base" hangingPunct="0">
              <a:spcBef>
                <a:spcPct val="0"/>
              </a:spcBef>
              <a:spcAft>
                <a:spcPct val="0"/>
              </a:spcAft>
              <a:defRPr sz="2100" b="1">
                <a:solidFill>
                  <a:srgbClr val="790033"/>
                </a:solidFill>
                <a:latin typeface="Arial" charset="0"/>
                <a:ea typeface="ヒラギノ角ゴ Pro W3" pitchFamily="1" charset="-128"/>
              </a:defRPr>
            </a:lvl4pPr>
            <a:lvl5pPr algn="l" rtl="0" eaLnBrk="0" fontAlgn="base" hangingPunct="0">
              <a:spcBef>
                <a:spcPct val="0"/>
              </a:spcBef>
              <a:spcAft>
                <a:spcPct val="0"/>
              </a:spcAft>
              <a:defRPr sz="2100" b="1">
                <a:solidFill>
                  <a:srgbClr val="790033"/>
                </a:solidFill>
                <a:latin typeface="Arial" charset="0"/>
                <a:ea typeface="ヒラギノ角ゴ Pro W3" pitchFamily="1" charset="-128"/>
              </a:defRPr>
            </a:lvl5pPr>
            <a:lvl6pPr marL="457200" algn="l" rtl="0" fontAlgn="base">
              <a:spcBef>
                <a:spcPct val="0"/>
              </a:spcBef>
              <a:spcAft>
                <a:spcPct val="0"/>
              </a:spcAft>
              <a:defRPr sz="2100" b="1">
                <a:solidFill>
                  <a:srgbClr val="790033"/>
                </a:solidFill>
                <a:latin typeface="Arial" charset="0"/>
                <a:ea typeface="ヒラギノ角ゴ Pro W3" pitchFamily="1" charset="-128"/>
              </a:defRPr>
            </a:lvl6pPr>
            <a:lvl7pPr marL="914400" algn="l" rtl="0" fontAlgn="base">
              <a:spcBef>
                <a:spcPct val="0"/>
              </a:spcBef>
              <a:spcAft>
                <a:spcPct val="0"/>
              </a:spcAft>
              <a:defRPr sz="2100" b="1">
                <a:solidFill>
                  <a:srgbClr val="790033"/>
                </a:solidFill>
                <a:latin typeface="Arial" charset="0"/>
                <a:ea typeface="ヒラギノ角ゴ Pro W3" pitchFamily="1" charset="-128"/>
              </a:defRPr>
            </a:lvl7pPr>
            <a:lvl8pPr marL="1371600" algn="l" rtl="0" fontAlgn="base">
              <a:spcBef>
                <a:spcPct val="0"/>
              </a:spcBef>
              <a:spcAft>
                <a:spcPct val="0"/>
              </a:spcAft>
              <a:defRPr sz="2100" b="1">
                <a:solidFill>
                  <a:srgbClr val="790033"/>
                </a:solidFill>
                <a:latin typeface="Arial" charset="0"/>
                <a:ea typeface="ヒラギノ角ゴ Pro W3" pitchFamily="1" charset="-128"/>
              </a:defRPr>
            </a:lvl8pPr>
            <a:lvl9pPr marL="1828800" algn="l" rtl="0" fontAlgn="base">
              <a:spcBef>
                <a:spcPct val="0"/>
              </a:spcBef>
              <a:spcAft>
                <a:spcPct val="0"/>
              </a:spcAft>
              <a:defRPr sz="2100" b="1">
                <a:solidFill>
                  <a:srgbClr val="790033"/>
                </a:solidFill>
                <a:latin typeface="Arial" charset="0"/>
                <a:ea typeface="ヒラギノ角ゴ Pro W3" pitchFamily="1" charset="-128"/>
              </a:defRPr>
            </a:lvl9pPr>
          </a:lstStyle>
          <a:p>
            <a:pPr algn="ctr" eaLnBrk="1" hangingPunct="1">
              <a:defRPr/>
            </a:pPr>
            <a:r>
              <a:rPr lang="en-GB" altLang="en-US" sz="3200" kern="0" dirty="0">
                <a:solidFill>
                  <a:srgbClr val="C00000"/>
                </a:solidFill>
                <a:ea typeface="ＭＳ Ｐゴシック" pitchFamily="34" charset="-128"/>
                <a:cs typeface="Arial" charset="0"/>
              </a:rPr>
              <a:t>Safety issues with menstrual product use</a:t>
            </a:r>
            <a:endParaRPr lang="en-US" altLang="en-US" sz="3200" kern="0" dirty="0">
              <a:solidFill>
                <a:srgbClr val="C00000"/>
              </a:solidFill>
              <a:ea typeface="ＭＳ Ｐゴシック" pitchFamily="34" charset="-128"/>
              <a:cs typeface="Arial" charset="0"/>
            </a:endParaRPr>
          </a:p>
        </p:txBody>
      </p:sp>
      <p:graphicFrame>
        <p:nvGraphicFramePr>
          <p:cNvPr id="3" name="Table 2"/>
          <p:cNvGraphicFramePr>
            <a:graphicFrameLocks noGrp="1"/>
          </p:cNvGraphicFramePr>
          <p:nvPr>
            <p:extLst>
              <p:ext uri="{D42A27DB-BD31-4B8C-83A1-F6EECF244321}">
                <p14:modId xmlns:p14="http://schemas.microsoft.com/office/powerpoint/2010/main" val="615165645"/>
              </p:ext>
            </p:extLst>
          </p:nvPr>
        </p:nvGraphicFramePr>
        <p:xfrm>
          <a:off x="450056" y="3190052"/>
          <a:ext cx="8389143" cy="1173988"/>
        </p:xfrm>
        <a:graphic>
          <a:graphicData uri="http://schemas.openxmlformats.org/drawingml/2006/table">
            <a:tbl>
              <a:tblPr firstRow="1" firstCol="1" bandRow="1">
                <a:tableStyleId>{5C22544A-7EE6-4342-B048-85BDC9FD1C3A}</a:tableStyleId>
              </a:tblPr>
              <a:tblGrid>
                <a:gridCol w="4502944">
                  <a:extLst>
                    <a:ext uri="{9D8B030D-6E8A-4147-A177-3AD203B41FA5}">
                      <a16:colId xmlns:a16="http://schemas.microsoft.com/office/drawing/2014/main" val="20000"/>
                    </a:ext>
                  </a:extLst>
                </a:gridCol>
                <a:gridCol w="977179">
                  <a:extLst>
                    <a:ext uri="{9D8B030D-6E8A-4147-A177-3AD203B41FA5}">
                      <a16:colId xmlns:a16="http://schemas.microsoft.com/office/drawing/2014/main" val="20001"/>
                    </a:ext>
                  </a:extLst>
                </a:gridCol>
                <a:gridCol w="1075440">
                  <a:extLst>
                    <a:ext uri="{9D8B030D-6E8A-4147-A177-3AD203B41FA5}">
                      <a16:colId xmlns:a16="http://schemas.microsoft.com/office/drawing/2014/main" val="20002"/>
                    </a:ext>
                  </a:extLst>
                </a:gridCol>
                <a:gridCol w="919180">
                  <a:extLst>
                    <a:ext uri="{9D8B030D-6E8A-4147-A177-3AD203B41FA5}">
                      <a16:colId xmlns:a16="http://schemas.microsoft.com/office/drawing/2014/main" val="20003"/>
                    </a:ext>
                  </a:extLst>
                </a:gridCol>
                <a:gridCol w="914400">
                  <a:extLst>
                    <a:ext uri="{9D8B030D-6E8A-4147-A177-3AD203B41FA5}">
                      <a16:colId xmlns:a16="http://schemas.microsoft.com/office/drawing/2014/main" val="20004"/>
                    </a:ext>
                  </a:extLst>
                </a:gridCol>
              </a:tblGrid>
              <a:tr h="521494">
                <a:tc>
                  <a:txBody>
                    <a:bodyPr/>
                    <a:lstStyle/>
                    <a:p>
                      <a:pPr>
                        <a:lnSpc>
                          <a:spcPct val="107000"/>
                        </a:lnSpc>
                        <a:spcAft>
                          <a:spcPts val="0"/>
                        </a:spcAft>
                      </a:pPr>
                      <a:r>
                        <a:rPr lang="en-GB" sz="1800" b="0" dirty="0">
                          <a:solidFill>
                            <a:schemeClr val="tx1"/>
                          </a:solidFill>
                          <a:effectLst/>
                        </a:rPr>
                        <a:t>Staph aureus and</a:t>
                      </a:r>
                      <a:r>
                        <a:rPr lang="en-GB" sz="1800" b="0" baseline="0" dirty="0">
                          <a:solidFill>
                            <a:schemeClr val="tx1"/>
                          </a:solidFill>
                          <a:effectLst/>
                        </a:rPr>
                        <a:t> TSS toxin among positives </a:t>
                      </a:r>
                      <a:r>
                        <a:rPr lang="en-GB" sz="1800" b="0" dirty="0">
                          <a:solidFill>
                            <a:schemeClr val="tx1"/>
                          </a:solidFill>
                          <a:effectLst/>
                        </a:rPr>
                        <a:t> </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algn="r">
                        <a:lnSpc>
                          <a:spcPct val="107000"/>
                        </a:lnSpc>
                        <a:spcAft>
                          <a:spcPts val="0"/>
                        </a:spcAft>
                      </a:pPr>
                      <a:r>
                        <a:rPr lang="en-GB" sz="1800" b="0" dirty="0">
                          <a:solidFill>
                            <a:schemeClr val="tx1"/>
                          </a:solidFill>
                          <a:effectLst/>
                        </a:rPr>
                        <a:t>Cups (n=177)</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algn="r">
                        <a:lnSpc>
                          <a:spcPct val="107000"/>
                        </a:lnSpc>
                        <a:spcAft>
                          <a:spcPts val="0"/>
                        </a:spcAft>
                      </a:pPr>
                      <a:r>
                        <a:rPr lang="en-GB" sz="1800" b="0" dirty="0">
                          <a:solidFill>
                            <a:schemeClr val="tx1"/>
                          </a:solidFill>
                          <a:effectLst/>
                        </a:rPr>
                        <a:t>Pads (n=214)</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algn="r">
                        <a:lnSpc>
                          <a:spcPct val="107000"/>
                        </a:lnSpc>
                        <a:spcAft>
                          <a:spcPts val="0"/>
                        </a:spcAft>
                      </a:pPr>
                      <a:r>
                        <a:rPr lang="en-GB" sz="1800" b="0" dirty="0">
                          <a:solidFill>
                            <a:schemeClr val="tx1"/>
                          </a:solidFill>
                          <a:effectLst/>
                        </a:rPr>
                        <a:t>Controls (n=186)</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algn="r">
                        <a:lnSpc>
                          <a:spcPct val="107000"/>
                        </a:lnSpc>
                        <a:spcAft>
                          <a:spcPts val="0"/>
                        </a:spcAft>
                      </a:pPr>
                      <a:r>
                        <a:rPr lang="en-GB" sz="1800" b="0" dirty="0">
                          <a:solidFill>
                            <a:schemeClr val="tx1"/>
                          </a:solidFill>
                          <a:effectLst/>
                        </a:rPr>
                        <a:t>Total (n=604)</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0000"/>
                  </a:ext>
                </a:extLst>
              </a:tr>
              <a:tr h="260747">
                <a:tc>
                  <a:txBody>
                    <a:bodyPr/>
                    <a:lstStyle/>
                    <a:p>
                      <a:pPr>
                        <a:lnSpc>
                          <a:spcPct val="107000"/>
                        </a:lnSpc>
                        <a:spcAft>
                          <a:spcPts val="0"/>
                        </a:spcAft>
                      </a:pPr>
                      <a:r>
                        <a:rPr lang="en-GB" sz="1800" b="0" dirty="0">
                          <a:solidFill>
                            <a:schemeClr val="tx1"/>
                          </a:solidFill>
                          <a:effectLst/>
                        </a:rPr>
                        <a:t>Prevalence of staph aureus </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algn="r">
                        <a:lnSpc>
                          <a:spcPct val="107000"/>
                        </a:lnSpc>
                        <a:spcAft>
                          <a:spcPts val="0"/>
                        </a:spcAft>
                      </a:pPr>
                      <a:r>
                        <a:rPr lang="en-GB" sz="1800" b="0" dirty="0">
                          <a:solidFill>
                            <a:schemeClr val="tx1"/>
                          </a:solidFill>
                          <a:effectLst/>
                        </a:rPr>
                        <a:t>9.6%</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algn="r">
                        <a:lnSpc>
                          <a:spcPct val="107000"/>
                        </a:lnSpc>
                        <a:spcAft>
                          <a:spcPts val="0"/>
                        </a:spcAft>
                      </a:pPr>
                      <a:r>
                        <a:rPr lang="en-GB" sz="1800" b="0" dirty="0">
                          <a:solidFill>
                            <a:schemeClr val="tx1"/>
                          </a:solidFill>
                          <a:effectLst/>
                        </a:rPr>
                        <a:t>11.2%</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algn="r">
                        <a:lnSpc>
                          <a:spcPct val="107000"/>
                        </a:lnSpc>
                        <a:spcAft>
                          <a:spcPts val="0"/>
                        </a:spcAft>
                      </a:pPr>
                      <a:r>
                        <a:rPr lang="en-GB" sz="1800" b="0" dirty="0">
                          <a:solidFill>
                            <a:schemeClr val="tx1"/>
                          </a:solidFill>
                          <a:effectLst/>
                        </a:rPr>
                        <a:t>11.3%</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algn="r">
                        <a:lnSpc>
                          <a:spcPct val="107000"/>
                        </a:lnSpc>
                        <a:spcAft>
                          <a:spcPts val="0"/>
                        </a:spcAft>
                      </a:pPr>
                      <a:r>
                        <a:rPr lang="en-GB" sz="1800" b="0" dirty="0">
                          <a:solidFill>
                            <a:schemeClr val="tx1"/>
                          </a:solidFill>
                          <a:effectLst/>
                        </a:rPr>
                        <a:t>10.8%</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0001"/>
                  </a:ext>
                </a:extLst>
              </a:tr>
              <a:tr h="260747">
                <a:tc>
                  <a:txBody>
                    <a:bodyPr/>
                    <a:lstStyle/>
                    <a:p>
                      <a:pPr>
                        <a:lnSpc>
                          <a:spcPct val="107000"/>
                        </a:lnSpc>
                        <a:spcAft>
                          <a:spcPts val="0"/>
                        </a:spcAft>
                      </a:pPr>
                      <a:r>
                        <a:rPr lang="en-GB" sz="1800" b="0" dirty="0">
                          <a:solidFill>
                            <a:schemeClr val="tx1"/>
                          </a:solidFill>
                          <a:effectLst/>
                        </a:rPr>
                        <a:t>Presence of TSST-1 in 2</a:t>
                      </a:r>
                      <a:r>
                        <a:rPr lang="en-GB" sz="1800" b="0" baseline="30000" dirty="0">
                          <a:solidFill>
                            <a:schemeClr val="tx1"/>
                          </a:solidFill>
                          <a:effectLst/>
                        </a:rPr>
                        <a:t>nd</a:t>
                      </a:r>
                      <a:r>
                        <a:rPr lang="en-GB" sz="1800" b="0" dirty="0">
                          <a:solidFill>
                            <a:schemeClr val="tx1"/>
                          </a:solidFill>
                          <a:effectLst/>
                        </a:rPr>
                        <a:t> survey positives</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algn="r">
                        <a:lnSpc>
                          <a:spcPct val="107000"/>
                        </a:lnSpc>
                        <a:spcAft>
                          <a:spcPts val="0"/>
                        </a:spcAft>
                      </a:pPr>
                      <a:r>
                        <a:rPr lang="en-GB" sz="1800" b="0">
                          <a:solidFill>
                            <a:schemeClr val="tx1"/>
                          </a:solidFill>
                          <a:effectLst/>
                        </a:rPr>
                        <a:t>0/4</a:t>
                      </a:r>
                      <a:endParaRPr lang="en-GB"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algn="r">
                        <a:lnSpc>
                          <a:spcPct val="107000"/>
                        </a:lnSpc>
                        <a:spcAft>
                          <a:spcPts val="0"/>
                        </a:spcAft>
                      </a:pPr>
                      <a:r>
                        <a:rPr lang="en-GB" sz="1800" b="0" dirty="0">
                          <a:solidFill>
                            <a:schemeClr val="tx1"/>
                          </a:solidFill>
                          <a:effectLst/>
                        </a:rPr>
                        <a:t>2/3 </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algn="r">
                        <a:lnSpc>
                          <a:spcPct val="107000"/>
                        </a:lnSpc>
                        <a:spcAft>
                          <a:spcPts val="0"/>
                        </a:spcAft>
                      </a:pPr>
                      <a:r>
                        <a:rPr lang="en-GB" sz="1800" b="0" dirty="0">
                          <a:solidFill>
                            <a:schemeClr val="tx1"/>
                          </a:solidFill>
                          <a:effectLst/>
                        </a:rPr>
                        <a:t>0/3 </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algn="r">
                        <a:lnSpc>
                          <a:spcPct val="107000"/>
                        </a:lnSpc>
                        <a:spcAft>
                          <a:spcPts val="0"/>
                        </a:spcAft>
                      </a:pPr>
                      <a:r>
                        <a:rPr lang="en-GB" sz="1800" b="0" dirty="0">
                          <a:solidFill>
                            <a:schemeClr val="tx1"/>
                          </a:solidFill>
                          <a:effectLst/>
                        </a:rPr>
                        <a:t>2/10</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0002"/>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427297321"/>
              </p:ext>
            </p:extLst>
          </p:nvPr>
        </p:nvGraphicFramePr>
        <p:xfrm>
          <a:off x="450057" y="4572000"/>
          <a:ext cx="8335963" cy="1467485"/>
        </p:xfrm>
        <a:graphic>
          <a:graphicData uri="http://schemas.openxmlformats.org/drawingml/2006/table">
            <a:tbl>
              <a:tblPr firstRow="1" firstCol="1" bandRow="1">
                <a:tableStyleId>{5C22544A-7EE6-4342-B048-85BDC9FD1C3A}</a:tableStyleId>
              </a:tblPr>
              <a:tblGrid>
                <a:gridCol w="4502943">
                  <a:extLst>
                    <a:ext uri="{9D8B030D-6E8A-4147-A177-3AD203B41FA5}">
                      <a16:colId xmlns:a16="http://schemas.microsoft.com/office/drawing/2014/main" val="20000"/>
                    </a:ext>
                  </a:extLst>
                </a:gridCol>
                <a:gridCol w="950334">
                  <a:extLst>
                    <a:ext uri="{9D8B030D-6E8A-4147-A177-3AD203B41FA5}">
                      <a16:colId xmlns:a16="http://schemas.microsoft.com/office/drawing/2014/main" val="20001"/>
                    </a:ext>
                  </a:extLst>
                </a:gridCol>
                <a:gridCol w="2882686">
                  <a:extLst>
                    <a:ext uri="{9D8B030D-6E8A-4147-A177-3AD203B41FA5}">
                      <a16:colId xmlns:a16="http://schemas.microsoft.com/office/drawing/2014/main" val="20002"/>
                    </a:ext>
                  </a:extLst>
                </a:gridCol>
              </a:tblGrid>
              <a:tr h="521969">
                <a:tc>
                  <a:txBody>
                    <a:bodyPr/>
                    <a:lstStyle/>
                    <a:p>
                      <a:pPr>
                        <a:lnSpc>
                          <a:spcPct val="107000"/>
                        </a:lnSpc>
                        <a:spcAft>
                          <a:spcPts val="0"/>
                        </a:spcAft>
                      </a:pPr>
                      <a:r>
                        <a:rPr lang="en-US" sz="1800" b="0" dirty="0">
                          <a:solidFill>
                            <a:schemeClr val="tx1"/>
                          </a:solidFill>
                          <a:effectLst/>
                        </a:rPr>
                        <a:t> </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algn="r">
                        <a:lnSpc>
                          <a:spcPct val="107000"/>
                        </a:lnSpc>
                        <a:spcAft>
                          <a:spcPts val="0"/>
                        </a:spcAft>
                      </a:pPr>
                      <a:r>
                        <a:rPr lang="en-US" sz="1800" b="0" dirty="0">
                          <a:solidFill>
                            <a:schemeClr val="tx1"/>
                          </a:solidFill>
                          <a:effectLst/>
                        </a:rPr>
                        <a:t>Number sampled</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algn="r">
                        <a:lnSpc>
                          <a:spcPct val="107000"/>
                        </a:lnSpc>
                        <a:spcAft>
                          <a:spcPts val="0"/>
                        </a:spcAft>
                      </a:pPr>
                      <a:r>
                        <a:rPr lang="en-US" sz="1800" b="0" dirty="0">
                          <a:solidFill>
                            <a:schemeClr val="tx1"/>
                          </a:solidFill>
                          <a:effectLst/>
                        </a:rPr>
                        <a:t>E coli growth prevalence (95% CI) in cups sampled</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0000"/>
                  </a:ext>
                </a:extLst>
              </a:tr>
              <a:tr h="260985">
                <a:tc>
                  <a:txBody>
                    <a:bodyPr/>
                    <a:lstStyle/>
                    <a:p>
                      <a:pPr>
                        <a:lnSpc>
                          <a:spcPct val="107000"/>
                        </a:lnSpc>
                        <a:spcAft>
                          <a:spcPts val="0"/>
                        </a:spcAft>
                      </a:pPr>
                      <a:r>
                        <a:rPr lang="en-US" sz="1800" b="0" dirty="0">
                          <a:solidFill>
                            <a:schemeClr val="tx1"/>
                          </a:solidFill>
                          <a:effectLst/>
                        </a:rPr>
                        <a:t>All cups sampled</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algn="r">
                        <a:lnSpc>
                          <a:spcPct val="107000"/>
                        </a:lnSpc>
                        <a:spcAft>
                          <a:spcPts val="0"/>
                        </a:spcAft>
                      </a:pPr>
                      <a:r>
                        <a:rPr lang="en-US" sz="1800" b="0" dirty="0">
                          <a:solidFill>
                            <a:schemeClr val="tx1"/>
                          </a:solidFill>
                          <a:effectLst/>
                        </a:rPr>
                        <a:t>35</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algn="r">
                        <a:lnSpc>
                          <a:spcPct val="107000"/>
                        </a:lnSpc>
                        <a:spcAft>
                          <a:spcPts val="0"/>
                        </a:spcAft>
                      </a:pPr>
                      <a:r>
                        <a:rPr lang="en-US" sz="1800" b="0" dirty="0">
                          <a:solidFill>
                            <a:schemeClr val="tx1"/>
                          </a:solidFill>
                          <a:effectLst/>
                        </a:rPr>
                        <a:t>37.1% (21.1%-53.1%)</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0001"/>
                  </a:ext>
                </a:extLst>
              </a:tr>
              <a:tr h="260985">
                <a:tc>
                  <a:txBody>
                    <a:bodyPr/>
                    <a:lstStyle/>
                    <a:p>
                      <a:pPr>
                        <a:lnSpc>
                          <a:spcPct val="107000"/>
                        </a:lnSpc>
                        <a:spcAft>
                          <a:spcPts val="0"/>
                        </a:spcAft>
                      </a:pPr>
                      <a:r>
                        <a:rPr lang="en-US" sz="1800" b="0" dirty="0">
                          <a:solidFill>
                            <a:schemeClr val="tx1"/>
                          </a:solidFill>
                          <a:effectLst/>
                        </a:rPr>
                        <a:t>Cups from new users (less than 6 months)</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algn="r">
                        <a:lnSpc>
                          <a:spcPct val="107000"/>
                        </a:lnSpc>
                        <a:spcAft>
                          <a:spcPts val="0"/>
                        </a:spcAft>
                      </a:pPr>
                      <a:r>
                        <a:rPr lang="en-US" sz="1800" b="0" dirty="0">
                          <a:solidFill>
                            <a:schemeClr val="tx1"/>
                          </a:solidFill>
                          <a:effectLst/>
                        </a:rPr>
                        <a:t>17</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algn="r">
                        <a:lnSpc>
                          <a:spcPct val="107000"/>
                        </a:lnSpc>
                        <a:spcAft>
                          <a:spcPts val="0"/>
                        </a:spcAft>
                      </a:pPr>
                      <a:r>
                        <a:rPr lang="en-US" sz="1800" b="0" dirty="0">
                          <a:solidFill>
                            <a:schemeClr val="tx1"/>
                          </a:solidFill>
                          <a:effectLst/>
                        </a:rPr>
                        <a:t>53% (29.3%-76.7%)</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0002"/>
                  </a:ext>
                </a:extLst>
              </a:tr>
              <a:tr h="260985">
                <a:tc>
                  <a:txBody>
                    <a:bodyPr/>
                    <a:lstStyle/>
                    <a:p>
                      <a:pPr>
                        <a:lnSpc>
                          <a:spcPct val="107000"/>
                        </a:lnSpc>
                        <a:spcAft>
                          <a:spcPts val="0"/>
                        </a:spcAft>
                      </a:pPr>
                      <a:r>
                        <a:rPr lang="en-US" sz="1800" b="0" dirty="0">
                          <a:solidFill>
                            <a:schemeClr val="tx1"/>
                          </a:solidFill>
                          <a:effectLst/>
                        </a:rPr>
                        <a:t>Cups from established users (6 months plus)</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algn="r">
                        <a:lnSpc>
                          <a:spcPct val="107000"/>
                        </a:lnSpc>
                        <a:spcAft>
                          <a:spcPts val="0"/>
                        </a:spcAft>
                      </a:pPr>
                      <a:r>
                        <a:rPr lang="en-US" sz="1800" b="0">
                          <a:solidFill>
                            <a:schemeClr val="tx1"/>
                          </a:solidFill>
                          <a:effectLst/>
                        </a:rPr>
                        <a:t>18</a:t>
                      </a:r>
                      <a:endParaRPr lang="en-GB"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algn="r">
                        <a:lnSpc>
                          <a:spcPct val="107000"/>
                        </a:lnSpc>
                        <a:spcAft>
                          <a:spcPts val="0"/>
                        </a:spcAft>
                      </a:pPr>
                      <a:r>
                        <a:rPr lang="en-US" sz="1800" b="0" dirty="0">
                          <a:solidFill>
                            <a:schemeClr val="tx1"/>
                          </a:solidFill>
                          <a:effectLst/>
                        </a:rPr>
                        <a:t>22.2% (2.9%-41.1%)</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0003"/>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529513569"/>
              </p:ext>
            </p:extLst>
          </p:nvPr>
        </p:nvGraphicFramePr>
        <p:xfrm>
          <a:off x="450056" y="1265753"/>
          <a:ext cx="8335963" cy="1608434"/>
        </p:xfrm>
        <a:graphic>
          <a:graphicData uri="http://schemas.openxmlformats.org/drawingml/2006/table">
            <a:tbl>
              <a:tblPr firstRow="1" firstCol="1" bandRow="1">
                <a:tableStyleId>{5C22544A-7EE6-4342-B048-85BDC9FD1C3A}</a:tableStyleId>
              </a:tblPr>
              <a:tblGrid>
                <a:gridCol w="4502944">
                  <a:extLst>
                    <a:ext uri="{9D8B030D-6E8A-4147-A177-3AD203B41FA5}">
                      <a16:colId xmlns:a16="http://schemas.microsoft.com/office/drawing/2014/main" val="20000"/>
                    </a:ext>
                  </a:extLst>
                </a:gridCol>
                <a:gridCol w="929925">
                  <a:extLst>
                    <a:ext uri="{9D8B030D-6E8A-4147-A177-3AD203B41FA5}">
                      <a16:colId xmlns:a16="http://schemas.microsoft.com/office/drawing/2014/main" val="20001"/>
                    </a:ext>
                  </a:extLst>
                </a:gridCol>
                <a:gridCol w="1080588">
                  <a:extLst>
                    <a:ext uri="{9D8B030D-6E8A-4147-A177-3AD203B41FA5}">
                      <a16:colId xmlns:a16="http://schemas.microsoft.com/office/drawing/2014/main" val="20002"/>
                    </a:ext>
                  </a:extLst>
                </a:gridCol>
                <a:gridCol w="926218">
                  <a:extLst>
                    <a:ext uri="{9D8B030D-6E8A-4147-A177-3AD203B41FA5}">
                      <a16:colId xmlns:a16="http://schemas.microsoft.com/office/drawing/2014/main" val="20003"/>
                    </a:ext>
                  </a:extLst>
                </a:gridCol>
                <a:gridCol w="896288">
                  <a:extLst>
                    <a:ext uri="{9D8B030D-6E8A-4147-A177-3AD203B41FA5}">
                      <a16:colId xmlns:a16="http://schemas.microsoft.com/office/drawing/2014/main" val="20004"/>
                    </a:ext>
                  </a:extLst>
                </a:gridCol>
              </a:tblGrid>
              <a:tr h="434446">
                <a:tc>
                  <a:txBody>
                    <a:bodyPr/>
                    <a:lstStyle/>
                    <a:p>
                      <a:pPr>
                        <a:lnSpc>
                          <a:spcPct val="107000"/>
                        </a:lnSpc>
                        <a:spcAft>
                          <a:spcPts val="0"/>
                        </a:spcAft>
                      </a:pPr>
                      <a:r>
                        <a:rPr lang="en-GB" sz="1800" b="0" dirty="0">
                          <a:solidFill>
                            <a:schemeClr val="tx1"/>
                          </a:solidFill>
                          <a:effectLst/>
                        </a:rPr>
                        <a:t> Severe Events</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algn="r">
                        <a:lnSpc>
                          <a:spcPct val="107000"/>
                        </a:lnSpc>
                        <a:spcAft>
                          <a:spcPts val="0"/>
                        </a:spcAft>
                      </a:pPr>
                      <a:r>
                        <a:rPr lang="en-GB" sz="1800" b="0" dirty="0">
                          <a:solidFill>
                            <a:schemeClr val="tx1"/>
                          </a:solidFill>
                          <a:effectLst/>
                        </a:rPr>
                        <a:t>Cups (n=188)</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algn="r">
                        <a:lnSpc>
                          <a:spcPct val="107000"/>
                        </a:lnSpc>
                        <a:spcAft>
                          <a:spcPts val="0"/>
                        </a:spcAft>
                      </a:pPr>
                      <a:r>
                        <a:rPr lang="en-GB" sz="1800" b="0" dirty="0">
                          <a:solidFill>
                            <a:schemeClr val="tx1"/>
                          </a:solidFill>
                          <a:effectLst/>
                        </a:rPr>
                        <a:t>Pads (n=256)</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algn="r">
                        <a:lnSpc>
                          <a:spcPct val="107000"/>
                        </a:lnSpc>
                        <a:spcAft>
                          <a:spcPts val="0"/>
                        </a:spcAft>
                      </a:pPr>
                      <a:r>
                        <a:rPr lang="en-GB" sz="1800" b="0" dirty="0">
                          <a:solidFill>
                            <a:schemeClr val="tx1"/>
                          </a:solidFill>
                          <a:effectLst/>
                        </a:rPr>
                        <a:t>Controls (n=200)</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algn="r">
                        <a:lnSpc>
                          <a:spcPct val="107000"/>
                        </a:lnSpc>
                        <a:spcAft>
                          <a:spcPts val="0"/>
                        </a:spcAft>
                      </a:pPr>
                      <a:r>
                        <a:rPr lang="en-GB" sz="1800" b="0" dirty="0">
                          <a:solidFill>
                            <a:schemeClr val="tx1"/>
                          </a:solidFill>
                          <a:effectLst/>
                        </a:rPr>
                        <a:t>Total (n=644)</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0000"/>
                  </a:ext>
                </a:extLst>
              </a:tr>
              <a:tr h="217223">
                <a:tc>
                  <a:txBody>
                    <a:bodyPr/>
                    <a:lstStyle/>
                    <a:p>
                      <a:pPr>
                        <a:lnSpc>
                          <a:spcPct val="107000"/>
                        </a:lnSpc>
                        <a:spcAft>
                          <a:spcPts val="0"/>
                        </a:spcAft>
                      </a:pPr>
                      <a:r>
                        <a:rPr lang="en-GB" sz="1800" b="0" dirty="0">
                          <a:solidFill>
                            <a:schemeClr val="tx1"/>
                          </a:solidFill>
                          <a:effectLst/>
                        </a:rPr>
                        <a:t>Deaths recorded through HDSS</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algn="r">
                        <a:lnSpc>
                          <a:spcPct val="107000"/>
                        </a:lnSpc>
                        <a:spcAft>
                          <a:spcPts val="0"/>
                        </a:spcAft>
                      </a:pPr>
                      <a:r>
                        <a:rPr lang="en-GB" sz="1800">
                          <a:solidFill>
                            <a:schemeClr val="tx1"/>
                          </a:solidFill>
                          <a:effectLst/>
                        </a:rPr>
                        <a:t>0</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algn="r">
                        <a:lnSpc>
                          <a:spcPct val="107000"/>
                        </a:lnSpc>
                        <a:spcAft>
                          <a:spcPts val="0"/>
                        </a:spcAft>
                      </a:pPr>
                      <a:r>
                        <a:rPr lang="en-GB" sz="1800">
                          <a:solidFill>
                            <a:schemeClr val="tx1"/>
                          </a:solidFill>
                          <a:effectLst/>
                        </a:rPr>
                        <a:t>0</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algn="r">
                        <a:lnSpc>
                          <a:spcPct val="107000"/>
                        </a:lnSpc>
                        <a:spcAft>
                          <a:spcPts val="0"/>
                        </a:spcAft>
                      </a:pPr>
                      <a:r>
                        <a:rPr lang="en-GB" sz="1800">
                          <a:solidFill>
                            <a:schemeClr val="tx1"/>
                          </a:solidFill>
                          <a:effectLst/>
                        </a:rPr>
                        <a:t>0</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algn="r">
                        <a:lnSpc>
                          <a:spcPct val="107000"/>
                        </a:lnSpc>
                        <a:spcAft>
                          <a:spcPts val="0"/>
                        </a:spcAft>
                      </a:pPr>
                      <a:r>
                        <a:rPr lang="en-GB" sz="1800" dirty="0">
                          <a:solidFill>
                            <a:schemeClr val="tx1"/>
                          </a:solidFill>
                          <a:effectLst/>
                        </a:rPr>
                        <a:t>0</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0001"/>
                  </a:ext>
                </a:extLst>
              </a:tr>
              <a:tr h="434446">
                <a:tc>
                  <a:txBody>
                    <a:bodyPr/>
                    <a:lstStyle/>
                    <a:p>
                      <a:pPr>
                        <a:lnSpc>
                          <a:spcPct val="107000"/>
                        </a:lnSpc>
                        <a:spcAft>
                          <a:spcPts val="0"/>
                        </a:spcAft>
                      </a:pPr>
                      <a:r>
                        <a:rPr lang="en-GB" sz="1800" b="0" dirty="0">
                          <a:solidFill>
                            <a:schemeClr val="tx1"/>
                          </a:solidFill>
                          <a:effectLst/>
                        </a:rPr>
                        <a:t>Participant identified to have symptoms of TSS</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algn="r">
                        <a:lnSpc>
                          <a:spcPct val="107000"/>
                        </a:lnSpc>
                        <a:spcAft>
                          <a:spcPts val="0"/>
                        </a:spcAft>
                      </a:pPr>
                      <a:r>
                        <a:rPr lang="en-GB" sz="1800" dirty="0">
                          <a:solidFill>
                            <a:schemeClr val="tx1"/>
                          </a:solidFill>
                          <a:effectLst/>
                        </a:rPr>
                        <a:t>0</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algn="r">
                        <a:lnSpc>
                          <a:spcPct val="107000"/>
                        </a:lnSpc>
                        <a:spcAft>
                          <a:spcPts val="0"/>
                        </a:spcAft>
                      </a:pPr>
                      <a:r>
                        <a:rPr lang="en-GB" sz="1800">
                          <a:solidFill>
                            <a:schemeClr val="tx1"/>
                          </a:solidFill>
                          <a:effectLst/>
                        </a:rPr>
                        <a:t>0</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algn="r">
                        <a:lnSpc>
                          <a:spcPct val="107000"/>
                        </a:lnSpc>
                        <a:spcAft>
                          <a:spcPts val="0"/>
                        </a:spcAft>
                      </a:pPr>
                      <a:r>
                        <a:rPr lang="en-GB" sz="1800">
                          <a:solidFill>
                            <a:schemeClr val="tx1"/>
                          </a:solidFill>
                          <a:effectLst/>
                        </a:rPr>
                        <a:t>0</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algn="r">
                        <a:lnSpc>
                          <a:spcPct val="107000"/>
                        </a:lnSpc>
                        <a:spcAft>
                          <a:spcPts val="0"/>
                        </a:spcAft>
                      </a:pPr>
                      <a:r>
                        <a:rPr lang="en-GB" sz="1800" dirty="0">
                          <a:solidFill>
                            <a:schemeClr val="tx1"/>
                          </a:solidFill>
                          <a:effectLst/>
                        </a:rPr>
                        <a:t>0</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0002"/>
                  </a:ext>
                </a:extLst>
              </a:tr>
              <a:tr h="217223">
                <a:tc>
                  <a:txBody>
                    <a:bodyPr/>
                    <a:lstStyle/>
                    <a:p>
                      <a:pPr>
                        <a:lnSpc>
                          <a:spcPct val="107000"/>
                        </a:lnSpc>
                        <a:spcAft>
                          <a:spcPts val="0"/>
                        </a:spcAft>
                      </a:pPr>
                      <a:r>
                        <a:rPr lang="en-GB" sz="1800" b="0" dirty="0">
                          <a:solidFill>
                            <a:schemeClr val="tx1"/>
                          </a:solidFill>
                          <a:effectLst/>
                        </a:rPr>
                        <a:t>Visited health facility for TSS; other harms</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algn="r">
                        <a:lnSpc>
                          <a:spcPct val="107000"/>
                        </a:lnSpc>
                        <a:spcAft>
                          <a:spcPts val="0"/>
                        </a:spcAft>
                      </a:pPr>
                      <a:r>
                        <a:rPr lang="en-GB" sz="1800" dirty="0">
                          <a:solidFill>
                            <a:schemeClr val="tx1"/>
                          </a:solidFill>
                          <a:effectLst/>
                        </a:rPr>
                        <a:t>0</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algn="r">
                        <a:lnSpc>
                          <a:spcPct val="107000"/>
                        </a:lnSpc>
                        <a:spcAft>
                          <a:spcPts val="0"/>
                        </a:spcAft>
                      </a:pPr>
                      <a:r>
                        <a:rPr lang="en-GB" sz="1800" dirty="0">
                          <a:solidFill>
                            <a:schemeClr val="tx1"/>
                          </a:solidFill>
                          <a:effectLst/>
                        </a:rPr>
                        <a:t>0</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algn="r">
                        <a:lnSpc>
                          <a:spcPct val="107000"/>
                        </a:lnSpc>
                        <a:spcAft>
                          <a:spcPts val="0"/>
                        </a:spcAft>
                      </a:pPr>
                      <a:r>
                        <a:rPr lang="en-GB" sz="1800" dirty="0">
                          <a:solidFill>
                            <a:schemeClr val="tx1"/>
                          </a:solidFill>
                          <a:effectLst/>
                        </a:rPr>
                        <a:t>0</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algn="r">
                        <a:lnSpc>
                          <a:spcPct val="107000"/>
                        </a:lnSpc>
                        <a:spcAft>
                          <a:spcPts val="0"/>
                        </a:spcAft>
                      </a:pPr>
                      <a:r>
                        <a:rPr lang="en-GB" sz="1800" dirty="0">
                          <a:solidFill>
                            <a:schemeClr val="tx1"/>
                          </a:solidFill>
                          <a:effectLst/>
                        </a:rPr>
                        <a:t>0</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0003"/>
                  </a:ext>
                </a:extLst>
              </a:tr>
            </a:tbl>
          </a:graphicData>
        </a:graphic>
      </p:graphicFrame>
      <p:sp>
        <p:nvSpPr>
          <p:cNvPr id="4" name="Rectangle 3">
            <a:extLst>
              <a:ext uri="{FF2B5EF4-FFF2-40B4-BE49-F238E27FC236}">
                <a16:creationId xmlns:a16="http://schemas.microsoft.com/office/drawing/2014/main" id="{0A1F47FB-CBDC-41BA-94C0-A384D836103F}"/>
              </a:ext>
            </a:extLst>
          </p:cNvPr>
          <p:cNvSpPr/>
          <p:nvPr/>
        </p:nvSpPr>
        <p:spPr>
          <a:xfrm>
            <a:off x="457199" y="6096000"/>
            <a:ext cx="8389143" cy="646331"/>
          </a:xfrm>
          <a:prstGeom prst="rect">
            <a:avLst/>
          </a:prstGeom>
        </p:spPr>
        <p:txBody>
          <a:bodyPr wrap="square">
            <a:spAutoFit/>
          </a:bodyPr>
          <a:lstStyle/>
          <a:p>
            <a:r>
              <a:rPr lang="en-GB" i="1" dirty="0">
                <a:latin typeface="Calibri" panose="020F0502020204030204" pitchFamily="34" charset="0"/>
                <a:ea typeface="SimSun" panose="02010600030101010101" pitchFamily="2" charset="-122"/>
              </a:rPr>
              <a:t>Source: Juma J, et al, Examining the safety of the menstrual cup provided to rural primary school girls in Western Kenya, BMJ Open, </a:t>
            </a:r>
            <a:r>
              <a:rPr lang="en-GB" i="1" dirty="0">
                <a:solidFill>
                  <a:srgbClr val="000000"/>
                </a:solidFill>
                <a:latin typeface="Calibri" panose="020F0502020204030204" pitchFamily="34" charset="0"/>
                <a:ea typeface="SimSun" panose="02010600030101010101" pitchFamily="2" charset="-122"/>
              </a:rPr>
              <a:t>:e015429, 2017</a:t>
            </a:r>
            <a:endParaRPr lang="en-GB" i="1" dirty="0"/>
          </a:p>
        </p:txBody>
      </p:sp>
    </p:spTree>
    <p:extLst>
      <p:ext uri="{BB962C8B-B14F-4D97-AF65-F5344CB8AC3E}">
        <p14:creationId xmlns:p14="http://schemas.microsoft.com/office/powerpoint/2010/main" val="2380309397"/>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58A26-F12E-4046-BF09-869814CC0AF7}"/>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6D4C8581-78F7-46B6-AF83-02708D1F6C31}"/>
              </a:ext>
            </a:extLst>
          </p:cNvPr>
          <p:cNvPicPr>
            <a:picLocks noGrp="1" noChangeAspect="1"/>
          </p:cNvPicPr>
          <p:nvPr>
            <p:ph idx="1"/>
          </p:nvPr>
        </p:nvPicPr>
        <p:blipFill>
          <a:blip r:embed="rId2"/>
          <a:stretch>
            <a:fillRect/>
          </a:stretch>
        </p:blipFill>
        <p:spPr>
          <a:xfrm>
            <a:off x="0" y="-76200"/>
            <a:ext cx="9220200" cy="7659505"/>
          </a:xfrm>
          <a:prstGeom prst="rect">
            <a:avLst/>
          </a:prstGeom>
        </p:spPr>
      </p:pic>
    </p:spTree>
    <p:extLst>
      <p:ext uri="{BB962C8B-B14F-4D97-AF65-F5344CB8AC3E}">
        <p14:creationId xmlns:p14="http://schemas.microsoft.com/office/powerpoint/2010/main" val="3493070178"/>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487362"/>
          </a:xfrm>
        </p:spPr>
        <p:txBody>
          <a:bodyPr/>
          <a:lstStyle/>
          <a:p>
            <a:r>
              <a:rPr lang="en-US" dirty="0">
                <a:solidFill>
                  <a:srgbClr val="C00000"/>
                </a:solidFill>
              </a:rPr>
              <a:t>METHODOLOGY: CUPS OR CASH FOR GIRLS TRIAL</a:t>
            </a:r>
            <a:endParaRPr lang="en-GB" dirty="0">
              <a:solidFill>
                <a:srgbClr val="C00000"/>
              </a:solidFill>
            </a:endParaRPr>
          </a:p>
        </p:txBody>
      </p:sp>
      <p:sp>
        <p:nvSpPr>
          <p:cNvPr id="3" name="Content Placeholder 2"/>
          <p:cNvSpPr>
            <a:spLocks noGrp="1"/>
          </p:cNvSpPr>
          <p:nvPr>
            <p:ph idx="1"/>
          </p:nvPr>
        </p:nvSpPr>
        <p:spPr>
          <a:xfrm>
            <a:off x="475211" y="1828800"/>
            <a:ext cx="8382000" cy="5228705"/>
          </a:xfrm>
        </p:spPr>
        <p:txBody>
          <a:bodyPr>
            <a:normAutofit fontScale="85000" lnSpcReduction="20000"/>
          </a:bodyPr>
          <a:lstStyle/>
          <a:p>
            <a:r>
              <a:rPr lang="en-GB" sz="2600" dirty="0">
                <a:solidFill>
                  <a:schemeClr val="tx1"/>
                </a:solidFill>
              </a:rPr>
              <a:t>4-arm cluster randomised controlled trial design</a:t>
            </a:r>
          </a:p>
          <a:p>
            <a:r>
              <a:rPr lang="en-GB" sz="2600" dirty="0">
                <a:solidFill>
                  <a:schemeClr val="tx1"/>
                </a:solidFill>
              </a:rPr>
              <a:t>Adolescent girls in 84 secondary schools, Siaya County</a:t>
            </a:r>
          </a:p>
          <a:p>
            <a:r>
              <a:rPr lang="en-GB" sz="2600" dirty="0">
                <a:solidFill>
                  <a:schemeClr val="tx1"/>
                </a:solidFill>
              </a:rPr>
              <a:t>Inclusion: Girls, local residents, attend secondary day school, reach menarche, parent consent, girls assent </a:t>
            </a:r>
          </a:p>
          <a:p>
            <a:r>
              <a:rPr lang="en-US" sz="2600" dirty="0">
                <a:solidFill>
                  <a:schemeClr val="tx1"/>
                </a:solidFill>
              </a:rPr>
              <a:t>Stakeholders randomization (cups, cash, </a:t>
            </a:r>
            <a:r>
              <a:rPr lang="en-US" sz="2600" dirty="0" err="1">
                <a:solidFill>
                  <a:schemeClr val="tx1"/>
                </a:solidFill>
              </a:rPr>
              <a:t>cups+cash</a:t>
            </a:r>
            <a:r>
              <a:rPr lang="en-US" sz="2600" dirty="0">
                <a:solidFill>
                  <a:schemeClr val="tx1"/>
                </a:solidFill>
              </a:rPr>
              <a:t>, </a:t>
            </a:r>
            <a:r>
              <a:rPr lang="en-US" sz="2600" dirty="0" err="1">
                <a:solidFill>
                  <a:schemeClr val="tx1"/>
                </a:solidFill>
              </a:rPr>
              <a:t>contrl</a:t>
            </a:r>
            <a:r>
              <a:rPr lang="en-US" sz="2600" dirty="0">
                <a:solidFill>
                  <a:schemeClr val="tx1"/>
                </a:solidFill>
              </a:rPr>
              <a:t>)</a:t>
            </a:r>
          </a:p>
          <a:p>
            <a:r>
              <a:rPr lang="en-US" sz="2600" dirty="0">
                <a:solidFill>
                  <a:schemeClr val="tx1"/>
                </a:solidFill>
              </a:rPr>
              <a:t>Parent consent, girls assent: trial, HIV/HSV2 test, store blood</a:t>
            </a:r>
          </a:p>
          <a:p>
            <a:r>
              <a:rPr lang="en-US" sz="2600" dirty="0">
                <a:solidFill>
                  <a:schemeClr val="tx1"/>
                </a:solidFill>
              </a:rPr>
              <a:t>Enrolment/baseline survey: demographic, social, sexual risk behaviors; plasma samples obtained for HIV and HSV-2</a:t>
            </a:r>
          </a:p>
          <a:p>
            <a:r>
              <a:rPr lang="en-US" sz="2600" dirty="0">
                <a:solidFill>
                  <a:schemeClr val="tx1"/>
                </a:solidFill>
              </a:rPr>
              <a:t>HIV: serial testing (determine, </a:t>
            </a:r>
            <a:r>
              <a:rPr lang="en-US" sz="2600" dirty="0" err="1">
                <a:solidFill>
                  <a:schemeClr val="tx1"/>
                </a:solidFill>
              </a:rPr>
              <a:t>unigold</a:t>
            </a:r>
            <a:r>
              <a:rPr lang="en-US" sz="2600" dirty="0">
                <a:solidFill>
                  <a:schemeClr val="tx1"/>
                </a:solidFill>
              </a:rPr>
              <a:t>, ELISA(</a:t>
            </a:r>
            <a:r>
              <a:rPr lang="en-US" sz="2600" dirty="0" err="1">
                <a:solidFill>
                  <a:schemeClr val="tx1"/>
                </a:solidFill>
              </a:rPr>
              <a:t>bioRad</a:t>
            </a:r>
            <a:r>
              <a:rPr lang="en-US" sz="2600" dirty="0">
                <a:solidFill>
                  <a:schemeClr val="tx1"/>
                </a:solidFill>
              </a:rPr>
              <a:t>) tie-break</a:t>
            </a:r>
          </a:p>
          <a:p>
            <a:r>
              <a:rPr lang="en-US" sz="2600" dirty="0">
                <a:solidFill>
                  <a:schemeClr val="tx1"/>
                </a:solidFill>
              </a:rPr>
              <a:t>HSV-2: Herpes Simplex Type 2 IgG ELISA (</a:t>
            </a:r>
            <a:r>
              <a:rPr lang="en-US" sz="2600" dirty="0" err="1">
                <a:solidFill>
                  <a:schemeClr val="tx1"/>
                </a:solidFill>
              </a:rPr>
              <a:t>Kalon</a:t>
            </a:r>
            <a:r>
              <a:rPr lang="en-US" sz="2600" dirty="0">
                <a:solidFill>
                  <a:schemeClr val="tx1"/>
                </a:solidFill>
              </a:rPr>
              <a:t>) </a:t>
            </a:r>
          </a:p>
          <a:p>
            <a:r>
              <a:rPr lang="en-US" sz="2600" dirty="0">
                <a:solidFill>
                  <a:schemeClr val="tx1"/>
                </a:solidFill>
              </a:rPr>
              <a:t>Analysis: examine associations between HIV, HSV-2 with </a:t>
            </a:r>
            <a:r>
              <a:rPr lang="en-GB" sz="2600" dirty="0">
                <a:solidFill>
                  <a:schemeClr val="tx1"/>
                </a:solidFill>
              </a:rPr>
              <a:t>age, sexual activity, and other risk factors at baseline</a:t>
            </a:r>
            <a:endParaRPr lang="en-US" sz="2600" dirty="0">
              <a:solidFill>
                <a:schemeClr val="tx1"/>
              </a:solidFill>
            </a:endParaRPr>
          </a:p>
          <a:p>
            <a:pPr marL="0" indent="0">
              <a:buNone/>
            </a:pPr>
            <a:endParaRPr lang="en-GB" sz="1600" b="0" i="1" dirty="0">
              <a:solidFill>
                <a:schemeClr val="tx1"/>
              </a:solidFill>
              <a:latin typeface="Calibri" panose="020F0502020204030204" pitchFamily="34" charset="0"/>
              <a:cs typeface="Calibri" panose="020F0502020204030204" pitchFamily="34" charset="0"/>
            </a:endParaRPr>
          </a:p>
          <a:p>
            <a:pPr marL="0" indent="0">
              <a:buNone/>
            </a:pPr>
            <a:r>
              <a:rPr lang="en-GB" sz="1600" b="0" i="1" dirty="0">
                <a:solidFill>
                  <a:schemeClr val="tx1"/>
                </a:solidFill>
                <a:latin typeface="Calibri" panose="020F0502020204030204" pitchFamily="34" charset="0"/>
                <a:cs typeface="Calibri" panose="020F0502020204030204" pitchFamily="34" charset="0"/>
              </a:rPr>
              <a:t>Source: Zulaika G, et al. Study Protocol: Menstrual cups and cash transfer to reduce sexual and reproductive harm and school dropout in adolescent schoolgirls: protocol summary for a cluster randomised controlled trial in western Kenya</a:t>
            </a:r>
          </a:p>
        </p:txBody>
      </p:sp>
      <p:sp>
        <p:nvSpPr>
          <p:cNvPr id="5" name="Title 1">
            <a:extLst>
              <a:ext uri="{FF2B5EF4-FFF2-40B4-BE49-F238E27FC236}">
                <a16:creationId xmlns:a16="http://schemas.microsoft.com/office/drawing/2014/main" id="{925BBB2A-DF4D-4B65-9615-FE829C0FAB5D}"/>
              </a:ext>
            </a:extLst>
          </p:cNvPr>
          <p:cNvSpPr txBox="1">
            <a:spLocks/>
          </p:cNvSpPr>
          <p:nvPr/>
        </p:nvSpPr>
        <p:spPr>
          <a:xfrm>
            <a:off x="533400" y="2667000"/>
            <a:ext cx="8229600" cy="487362"/>
          </a:xfrm>
          <a:prstGeom prst="rect">
            <a:avLst/>
          </a:prstGeom>
        </p:spPr>
        <p:txBody>
          <a:bodyPr anchor="b" anchorCtr="0"/>
          <a:lstStyle>
            <a:lvl1pPr algn="ctr" rtl="0" eaLnBrk="0" fontAlgn="base" hangingPunct="0">
              <a:lnSpc>
                <a:spcPts val="3000"/>
              </a:lnSpc>
              <a:spcBef>
                <a:spcPct val="0"/>
              </a:spcBef>
              <a:spcAft>
                <a:spcPct val="0"/>
              </a:spcAft>
              <a:defRPr sz="2800" b="1" kern="1200" baseline="0">
                <a:solidFill>
                  <a:schemeClr val="tx1"/>
                </a:solidFill>
                <a:effectLst/>
                <a:latin typeface="+mj-lt"/>
                <a:ea typeface="MS PGothic" pitchFamily="34" charset="-128"/>
                <a:cs typeface="+mj-cs"/>
              </a:defRPr>
            </a:lvl1pPr>
            <a:lvl2pPr algn="ctr" rtl="0" eaLnBrk="0" fontAlgn="base" hangingPunct="0">
              <a:spcBef>
                <a:spcPct val="0"/>
              </a:spcBef>
              <a:spcAft>
                <a:spcPct val="0"/>
              </a:spcAft>
              <a:defRPr sz="4400">
                <a:solidFill>
                  <a:schemeClr val="tx1"/>
                </a:solidFill>
                <a:latin typeface="Myriad Web Pro" charset="0"/>
                <a:ea typeface="MS PGothic" pitchFamily="34" charset="-128"/>
              </a:defRPr>
            </a:lvl2pPr>
            <a:lvl3pPr algn="ctr" rtl="0" eaLnBrk="0" fontAlgn="base" hangingPunct="0">
              <a:spcBef>
                <a:spcPct val="0"/>
              </a:spcBef>
              <a:spcAft>
                <a:spcPct val="0"/>
              </a:spcAft>
              <a:defRPr sz="4400">
                <a:solidFill>
                  <a:schemeClr val="tx1"/>
                </a:solidFill>
                <a:latin typeface="Myriad Web Pro" charset="0"/>
                <a:ea typeface="MS PGothic" pitchFamily="34" charset="-128"/>
              </a:defRPr>
            </a:lvl3pPr>
            <a:lvl4pPr algn="ctr" rtl="0" eaLnBrk="0" fontAlgn="base" hangingPunct="0">
              <a:spcBef>
                <a:spcPct val="0"/>
              </a:spcBef>
              <a:spcAft>
                <a:spcPct val="0"/>
              </a:spcAft>
              <a:defRPr sz="4400">
                <a:solidFill>
                  <a:schemeClr val="tx1"/>
                </a:solidFill>
                <a:latin typeface="Myriad Web Pro" charset="0"/>
                <a:ea typeface="MS PGothic" pitchFamily="34" charset="-128"/>
              </a:defRPr>
            </a:lvl4pPr>
            <a:lvl5pPr algn="ctr" rtl="0" eaLnBrk="0" fontAlgn="base" hangingPunct="0">
              <a:spcBef>
                <a:spcPct val="0"/>
              </a:spcBef>
              <a:spcAft>
                <a:spcPct val="0"/>
              </a:spcAft>
              <a:defRPr sz="4400">
                <a:solidFill>
                  <a:schemeClr val="tx1"/>
                </a:solidFill>
                <a:latin typeface="Myriad Web Pro" charset="0"/>
                <a:ea typeface="MS PGothic" pitchFamily="34" charset="-128"/>
              </a:defRPr>
            </a:lvl5pPr>
            <a:lvl6pPr marL="457200" algn="ctr" rtl="0" fontAlgn="base">
              <a:spcBef>
                <a:spcPct val="0"/>
              </a:spcBef>
              <a:spcAft>
                <a:spcPct val="0"/>
              </a:spcAft>
              <a:defRPr sz="4400">
                <a:solidFill>
                  <a:schemeClr val="tx1"/>
                </a:solidFill>
                <a:latin typeface="Myriad Web Pro" charset="0"/>
              </a:defRPr>
            </a:lvl6pPr>
            <a:lvl7pPr marL="914400" algn="ctr" rtl="0" fontAlgn="base">
              <a:spcBef>
                <a:spcPct val="0"/>
              </a:spcBef>
              <a:spcAft>
                <a:spcPct val="0"/>
              </a:spcAft>
              <a:defRPr sz="4400">
                <a:solidFill>
                  <a:schemeClr val="tx1"/>
                </a:solidFill>
                <a:latin typeface="Myriad Web Pro" charset="0"/>
              </a:defRPr>
            </a:lvl7pPr>
            <a:lvl8pPr marL="1371600" algn="ctr" rtl="0" fontAlgn="base">
              <a:spcBef>
                <a:spcPct val="0"/>
              </a:spcBef>
              <a:spcAft>
                <a:spcPct val="0"/>
              </a:spcAft>
              <a:defRPr sz="4400">
                <a:solidFill>
                  <a:schemeClr val="tx1"/>
                </a:solidFill>
                <a:latin typeface="Myriad Web Pro" charset="0"/>
              </a:defRPr>
            </a:lvl8pPr>
            <a:lvl9pPr marL="1828800" algn="ctr" rtl="0" fontAlgn="base">
              <a:spcBef>
                <a:spcPct val="0"/>
              </a:spcBef>
              <a:spcAft>
                <a:spcPct val="0"/>
              </a:spcAft>
              <a:defRPr sz="4400">
                <a:solidFill>
                  <a:schemeClr val="tx1"/>
                </a:solidFill>
                <a:latin typeface="Myriad Web Pro" charset="0"/>
              </a:defRPr>
            </a:lvl9pPr>
          </a:lstStyle>
          <a:p>
            <a:endParaRPr lang="en-GB" dirty="0"/>
          </a:p>
        </p:txBody>
      </p:sp>
    </p:spTree>
    <p:extLst>
      <p:ext uri="{BB962C8B-B14F-4D97-AF65-F5344CB8AC3E}">
        <p14:creationId xmlns:p14="http://schemas.microsoft.com/office/powerpoint/2010/main" val="1630876296"/>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C87D4-CDF9-4817-9560-060675B693A5}"/>
              </a:ext>
            </a:extLst>
          </p:cNvPr>
          <p:cNvSpPr>
            <a:spLocks noGrp="1"/>
          </p:cNvSpPr>
          <p:nvPr>
            <p:ph type="title"/>
          </p:nvPr>
        </p:nvSpPr>
        <p:spPr>
          <a:xfrm>
            <a:off x="533400" y="228600"/>
            <a:ext cx="8232648" cy="990600"/>
          </a:xfrm>
        </p:spPr>
        <p:txBody>
          <a:bodyPr>
            <a:normAutofit/>
          </a:bodyPr>
          <a:lstStyle/>
          <a:p>
            <a:r>
              <a:rPr lang="en-GB" sz="3600" b="1" dirty="0">
                <a:solidFill>
                  <a:srgbClr val="C00000"/>
                </a:solidFill>
              </a:rPr>
              <a:t>Key outcome indicators</a:t>
            </a:r>
          </a:p>
        </p:txBody>
      </p:sp>
      <p:sp>
        <p:nvSpPr>
          <p:cNvPr id="3" name="Content Placeholder 2">
            <a:extLst>
              <a:ext uri="{FF2B5EF4-FFF2-40B4-BE49-F238E27FC236}">
                <a16:creationId xmlns:a16="http://schemas.microsoft.com/office/drawing/2014/main" id="{BFC6EAE8-0E26-4ABA-B594-50EB3B79C63A}"/>
              </a:ext>
            </a:extLst>
          </p:cNvPr>
          <p:cNvSpPr>
            <a:spLocks noGrp="1"/>
          </p:cNvSpPr>
          <p:nvPr>
            <p:ph sz="quarter" idx="1"/>
          </p:nvPr>
        </p:nvSpPr>
        <p:spPr/>
        <p:txBody>
          <a:bodyPr/>
          <a:lstStyle/>
          <a:p>
            <a:endParaRPr lang="en-GB"/>
          </a:p>
        </p:txBody>
      </p:sp>
      <p:pic>
        <p:nvPicPr>
          <p:cNvPr id="4" name="Picture 3">
            <a:extLst>
              <a:ext uri="{FF2B5EF4-FFF2-40B4-BE49-F238E27FC236}">
                <a16:creationId xmlns:a16="http://schemas.microsoft.com/office/drawing/2014/main" id="{7A2CC523-B4EB-4D31-970C-3DF284947733}"/>
              </a:ext>
            </a:extLst>
          </p:cNvPr>
          <p:cNvPicPr>
            <a:picLocks noChangeAspect="1"/>
          </p:cNvPicPr>
          <p:nvPr/>
        </p:nvPicPr>
        <p:blipFill>
          <a:blip r:embed="rId2"/>
          <a:stretch>
            <a:fillRect/>
          </a:stretch>
        </p:blipFill>
        <p:spPr>
          <a:xfrm>
            <a:off x="0" y="1590260"/>
            <a:ext cx="9144000" cy="5191539"/>
          </a:xfrm>
          <a:prstGeom prst="rect">
            <a:avLst/>
          </a:prstGeom>
        </p:spPr>
      </p:pic>
    </p:spTree>
    <p:extLst>
      <p:ext uri="{BB962C8B-B14F-4D97-AF65-F5344CB8AC3E}">
        <p14:creationId xmlns:p14="http://schemas.microsoft.com/office/powerpoint/2010/main" val="28083724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itle 1">
            <a:extLst>
              <a:ext uri="{FF2B5EF4-FFF2-40B4-BE49-F238E27FC236}">
                <a16:creationId xmlns:a16="http://schemas.microsoft.com/office/drawing/2014/main" id="{6B84C3FE-E861-4885-A621-B5786EF515D3}"/>
              </a:ext>
            </a:extLst>
          </p:cNvPr>
          <p:cNvSpPr txBox="1">
            <a:spLocks/>
          </p:cNvSpPr>
          <p:nvPr/>
        </p:nvSpPr>
        <p:spPr>
          <a:xfrm>
            <a:off x="612648" y="228600"/>
            <a:ext cx="8153400" cy="990600"/>
          </a:xfrm>
          <a:prstGeom prst="rect">
            <a:avLst/>
          </a:prstGeom>
        </p:spPr>
        <p:txBody>
          <a:bodyP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GB" dirty="0">
                <a:solidFill>
                  <a:schemeClr val="bg1"/>
                </a:solidFill>
              </a:rPr>
              <a:t>Randomization</a:t>
            </a:r>
          </a:p>
        </p:txBody>
      </p:sp>
    </p:spTree>
    <p:extLst>
      <p:ext uri="{BB962C8B-B14F-4D97-AF65-F5344CB8AC3E}">
        <p14:creationId xmlns:p14="http://schemas.microsoft.com/office/powerpoint/2010/main" val="19542411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EE35F31-8CE6-4238-A95A-53FAFDD578F3}"/>
              </a:ext>
            </a:extLst>
          </p:cNvPr>
          <p:cNvSpPr>
            <a:spLocks noGrp="1"/>
          </p:cNvSpPr>
          <p:nvPr>
            <p:ph type="sldNum" sz="quarter" idx="12"/>
          </p:nvPr>
        </p:nvSpPr>
        <p:spPr/>
        <p:txBody>
          <a:bodyPr>
            <a:normAutofit fontScale="85000" lnSpcReduction="20000"/>
          </a:bodyPr>
          <a:lstStyle/>
          <a:p>
            <a:fld id="{94F51134-C628-4B5A-881C-7FD7F3E936CE}" type="slidenum">
              <a:rPr lang="en-US" smtClean="0"/>
              <a:t>18</a:t>
            </a:fld>
            <a:endParaRPr lang="en-US"/>
          </a:p>
        </p:txBody>
      </p:sp>
      <p:pic>
        <p:nvPicPr>
          <p:cNvPr id="5" name="Picture 4">
            <a:extLst>
              <a:ext uri="{FF2B5EF4-FFF2-40B4-BE49-F238E27FC236}">
                <a16:creationId xmlns:a16="http://schemas.microsoft.com/office/drawing/2014/main" id="{6132CCDF-42F8-4FDB-A746-A1054BDA16D0}"/>
              </a:ext>
            </a:extLst>
          </p:cNvPr>
          <p:cNvPicPr>
            <a:picLocks noChangeAspect="1"/>
          </p:cNvPicPr>
          <p:nvPr/>
        </p:nvPicPr>
        <p:blipFill>
          <a:blip r:embed="rId2"/>
          <a:stretch>
            <a:fillRect/>
          </a:stretch>
        </p:blipFill>
        <p:spPr>
          <a:xfrm>
            <a:off x="0" y="0"/>
            <a:ext cx="9220200" cy="6858000"/>
          </a:xfrm>
          <a:prstGeom prst="rect">
            <a:avLst/>
          </a:prstGeom>
        </p:spPr>
      </p:pic>
      <p:sp>
        <p:nvSpPr>
          <p:cNvPr id="6" name="Title 1">
            <a:extLst>
              <a:ext uri="{FF2B5EF4-FFF2-40B4-BE49-F238E27FC236}">
                <a16:creationId xmlns:a16="http://schemas.microsoft.com/office/drawing/2014/main" id="{11CC091F-39E5-46FB-9332-D7EF78ACAFC9}"/>
              </a:ext>
            </a:extLst>
          </p:cNvPr>
          <p:cNvSpPr txBox="1">
            <a:spLocks/>
          </p:cNvSpPr>
          <p:nvPr/>
        </p:nvSpPr>
        <p:spPr>
          <a:xfrm>
            <a:off x="5715000" y="4648200"/>
            <a:ext cx="3200400" cy="1828800"/>
          </a:xfrm>
        </p:spPr>
        <p:txBody>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rtl="0" eaLnBrk="0" fontAlgn="base" hangingPunct="0">
              <a:spcBef>
                <a:spcPct val="0"/>
              </a:spcBef>
              <a:spcAft>
                <a:spcPct val="0"/>
              </a:spcAft>
              <a:defRPr sz="4400">
                <a:solidFill>
                  <a:schemeClr val="tx1"/>
                </a:solidFill>
                <a:latin typeface="Myriad Web Pro" charset="0"/>
                <a:ea typeface="MS PGothic" pitchFamily="34" charset="-128"/>
              </a:defRPr>
            </a:lvl2pPr>
            <a:lvl3pPr algn="ctr" rtl="0" eaLnBrk="0" fontAlgn="base" hangingPunct="0">
              <a:spcBef>
                <a:spcPct val="0"/>
              </a:spcBef>
              <a:spcAft>
                <a:spcPct val="0"/>
              </a:spcAft>
              <a:defRPr sz="4400">
                <a:solidFill>
                  <a:schemeClr val="tx1"/>
                </a:solidFill>
                <a:latin typeface="Myriad Web Pro" charset="0"/>
                <a:ea typeface="MS PGothic" pitchFamily="34" charset="-128"/>
              </a:defRPr>
            </a:lvl3pPr>
            <a:lvl4pPr algn="ctr" rtl="0" eaLnBrk="0" fontAlgn="base" hangingPunct="0">
              <a:spcBef>
                <a:spcPct val="0"/>
              </a:spcBef>
              <a:spcAft>
                <a:spcPct val="0"/>
              </a:spcAft>
              <a:defRPr sz="4400">
                <a:solidFill>
                  <a:schemeClr val="tx1"/>
                </a:solidFill>
                <a:latin typeface="Myriad Web Pro" charset="0"/>
                <a:ea typeface="MS PGothic" pitchFamily="34" charset="-128"/>
              </a:defRPr>
            </a:lvl4pPr>
            <a:lvl5pPr algn="ctr" rtl="0" eaLnBrk="0" fontAlgn="base" hangingPunct="0">
              <a:spcBef>
                <a:spcPct val="0"/>
              </a:spcBef>
              <a:spcAft>
                <a:spcPct val="0"/>
              </a:spcAft>
              <a:defRPr sz="4400">
                <a:solidFill>
                  <a:schemeClr val="tx1"/>
                </a:solidFill>
                <a:latin typeface="Myriad Web Pro" charset="0"/>
                <a:ea typeface="MS PGothic" pitchFamily="34" charset="-128"/>
              </a:defRPr>
            </a:lvl5pPr>
            <a:lvl6pPr marL="457200" algn="ctr" rtl="0" fontAlgn="base">
              <a:spcBef>
                <a:spcPct val="0"/>
              </a:spcBef>
              <a:spcAft>
                <a:spcPct val="0"/>
              </a:spcAft>
              <a:defRPr sz="4400">
                <a:solidFill>
                  <a:schemeClr val="tx1"/>
                </a:solidFill>
                <a:latin typeface="Myriad Web Pro" charset="0"/>
              </a:defRPr>
            </a:lvl6pPr>
            <a:lvl7pPr marL="914400" algn="ctr" rtl="0" fontAlgn="base">
              <a:spcBef>
                <a:spcPct val="0"/>
              </a:spcBef>
              <a:spcAft>
                <a:spcPct val="0"/>
              </a:spcAft>
              <a:defRPr sz="4400">
                <a:solidFill>
                  <a:schemeClr val="tx1"/>
                </a:solidFill>
                <a:latin typeface="Myriad Web Pro" charset="0"/>
              </a:defRPr>
            </a:lvl7pPr>
            <a:lvl8pPr marL="1371600" algn="ctr" rtl="0" fontAlgn="base">
              <a:spcBef>
                <a:spcPct val="0"/>
              </a:spcBef>
              <a:spcAft>
                <a:spcPct val="0"/>
              </a:spcAft>
              <a:defRPr sz="4400">
                <a:solidFill>
                  <a:schemeClr val="tx1"/>
                </a:solidFill>
                <a:latin typeface="Myriad Web Pro" charset="0"/>
              </a:defRPr>
            </a:lvl8pPr>
            <a:lvl9pPr marL="1828800" algn="ctr" rtl="0" fontAlgn="base">
              <a:spcBef>
                <a:spcPct val="0"/>
              </a:spcBef>
              <a:spcAft>
                <a:spcPct val="0"/>
              </a:spcAft>
              <a:defRPr sz="4400">
                <a:solidFill>
                  <a:schemeClr val="tx1"/>
                </a:solidFill>
                <a:latin typeface="Myriad Web Pro" charset="0"/>
              </a:defRPr>
            </a:lvl9pPr>
          </a:lstStyle>
          <a:p>
            <a:r>
              <a:rPr lang="en-GB" b="1" dirty="0"/>
              <a:t>Study area (2000km</a:t>
            </a:r>
            <a:r>
              <a:rPr lang="en-GB" b="1" baseline="30000" dirty="0"/>
              <a:t>2</a:t>
            </a:r>
            <a:r>
              <a:rPr lang="en-GB" b="1" dirty="0"/>
              <a:t>)</a:t>
            </a:r>
            <a:br>
              <a:rPr lang="en-GB" b="1" dirty="0"/>
            </a:br>
            <a:endParaRPr lang="en-GB" dirty="0"/>
          </a:p>
        </p:txBody>
      </p:sp>
    </p:spTree>
    <p:extLst>
      <p:ext uri="{BB962C8B-B14F-4D97-AF65-F5344CB8AC3E}">
        <p14:creationId xmlns:p14="http://schemas.microsoft.com/office/powerpoint/2010/main" val="30512881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80E4FC-5D54-45BC-981A-69B3511FE6DE}"/>
              </a:ext>
            </a:extLst>
          </p:cNvPr>
          <p:cNvSpPr>
            <a:spLocks noGrp="1"/>
          </p:cNvSpPr>
          <p:nvPr>
            <p:ph sz="quarter" idx="1"/>
          </p:nvPr>
        </p:nvSpPr>
        <p:spPr/>
        <p:txBody>
          <a:bodyPr/>
          <a:lstStyle/>
          <a:p>
            <a:endParaRPr lang="en-GB"/>
          </a:p>
        </p:txBody>
      </p:sp>
      <p:pic>
        <p:nvPicPr>
          <p:cNvPr id="4" name="Picture 3">
            <a:extLst>
              <a:ext uri="{FF2B5EF4-FFF2-40B4-BE49-F238E27FC236}">
                <a16:creationId xmlns:a16="http://schemas.microsoft.com/office/drawing/2014/main" id="{32F81BCE-D5C2-411B-BA36-276833CDD2F1}"/>
              </a:ext>
            </a:extLst>
          </p:cNvPr>
          <p:cNvPicPr>
            <a:picLocks noChangeAspect="1"/>
          </p:cNvPicPr>
          <p:nvPr/>
        </p:nvPicPr>
        <p:blipFill>
          <a:blip r:embed="rId2"/>
          <a:stretch>
            <a:fillRect/>
          </a:stretch>
        </p:blipFill>
        <p:spPr>
          <a:xfrm>
            <a:off x="0" y="152400"/>
            <a:ext cx="9144000" cy="6705600"/>
          </a:xfrm>
          <a:prstGeom prst="rect">
            <a:avLst/>
          </a:prstGeom>
        </p:spPr>
      </p:pic>
    </p:spTree>
    <p:extLst>
      <p:ext uri="{BB962C8B-B14F-4D97-AF65-F5344CB8AC3E}">
        <p14:creationId xmlns:p14="http://schemas.microsoft.com/office/powerpoint/2010/main" val="1864096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normAutofit fontScale="90000"/>
          </a:bodyPr>
          <a:lstStyle/>
          <a:p>
            <a:pPr eaLnBrk="1" hangingPunct="1"/>
            <a:r>
              <a:rPr lang="en-US" altLang="en-US" sz="3600" b="1" dirty="0">
                <a:solidFill>
                  <a:srgbClr val="C00000"/>
                </a:solidFill>
              </a:rPr>
              <a:t>Background – importance of girls’ schooling</a:t>
            </a:r>
          </a:p>
        </p:txBody>
      </p:sp>
      <p:sp>
        <p:nvSpPr>
          <p:cNvPr id="5" name="Content Placeholder 4"/>
          <p:cNvSpPr>
            <a:spLocks noGrp="1"/>
          </p:cNvSpPr>
          <p:nvPr>
            <p:ph sz="quarter" idx="1"/>
          </p:nvPr>
        </p:nvSpPr>
        <p:spPr bwMode="auto">
          <a:xfrm>
            <a:off x="228600" y="1752600"/>
            <a:ext cx="8686800" cy="472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r>
              <a:rPr lang="en-US" altLang="en-US" sz="2400" dirty="0">
                <a:latin typeface="Arial" panose="020B0604020202020204" pitchFamily="34" charset="0"/>
                <a:cs typeface="Arial" panose="020B0604020202020204" pitchFamily="34" charset="0"/>
              </a:rPr>
              <a:t>School is a ‘social vaccine’ </a:t>
            </a:r>
          </a:p>
          <a:p>
            <a:r>
              <a:rPr lang="en-US" altLang="en-US" sz="2400" dirty="0">
                <a:latin typeface="Arial" panose="020B0604020202020204" pitchFamily="34" charset="0"/>
                <a:cs typeface="Arial" panose="020B0604020202020204" pitchFamily="34" charset="0"/>
              </a:rPr>
              <a:t>Less HIV, STI, early marriage</a:t>
            </a:r>
          </a:p>
          <a:p>
            <a:r>
              <a:rPr lang="en-US" altLang="en-US" sz="2400" dirty="0">
                <a:latin typeface="Arial" panose="020B0604020202020204" pitchFamily="34" charset="0"/>
                <a:cs typeface="Arial" panose="020B0604020202020204" pitchFamily="34" charset="0"/>
              </a:rPr>
              <a:t>If all girls graduate GNP &gt; $3.2bn/y</a:t>
            </a:r>
          </a:p>
          <a:p>
            <a:r>
              <a:rPr lang="en-US" altLang="en-US" sz="2400" dirty="0">
                <a:latin typeface="Arial" panose="020B0604020202020204" pitchFamily="34" charset="0"/>
                <a:cs typeface="Arial" panose="020B0604020202020204" pitchFamily="34" charset="0"/>
              </a:rPr>
              <a:t>Education predicts economic output</a:t>
            </a:r>
          </a:p>
          <a:p>
            <a:pPr eaLnBrk="1" hangingPunct="1"/>
            <a:r>
              <a:rPr lang="en-US" altLang="en-US" sz="2400" b="0" dirty="0">
                <a:latin typeface="Arial" panose="020B0604020202020204" pitchFamily="34" charset="0"/>
                <a:cs typeface="Arial" panose="020B0604020202020204" pitchFamily="34" charset="0"/>
              </a:rPr>
              <a:t>A quarter less girls graduate</a:t>
            </a:r>
          </a:p>
          <a:p>
            <a:pPr eaLnBrk="1" hangingPunct="1"/>
            <a:r>
              <a:rPr lang="en-US" altLang="en-US" sz="2400" b="0" dirty="0">
                <a:latin typeface="Arial" panose="020B0604020202020204" pitchFamily="34" charset="0"/>
                <a:cs typeface="Arial" panose="020B0604020202020204" pitchFamily="34" charset="0"/>
              </a:rPr>
              <a:t>Drop out ~50% teen pregnancy </a:t>
            </a:r>
          </a:p>
          <a:p>
            <a:r>
              <a:rPr lang="en-US" altLang="en-US" sz="2400" dirty="0">
                <a:latin typeface="Arial" panose="020B0604020202020204" pitchFamily="34" charset="0"/>
                <a:cs typeface="Arial" panose="020B0604020202020204" pitchFamily="34" charset="0"/>
              </a:rPr>
              <a:t>Menstruation ~500,000 schooldays/m lost; ? dropout</a:t>
            </a:r>
          </a:p>
          <a:p>
            <a:endParaRPr lang="en-US" altLang="en-US" sz="2400" b="0" dirty="0">
              <a:solidFill>
                <a:srgbClr val="C00000"/>
              </a:solidFill>
              <a:latin typeface="Arial" panose="020B0604020202020204" pitchFamily="34" charset="0"/>
              <a:cs typeface="Arial" panose="020B0604020202020204" pitchFamily="34" charset="0"/>
            </a:endParaRPr>
          </a:p>
          <a:p>
            <a:r>
              <a:rPr lang="en-US" altLang="en-US" sz="2400" b="0" dirty="0">
                <a:solidFill>
                  <a:srgbClr val="C00000"/>
                </a:solidFill>
                <a:latin typeface="Arial" panose="020B0604020202020204" pitchFamily="34" charset="0"/>
                <a:cs typeface="Arial" panose="020B0604020202020204" pitchFamily="34" charset="0"/>
              </a:rPr>
              <a:t>What effect does menstrual-specific vs broader intervention have on adolescent </a:t>
            </a:r>
            <a:r>
              <a:rPr lang="en-US" altLang="en-US" sz="2400" dirty="0">
                <a:solidFill>
                  <a:srgbClr val="C00000"/>
                </a:solidFill>
                <a:latin typeface="Arial" panose="020B0604020202020204" pitchFamily="34" charset="0"/>
                <a:cs typeface="Arial" panose="020B0604020202020204" pitchFamily="34" charset="0"/>
              </a:rPr>
              <a:t>girls’ sexual and reproductive health; school enrolment</a:t>
            </a:r>
            <a:r>
              <a:rPr lang="en-US" altLang="en-US" sz="2400" b="0" dirty="0">
                <a:solidFill>
                  <a:srgbClr val="C00000"/>
                </a:solidFill>
                <a:latin typeface="Arial" panose="020B0604020202020204" pitchFamily="34" charset="0"/>
                <a:cs typeface="Arial" panose="020B0604020202020204" pitchFamily="34" charset="0"/>
              </a:rPr>
              <a:t>, retention, attainment (and at what cost)?</a:t>
            </a:r>
          </a:p>
          <a:p>
            <a:pPr eaLnBrk="1" hangingPunct="1"/>
            <a:endParaRPr lang="en-US" altLang="en-US" sz="2400" b="0" dirty="0">
              <a:latin typeface="Arial" panose="020B0604020202020204" pitchFamily="34" charset="0"/>
              <a:cs typeface="Arial" panose="020B0604020202020204" pitchFamily="34"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733107"/>
            <a:ext cx="3527960" cy="258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61159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13F68-1AC5-4DA0-A855-FA990B8F7089}"/>
              </a:ext>
            </a:extLst>
          </p:cNvPr>
          <p:cNvSpPr>
            <a:spLocks noGrp="1"/>
          </p:cNvSpPr>
          <p:nvPr>
            <p:ph type="title"/>
          </p:nvPr>
        </p:nvSpPr>
        <p:spPr/>
        <p:txBody>
          <a:bodyPr>
            <a:normAutofit/>
          </a:bodyPr>
          <a:lstStyle/>
          <a:p>
            <a:pPr algn="ctr"/>
            <a:r>
              <a:rPr lang="en-GB" b="1" dirty="0">
                <a:solidFill>
                  <a:srgbClr val="C00000"/>
                </a:solidFill>
              </a:rPr>
              <a:t>Health Day Activity Diagram</a:t>
            </a:r>
            <a:endParaRPr lang="en-GB" dirty="0"/>
          </a:p>
        </p:txBody>
      </p:sp>
      <p:sp>
        <p:nvSpPr>
          <p:cNvPr id="4" name="TextBox 3">
            <a:extLst>
              <a:ext uri="{FF2B5EF4-FFF2-40B4-BE49-F238E27FC236}">
                <a16:creationId xmlns:a16="http://schemas.microsoft.com/office/drawing/2014/main" id="{67687738-8F6F-4510-A86D-0B4A9989D2DC}"/>
              </a:ext>
            </a:extLst>
          </p:cNvPr>
          <p:cNvSpPr txBox="1"/>
          <p:nvPr/>
        </p:nvSpPr>
        <p:spPr>
          <a:xfrm>
            <a:off x="7340254" y="1765850"/>
            <a:ext cx="1947413" cy="219291"/>
          </a:xfrm>
          <a:prstGeom prst="rect">
            <a:avLst/>
          </a:prstGeom>
          <a:noFill/>
        </p:spPr>
        <p:txBody>
          <a:bodyPr wrap="square" rtlCol="0">
            <a:spAutoFit/>
          </a:bodyPr>
          <a:lstStyle/>
          <a:p>
            <a:r>
              <a:rPr lang="en-US" sz="825" dirty="0"/>
              <a:t>Last sample drop off for lab 3:00pm</a:t>
            </a:r>
          </a:p>
        </p:txBody>
      </p:sp>
      <p:sp>
        <p:nvSpPr>
          <p:cNvPr id="5" name="TextBox 4">
            <a:extLst>
              <a:ext uri="{FF2B5EF4-FFF2-40B4-BE49-F238E27FC236}">
                <a16:creationId xmlns:a16="http://schemas.microsoft.com/office/drawing/2014/main" id="{037A51AE-C6E0-4FAF-9BEE-309E563BA20F}"/>
              </a:ext>
            </a:extLst>
          </p:cNvPr>
          <p:cNvSpPr txBox="1"/>
          <p:nvPr/>
        </p:nvSpPr>
        <p:spPr>
          <a:xfrm>
            <a:off x="1729090" y="5795784"/>
            <a:ext cx="1278070" cy="727122"/>
          </a:xfrm>
          <a:prstGeom prst="rect">
            <a:avLst/>
          </a:prstGeom>
          <a:noFill/>
        </p:spPr>
        <p:txBody>
          <a:bodyPr wrap="square" rtlCol="0">
            <a:spAutoFit/>
          </a:bodyPr>
          <a:lstStyle/>
          <a:p>
            <a:r>
              <a:rPr lang="en-US" sz="825" dirty="0"/>
              <a:t>Each assent takes approximately 20 minutes </a:t>
            </a:r>
          </a:p>
          <a:p>
            <a:endParaRPr lang="en-US" sz="825" dirty="0"/>
          </a:p>
          <a:p>
            <a:r>
              <a:rPr lang="en-US" sz="825" dirty="0"/>
              <a:t>Each desk can do 3 per hour</a:t>
            </a:r>
          </a:p>
        </p:txBody>
      </p:sp>
      <p:sp>
        <p:nvSpPr>
          <p:cNvPr id="6" name="TextBox 5">
            <a:extLst>
              <a:ext uri="{FF2B5EF4-FFF2-40B4-BE49-F238E27FC236}">
                <a16:creationId xmlns:a16="http://schemas.microsoft.com/office/drawing/2014/main" id="{62662D55-99A3-40EA-9AAF-49E035611454}"/>
              </a:ext>
            </a:extLst>
          </p:cNvPr>
          <p:cNvSpPr txBox="1"/>
          <p:nvPr/>
        </p:nvSpPr>
        <p:spPr>
          <a:xfrm>
            <a:off x="1798676" y="1996018"/>
            <a:ext cx="994235" cy="507831"/>
          </a:xfrm>
          <a:prstGeom prst="rect">
            <a:avLst/>
          </a:prstGeom>
          <a:noFill/>
        </p:spPr>
        <p:txBody>
          <a:bodyPr wrap="square" rtlCol="0">
            <a:spAutoFit/>
          </a:bodyPr>
          <a:lstStyle/>
          <a:p>
            <a:pPr algn="ctr"/>
            <a:r>
              <a:rPr lang="en-US" sz="1350" dirty="0">
                <a:solidFill>
                  <a:srgbClr val="FF0000"/>
                </a:solidFill>
              </a:rPr>
              <a:t>STATION 1</a:t>
            </a:r>
          </a:p>
          <a:p>
            <a:pPr algn="ctr"/>
            <a:r>
              <a:rPr lang="en-US" sz="1350" dirty="0">
                <a:solidFill>
                  <a:srgbClr val="FF0000"/>
                </a:solidFill>
              </a:rPr>
              <a:t>ASSENT</a:t>
            </a:r>
          </a:p>
        </p:txBody>
      </p:sp>
      <p:sp>
        <p:nvSpPr>
          <p:cNvPr id="7" name="TextBox 6">
            <a:extLst>
              <a:ext uri="{FF2B5EF4-FFF2-40B4-BE49-F238E27FC236}">
                <a16:creationId xmlns:a16="http://schemas.microsoft.com/office/drawing/2014/main" id="{1D1276CC-E329-42F5-802B-614FA98EF95C}"/>
              </a:ext>
            </a:extLst>
          </p:cNvPr>
          <p:cNvSpPr txBox="1"/>
          <p:nvPr/>
        </p:nvSpPr>
        <p:spPr>
          <a:xfrm>
            <a:off x="459491" y="2043293"/>
            <a:ext cx="983412" cy="300082"/>
          </a:xfrm>
          <a:prstGeom prst="rect">
            <a:avLst/>
          </a:prstGeom>
          <a:noFill/>
        </p:spPr>
        <p:txBody>
          <a:bodyPr wrap="square" rtlCol="0">
            <a:spAutoFit/>
          </a:bodyPr>
          <a:lstStyle/>
          <a:p>
            <a:r>
              <a:rPr lang="en-US" sz="1350" dirty="0">
                <a:solidFill>
                  <a:srgbClr val="FF0000"/>
                </a:solidFill>
              </a:rPr>
              <a:t>QUEUE</a:t>
            </a:r>
          </a:p>
        </p:txBody>
      </p:sp>
      <p:sp>
        <p:nvSpPr>
          <p:cNvPr id="8" name="TextBox 7">
            <a:extLst>
              <a:ext uri="{FF2B5EF4-FFF2-40B4-BE49-F238E27FC236}">
                <a16:creationId xmlns:a16="http://schemas.microsoft.com/office/drawing/2014/main" id="{D7658425-B44F-4D6A-8C5F-12C19F057602}"/>
              </a:ext>
            </a:extLst>
          </p:cNvPr>
          <p:cNvSpPr txBox="1"/>
          <p:nvPr/>
        </p:nvSpPr>
        <p:spPr>
          <a:xfrm>
            <a:off x="3370901" y="1996018"/>
            <a:ext cx="1434142" cy="507831"/>
          </a:xfrm>
          <a:prstGeom prst="rect">
            <a:avLst/>
          </a:prstGeom>
          <a:noFill/>
        </p:spPr>
        <p:txBody>
          <a:bodyPr wrap="square" rtlCol="0">
            <a:spAutoFit/>
          </a:bodyPr>
          <a:lstStyle/>
          <a:p>
            <a:pPr algn="ctr"/>
            <a:r>
              <a:rPr lang="en-US" sz="1350" dirty="0">
                <a:solidFill>
                  <a:srgbClr val="FF0000"/>
                </a:solidFill>
              </a:rPr>
              <a:t>STATION 2</a:t>
            </a:r>
          </a:p>
          <a:p>
            <a:pPr algn="ctr"/>
            <a:r>
              <a:rPr lang="en-US" sz="1350" dirty="0">
                <a:solidFill>
                  <a:srgbClr val="FF0000"/>
                </a:solidFill>
              </a:rPr>
              <a:t>BASELINE SURVEY</a:t>
            </a:r>
          </a:p>
        </p:txBody>
      </p:sp>
      <p:sp>
        <p:nvSpPr>
          <p:cNvPr id="9" name="TextBox 8">
            <a:extLst>
              <a:ext uri="{FF2B5EF4-FFF2-40B4-BE49-F238E27FC236}">
                <a16:creationId xmlns:a16="http://schemas.microsoft.com/office/drawing/2014/main" id="{2812725D-CCBE-49FC-9E53-17ED3D57D063}"/>
              </a:ext>
            </a:extLst>
          </p:cNvPr>
          <p:cNvSpPr txBox="1"/>
          <p:nvPr/>
        </p:nvSpPr>
        <p:spPr>
          <a:xfrm>
            <a:off x="5319134" y="2043294"/>
            <a:ext cx="1493712" cy="715581"/>
          </a:xfrm>
          <a:prstGeom prst="rect">
            <a:avLst/>
          </a:prstGeom>
          <a:noFill/>
        </p:spPr>
        <p:txBody>
          <a:bodyPr wrap="square" rtlCol="0">
            <a:spAutoFit/>
          </a:bodyPr>
          <a:lstStyle/>
          <a:p>
            <a:pPr algn="ctr"/>
            <a:r>
              <a:rPr lang="en-US" sz="1350" dirty="0">
                <a:solidFill>
                  <a:srgbClr val="FF0000"/>
                </a:solidFill>
              </a:rPr>
              <a:t>STATION 3</a:t>
            </a:r>
          </a:p>
          <a:p>
            <a:pPr algn="ctr"/>
            <a:r>
              <a:rPr lang="en-US" sz="1350" dirty="0">
                <a:solidFill>
                  <a:srgbClr val="FF0000"/>
                </a:solidFill>
              </a:rPr>
              <a:t>HIV TESTING AND COUNSELING</a:t>
            </a:r>
          </a:p>
        </p:txBody>
      </p:sp>
      <p:sp>
        <p:nvSpPr>
          <p:cNvPr id="10" name="TextBox 9">
            <a:extLst>
              <a:ext uri="{FF2B5EF4-FFF2-40B4-BE49-F238E27FC236}">
                <a16:creationId xmlns:a16="http://schemas.microsoft.com/office/drawing/2014/main" id="{F1DF6B98-D21A-4D81-9792-1A92551D0EF6}"/>
              </a:ext>
            </a:extLst>
          </p:cNvPr>
          <p:cNvSpPr txBox="1"/>
          <p:nvPr/>
        </p:nvSpPr>
        <p:spPr>
          <a:xfrm>
            <a:off x="6974591" y="2047608"/>
            <a:ext cx="1636862" cy="923330"/>
          </a:xfrm>
          <a:prstGeom prst="rect">
            <a:avLst/>
          </a:prstGeom>
          <a:noFill/>
        </p:spPr>
        <p:txBody>
          <a:bodyPr wrap="square" rtlCol="0">
            <a:spAutoFit/>
          </a:bodyPr>
          <a:lstStyle/>
          <a:p>
            <a:pPr algn="ctr"/>
            <a:r>
              <a:rPr lang="en-US" sz="1350" dirty="0">
                <a:solidFill>
                  <a:srgbClr val="FF0000"/>
                </a:solidFill>
              </a:rPr>
              <a:t>STATION 4 (OPTIONAL) ANTHROPOMETRIC MEASURES</a:t>
            </a:r>
          </a:p>
        </p:txBody>
      </p:sp>
      <p:pic>
        <p:nvPicPr>
          <p:cNvPr id="11" name="Picture 2" descr="C:\Users\GARAZI~1\AppData\Local\Temp\SNAGHTML6a9c03bc.PNG">
            <a:extLst>
              <a:ext uri="{FF2B5EF4-FFF2-40B4-BE49-F238E27FC236}">
                <a16:creationId xmlns:a16="http://schemas.microsoft.com/office/drawing/2014/main" id="{EE717628-D5B9-488B-8329-3E42ADD26A8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23103" y="2616284"/>
            <a:ext cx="1192421" cy="8668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GARAZI~1\AppData\Local\Temp\SNAGHTML6a9c03bc.PNG">
            <a:extLst>
              <a:ext uri="{FF2B5EF4-FFF2-40B4-BE49-F238E27FC236}">
                <a16:creationId xmlns:a16="http://schemas.microsoft.com/office/drawing/2014/main" id="{E3FB3BF4-BFAB-4428-8075-BE45A48BCC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3103" y="3617688"/>
            <a:ext cx="1192421" cy="9146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GARAZI~1\AppData\Local\Temp\SNAGHTML6a9c03bc.PNG">
            <a:extLst>
              <a:ext uri="{FF2B5EF4-FFF2-40B4-BE49-F238E27FC236}">
                <a16:creationId xmlns:a16="http://schemas.microsoft.com/office/drawing/2014/main" id="{A95C9CC6-0A75-4957-9DBF-C51A5B3828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29089" y="4666864"/>
            <a:ext cx="1186435" cy="86687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8AA5A79F-CC8F-4ED1-AAD2-52DE721DAA87}"/>
              </a:ext>
            </a:extLst>
          </p:cNvPr>
          <p:cNvPicPr>
            <a:picLocks noChangeAspect="1"/>
          </p:cNvPicPr>
          <p:nvPr/>
        </p:nvPicPr>
        <p:blipFill>
          <a:blip r:embed="rId3"/>
          <a:stretch>
            <a:fillRect/>
          </a:stretch>
        </p:blipFill>
        <p:spPr>
          <a:xfrm>
            <a:off x="3370902" y="2841601"/>
            <a:ext cx="495612" cy="776087"/>
          </a:xfrm>
          <a:prstGeom prst="rect">
            <a:avLst/>
          </a:prstGeom>
        </p:spPr>
      </p:pic>
      <p:pic>
        <p:nvPicPr>
          <p:cNvPr id="15" name="Picture 14">
            <a:extLst>
              <a:ext uri="{FF2B5EF4-FFF2-40B4-BE49-F238E27FC236}">
                <a16:creationId xmlns:a16="http://schemas.microsoft.com/office/drawing/2014/main" id="{15BA10AF-6429-4BB1-B0FE-13F388C67B1C}"/>
              </a:ext>
            </a:extLst>
          </p:cNvPr>
          <p:cNvPicPr>
            <a:picLocks noChangeAspect="1"/>
          </p:cNvPicPr>
          <p:nvPr/>
        </p:nvPicPr>
        <p:blipFill>
          <a:blip r:embed="rId3"/>
          <a:stretch>
            <a:fillRect/>
          </a:stretch>
        </p:blipFill>
        <p:spPr>
          <a:xfrm>
            <a:off x="3211348" y="3445865"/>
            <a:ext cx="495612" cy="776087"/>
          </a:xfrm>
          <a:prstGeom prst="rect">
            <a:avLst/>
          </a:prstGeom>
        </p:spPr>
      </p:pic>
      <p:pic>
        <p:nvPicPr>
          <p:cNvPr id="16" name="Picture 15">
            <a:extLst>
              <a:ext uri="{FF2B5EF4-FFF2-40B4-BE49-F238E27FC236}">
                <a16:creationId xmlns:a16="http://schemas.microsoft.com/office/drawing/2014/main" id="{09A8F24F-30B4-4355-B714-12D16F797852}"/>
              </a:ext>
            </a:extLst>
          </p:cNvPr>
          <p:cNvPicPr>
            <a:picLocks noChangeAspect="1"/>
          </p:cNvPicPr>
          <p:nvPr/>
        </p:nvPicPr>
        <p:blipFill>
          <a:blip r:embed="rId3"/>
          <a:stretch>
            <a:fillRect/>
          </a:stretch>
        </p:blipFill>
        <p:spPr>
          <a:xfrm>
            <a:off x="4309431" y="2685997"/>
            <a:ext cx="495612" cy="776087"/>
          </a:xfrm>
          <a:prstGeom prst="rect">
            <a:avLst/>
          </a:prstGeom>
        </p:spPr>
      </p:pic>
      <p:pic>
        <p:nvPicPr>
          <p:cNvPr id="17" name="Picture 16">
            <a:extLst>
              <a:ext uri="{FF2B5EF4-FFF2-40B4-BE49-F238E27FC236}">
                <a16:creationId xmlns:a16="http://schemas.microsoft.com/office/drawing/2014/main" id="{D16C3CA0-EB96-424D-AC34-7AABF15440B5}"/>
              </a:ext>
            </a:extLst>
          </p:cNvPr>
          <p:cNvPicPr>
            <a:picLocks noChangeAspect="1"/>
          </p:cNvPicPr>
          <p:nvPr/>
        </p:nvPicPr>
        <p:blipFill>
          <a:blip r:embed="rId3"/>
          <a:stretch>
            <a:fillRect/>
          </a:stretch>
        </p:blipFill>
        <p:spPr>
          <a:xfrm>
            <a:off x="3865987" y="3152910"/>
            <a:ext cx="495612" cy="776087"/>
          </a:xfrm>
          <a:prstGeom prst="rect">
            <a:avLst/>
          </a:prstGeom>
        </p:spPr>
      </p:pic>
      <p:pic>
        <p:nvPicPr>
          <p:cNvPr id="18" name="Picture 17">
            <a:extLst>
              <a:ext uri="{FF2B5EF4-FFF2-40B4-BE49-F238E27FC236}">
                <a16:creationId xmlns:a16="http://schemas.microsoft.com/office/drawing/2014/main" id="{70A03861-17BC-4FDB-9B2C-F44BE4B616E1}"/>
              </a:ext>
            </a:extLst>
          </p:cNvPr>
          <p:cNvPicPr>
            <a:picLocks noChangeAspect="1"/>
          </p:cNvPicPr>
          <p:nvPr/>
        </p:nvPicPr>
        <p:blipFill>
          <a:blip r:embed="rId3"/>
          <a:stretch>
            <a:fillRect/>
          </a:stretch>
        </p:blipFill>
        <p:spPr>
          <a:xfrm>
            <a:off x="3802366" y="3822409"/>
            <a:ext cx="495612" cy="776087"/>
          </a:xfrm>
          <a:prstGeom prst="rect">
            <a:avLst/>
          </a:prstGeom>
        </p:spPr>
      </p:pic>
      <p:pic>
        <p:nvPicPr>
          <p:cNvPr id="19" name="Picture 18">
            <a:extLst>
              <a:ext uri="{FF2B5EF4-FFF2-40B4-BE49-F238E27FC236}">
                <a16:creationId xmlns:a16="http://schemas.microsoft.com/office/drawing/2014/main" id="{570817B8-59E3-4A30-AACA-6D895A536E53}"/>
              </a:ext>
            </a:extLst>
          </p:cNvPr>
          <p:cNvPicPr>
            <a:picLocks noChangeAspect="1"/>
          </p:cNvPicPr>
          <p:nvPr/>
        </p:nvPicPr>
        <p:blipFill>
          <a:blip r:embed="rId3"/>
          <a:stretch>
            <a:fillRect/>
          </a:stretch>
        </p:blipFill>
        <p:spPr>
          <a:xfrm>
            <a:off x="3370434" y="4107526"/>
            <a:ext cx="495612" cy="776087"/>
          </a:xfrm>
          <a:prstGeom prst="rect">
            <a:avLst/>
          </a:prstGeom>
        </p:spPr>
      </p:pic>
      <p:pic>
        <p:nvPicPr>
          <p:cNvPr id="20" name="Picture 19">
            <a:extLst>
              <a:ext uri="{FF2B5EF4-FFF2-40B4-BE49-F238E27FC236}">
                <a16:creationId xmlns:a16="http://schemas.microsoft.com/office/drawing/2014/main" id="{0DF65B13-FE0E-43C3-AC59-C0AE71A27BE1}"/>
              </a:ext>
            </a:extLst>
          </p:cNvPr>
          <p:cNvPicPr>
            <a:picLocks noChangeAspect="1"/>
          </p:cNvPicPr>
          <p:nvPr/>
        </p:nvPicPr>
        <p:blipFill>
          <a:blip r:embed="rId3"/>
          <a:stretch>
            <a:fillRect/>
          </a:stretch>
        </p:blipFill>
        <p:spPr>
          <a:xfrm>
            <a:off x="4361131" y="3598177"/>
            <a:ext cx="495612" cy="776087"/>
          </a:xfrm>
          <a:prstGeom prst="rect">
            <a:avLst/>
          </a:prstGeom>
        </p:spPr>
      </p:pic>
      <p:pic>
        <p:nvPicPr>
          <p:cNvPr id="21" name="Picture 20">
            <a:extLst>
              <a:ext uri="{FF2B5EF4-FFF2-40B4-BE49-F238E27FC236}">
                <a16:creationId xmlns:a16="http://schemas.microsoft.com/office/drawing/2014/main" id="{7D0202DF-9211-4BC1-9C09-12BEB759037A}"/>
              </a:ext>
            </a:extLst>
          </p:cNvPr>
          <p:cNvPicPr>
            <a:picLocks noChangeAspect="1"/>
          </p:cNvPicPr>
          <p:nvPr/>
        </p:nvPicPr>
        <p:blipFill>
          <a:blip r:embed="rId3"/>
          <a:stretch>
            <a:fillRect/>
          </a:stretch>
        </p:blipFill>
        <p:spPr>
          <a:xfrm>
            <a:off x="4209258" y="4374264"/>
            <a:ext cx="495612" cy="776087"/>
          </a:xfrm>
          <a:prstGeom prst="rect">
            <a:avLst/>
          </a:prstGeom>
        </p:spPr>
      </p:pic>
      <p:pic>
        <p:nvPicPr>
          <p:cNvPr id="22" name="Picture 21">
            <a:extLst>
              <a:ext uri="{FF2B5EF4-FFF2-40B4-BE49-F238E27FC236}">
                <a16:creationId xmlns:a16="http://schemas.microsoft.com/office/drawing/2014/main" id="{9299527E-8126-4023-A7CE-C2D8CC87415A}"/>
              </a:ext>
            </a:extLst>
          </p:cNvPr>
          <p:cNvPicPr>
            <a:picLocks noChangeAspect="1"/>
          </p:cNvPicPr>
          <p:nvPr/>
        </p:nvPicPr>
        <p:blipFill>
          <a:blip r:embed="rId3"/>
          <a:stretch>
            <a:fillRect/>
          </a:stretch>
        </p:blipFill>
        <p:spPr>
          <a:xfrm>
            <a:off x="3784080" y="4763580"/>
            <a:ext cx="495612" cy="776087"/>
          </a:xfrm>
          <a:prstGeom prst="rect">
            <a:avLst/>
          </a:prstGeom>
        </p:spPr>
      </p:pic>
      <p:sp>
        <p:nvSpPr>
          <p:cNvPr id="23" name="TextBox 22">
            <a:extLst>
              <a:ext uri="{FF2B5EF4-FFF2-40B4-BE49-F238E27FC236}">
                <a16:creationId xmlns:a16="http://schemas.microsoft.com/office/drawing/2014/main" id="{49ED773E-0DC6-4D72-A72A-8EEA7F9F799C}"/>
              </a:ext>
            </a:extLst>
          </p:cNvPr>
          <p:cNvSpPr txBox="1"/>
          <p:nvPr/>
        </p:nvSpPr>
        <p:spPr>
          <a:xfrm>
            <a:off x="3459154" y="5795783"/>
            <a:ext cx="1321759" cy="727122"/>
          </a:xfrm>
          <a:prstGeom prst="rect">
            <a:avLst/>
          </a:prstGeom>
          <a:noFill/>
        </p:spPr>
        <p:txBody>
          <a:bodyPr wrap="square" rtlCol="0">
            <a:spAutoFit/>
          </a:bodyPr>
          <a:lstStyle/>
          <a:p>
            <a:r>
              <a:rPr lang="en-US" sz="825" dirty="0"/>
              <a:t>Each baseline survey takes approximately 60 minutes </a:t>
            </a:r>
          </a:p>
          <a:p>
            <a:endParaRPr lang="en-US" sz="825" dirty="0"/>
          </a:p>
          <a:p>
            <a:r>
              <a:rPr lang="en-US" sz="825" dirty="0"/>
              <a:t>Each tablet can do 1 per hour</a:t>
            </a:r>
          </a:p>
        </p:txBody>
      </p:sp>
      <p:pic>
        <p:nvPicPr>
          <p:cNvPr id="24" name="Picture 23">
            <a:extLst>
              <a:ext uri="{FF2B5EF4-FFF2-40B4-BE49-F238E27FC236}">
                <a16:creationId xmlns:a16="http://schemas.microsoft.com/office/drawing/2014/main" id="{98F977F1-691E-44F3-A69D-EDC46C74DB82}"/>
              </a:ext>
            </a:extLst>
          </p:cNvPr>
          <p:cNvPicPr>
            <a:picLocks noChangeAspect="1"/>
          </p:cNvPicPr>
          <p:nvPr/>
        </p:nvPicPr>
        <p:blipFill>
          <a:blip r:embed="rId4"/>
          <a:stretch>
            <a:fillRect/>
          </a:stretch>
        </p:blipFill>
        <p:spPr>
          <a:xfrm>
            <a:off x="644959" y="3718974"/>
            <a:ext cx="412156" cy="677405"/>
          </a:xfrm>
          <a:prstGeom prst="rect">
            <a:avLst/>
          </a:prstGeom>
        </p:spPr>
      </p:pic>
      <p:pic>
        <p:nvPicPr>
          <p:cNvPr id="25" name="Picture 24">
            <a:extLst>
              <a:ext uri="{FF2B5EF4-FFF2-40B4-BE49-F238E27FC236}">
                <a16:creationId xmlns:a16="http://schemas.microsoft.com/office/drawing/2014/main" id="{361D32FF-1DFB-4273-A946-A0BB90A9ED61}"/>
              </a:ext>
            </a:extLst>
          </p:cNvPr>
          <p:cNvPicPr>
            <a:picLocks noChangeAspect="1"/>
          </p:cNvPicPr>
          <p:nvPr/>
        </p:nvPicPr>
        <p:blipFill>
          <a:blip r:embed="rId4"/>
          <a:stretch>
            <a:fillRect/>
          </a:stretch>
        </p:blipFill>
        <p:spPr>
          <a:xfrm>
            <a:off x="1029489" y="3718974"/>
            <a:ext cx="412156" cy="677405"/>
          </a:xfrm>
          <a:prstGeom prst="rect">
            <a:avLst/>
          </a:prstGeom>
        </p:spPr>
      </p:pic>
      <p:pic>
        <p:nvPicPr>
          <p:cNvPr id="26" name="Picture 25">
            <a:extLst>
              <a:ext uri="{FF2B5EF4-FFF2-40B4-BE49-F238E27FC236}">
                <a16:creationId xmlns:a16="http://schemas.microsoft.com/office/drawing/2014/main" id="{15CBB1DB-FB7A-440A-881D-AD605E62A7EE}"/>
              </a:ext>
            </a:extLst>
          </p:cNvPr>
          <p:cNvPicPr>
            <a:picLocks noChangeAspect="1"/>
          </p:cNvPicPr>
          <p:nvPr/>
        </p:nvPicPr>
        <p:blipFill>
          <a:blip r:embed="rId4"/>
          <a:stretch>
            <a:fillRect/>
          </a:stretch>
        </p:blipFill>
        <p:spPr>
          <a:xfrm>
            <a:off x="247666" y="3718974"/>
            <a:ext cx="412156" cy="677405"/>
          </a:xfrm>
          <a:prstGeom prst="rect">
            <a:avLst/>
          </a:prstGeom>
        </p:spPr>
      </p:pic>
      <p:sp>
        <p:nvSpPr>
          <p:cNvPr id="27" name="TextBox 26">
            <a:extLst>
              <a:ext uri="{FF2B5EF4-FFF2-40B4-BE49-F238E27FC236}">
                <a16:creationId xmlns:a16="http://schemas.microsoft.com/office/drawing/2014/main" id="{4B4E4E90-04E6-42C0-BEA9-40B77F9C1B01}"/>
              </a:ext>
            </a:extLst>
          </p:cNvPr>
          <p:cNvSpPr txBox="1"/>
          <p:nvPr/>
        </p:nvSpPr>
        <p:spPr>
          <a:xfrm>
            <a:off x="5405110" y="5732304"/>
            <a:ext cx="1407736" cy="854080"/>
          </a:xfrm>
          <a:prstGeom prst="rect">
            <a:avLst/>
          </a:prstGeom>
          <a:noFill/>
        </p:spPr>
        <p:txBody>
          <a:bodyPr wrap="square" rtlCol="0">
            <a:spAutoFit/>
          </a:bodyPr>
          <a:lstStyle/>
          <a:p>
            <a:r>
              <a:rPr lang="en-US" sz="825" dirty="0"/>
              <a:t>Each HIV counseling and blood draw takes approximately 30 minutes (post group sensitization) </a:t>
            </a:r>
          </a:p>
          <a:p>
            <a:endParaRPr lang="en-US" sz="825" dirty="0"/>
          </a:p>
          <a:p>
            <a:r>
              <a:rPr lang="en-US" sz="825" dirty="0"/>
              <a:t>Each desk can do 2 per hour</a:t>
            </a:r>
          </a:p>
        </p:txBody>
      </p:sp>
      <p:pic>
        <p:nvPicPr>
          <p:cNvPr id="28" name="Picture 27">
            <a:extLst>
              <a:ext uri="{FF2B5EF4-FFF2-40B4-BE49-F238E27FC236}">
                <a16:creationId xmlns:a16="http://schemas.microsoft.com/office/drawing/2014/main" id="{05D2C2E6-96D1-4619-9F94-77725DACE637}"/>
              </a:ext>
            </a:extLst>
          </p:cNvPr>
          <p:cNvPicPr>
            <a:picLocks noChangeAspect="1"/>
          </p:cNvPicPr>
          <p:nvPr/>
        </p:nvPicPr>
        <p:blipFill rotWithShape="1">
          <a:blip r:embed="rId5"/>
          <a:srcRect t="26938" b="20229"/>
          <a:stretch/>
        </p:blipFill>
        <p:spPr>
          <a:xfrm>
            <a:off x="5405110" y="2747548"/>
            <a:ext cx="1126037" cy="562031"/>
          </a:xfrm>
          <a:prstGeom prst="rect">
            <a:avLst/>
          </a:prstGeom>
        </p:spPr>
      </p:pic>
      <p:pic>
        <p:nvPicPr>
          <p:cNvPr id="29" name="Picture 28">
            <a:extLst>
              <a:ext uri="{FF2B5EF4-FFF2-40B4-BE49-F238E27FC236}">
                <a16:creationId xmlns:a16="http://schemas.microsoft.com/office/drawing/2014/main" id="{32717B39-FAD3-48D1-8396-9DC60ED5EB23}"/>
              </a:ext>
            </a:extLst>
          </p:cNvPr>
          <p:cNvPicPr>
            <a:picLocks noChangeAspect="1"/>
          </p:cNvPicPr>
          <p:nvPr/>
        </p:nvPicPr>
        <p:blipFill rotWithShape="1">
          <a:blip r:embed="rId5"/>
          <a:srcRect t="26938" b="20229"/>
          <a:stretch/>
        </p:blipFill>
        <p:spPr>
          <a:xfrm>
            <a:off x="5405802" y="3357148"/>
            <a:ext cx="1125345" cy="562031"/>
          </a:xfrm>
          <a:prstGeom prst="rect">
            <a:avLst/>
          </a:prstGeom>
        </p:spPr>
      </p:pic>
      <p:pic>
        <p:nvPicPr>
          <p:cNvPr id="30" name="Picture 29">
            <a:extLst>
              <a:ext uri="{FF2B5EF4-FFF2-40B4-BE49-F238E27FC236}">
                <a16:creationId xmlns:a16="http://schemas.microsoft.com/office/drawing/2014/main" id="{8BD19409-18CA-4E1C-9882-D23163008039}"/>
              </a:ext>
            </a:extLst>
          </p:cNvPr>
          <p:cNvPicPr>
            <a:picLocks noChangeAspect="1"/>
          </p:cNvPicPr>
          <p:nvPr/>
        </p:nvPicPr>
        <p:blipFill rotWithShape="1">
          <a:blip r:embed="rId5"/>
          <a:srcRect t="26938" b="20229"/>
          <a:stretch/>
        </p:blipFill>
        <p:spPr>
          <a:xfrm>
            <a:off x="5410200" y="3962400"/>
            <a:ext cx="1120947" cy="566379"/>
          </a:xfrm>
          <a:prstGeom prst="rect">
            <a:avLst/>
          </a:prstGeom>
        </p:spPr>
      </p:pic>
      <p:pic>
        <p:nvPicPr>
          <p:cNvPr id="31" name="Picture 30">
            <a:extLst>
              <a:ext uri="{FF2B5EF4-FFF2-40B4-BE49-F238E27FC236}">
                <a16:creationId xmlns:a16="http://schemas.microsoft.com/office/drawing/2014/main" id="{661B961A-7602-44B2-B81E-576063B531A2}"/>
              </a:ext>
            </a:extLst>
          </p:cNvPr>
          <p:cNvPicPr>
            <a:picLocks noChangeAspect="1"/>
          </p:cNvPicPr>
          <p:nvPr/>
        </p:nvPicPr>
        <p:blipFill rotWithShape="1">
          <a:blip r:embed="rId5"/>
          <a:srcRect t="26938" b="20229"/>
          <a:stretch/>
        </p:blipFill>
        <p:spPr>
          <a:xfrm>
            <a:off x="5405110" y="4572001"/>
            <a:ext cx="1120947" cy="538732"/>
          </a:xfrm>
          <a:prstGeom prst="rect">
            <a:avLst/>
          </a:prstGeom>
        </p:spPr>
      </p:pic>
      <p:pic>
        <p:nvPicPr>
          <p:cNvPr id="32" name="Picture 31">
            <a:extLst>
              <a:ext uri="{FF2B5EF4-FFF2-40B4-BE49-F238E27FC236}">
                <a16:creationId xmlns:a16="http://schemas.microsoft.com/office/drawing/2014/main" id="{6DF73991-8AF6-4C13-A62A-08D69888D259}"/>
              </a:ext>
            </a:extLst>
          </p:cNvPr>
          <p:cNvPicPr>
            <a:picLocks noChangeAspect="1"/>
          </p:cNvPicPr>
          <p:nvPr/>
        </p:nvPicPr>
        <p:blipFill rotWithShape="1">
          <a:blip r:embed="rId5"/>
          <a:srcRect t="26938" b="20229"/>
          <a:stretch/>
        </p:blipFill>
        <p:spPr>
          <a:xfrm>
            <a:off x="5410200" y="5150351"/>
            <a:ext cx="1120947" cy="597628"/>
          </a:xfrm>
          <a:prstGeom prst="rect">
            <a:avLst/>
          </a:prstGeom>
        </p:spPr>
      </p:pic>
      <p:pic>
        <p:nvPicPr>
          <p:cNvPr id="33" name="Picture 32">
            <a:extLst>
              <a:ext uri="{FF2B5EF4-FFF2-40B4-BE49-F238E27FC236}">
                <a16:creationId xmlns:a16="http://schemas.microsoft.com/office/drawing/2014/main" id="{624B3DCE-D420-4449-A353-85C457AFEFCF}"/>
              </a:ext>
            </a:extLst>
          </p:cNvPr>
          <p:cNvPicPr>
            <a:picLocks noChangeAspect="1"/>
          </p:cNvPicPr>
          <p:nvPr/>
        </p:nvPicPr>
        <p:blipFill>
          <a:blip r:embed="rId6"/>
          <a:stretch>
            <a:fillRect/>
          </a:stretch>
        </p:blipFill>
        <p:spPr>
          <a:xfrm>
            <a:off x="7297497" y="3378234"/>
            <a:ext cx="731676" cy="729293"/>
          </a:xfrm>
          <a:prstGeom prst="rect">
            <a:avLst/>
          </a:prstGeom>
        </p:spPr>
      </p:pic>
      <p:pic>
        <p:nvPicPr>
          <p:cNvPr id="34" name="Picture 33">
            <a:extLst>
              <a:ext uri="{FF2B5EF4-FFF2-40B4-BE49-F238E27FC236}">
                <a16:creationId xmlns:a16="http://schemas.microsoft.com/office/drawing/2014/main" id="{CFE908E5-780F-4A69-8A8A-E85706D438F0}"/>
              </a:ext>
            </a:extLst>
          </p:cNvPr>
          <p:cNvPicPr>
            <a:picLocks noChangeAspect="1"/>
          </p:cNvPicPr>
          <p:nvPr/>
        </p:nvPicPr>
        <p:blipFill rotWithShape="1">
          <a:blip r:embed="rId7"/>
          <a:srcRect l="22558"/>
          <a:stretch/>
        </p:blipFill>
        <p:spPr>
          <a:xfrm>
            <a:off x="8036047" y="3997327"/>
            <a:ext cx="575407" cy="891617"/>
          </a:xfrm>
          <a:prstGeom prst="rect">
            <a:avLst/>
          </a:prstGeom>
        </p:spPr>
      </p:pic>
      <p:sp>
        <p:nvSpPr>
          <p:cNvPr id="35" name="TextBox 34">
            <a:extLst>
              <a:ext uri="{FF2B5EF4-FFF2-40B4-BE49-F238E27FC236}">
                <a16:creationId xmlns:a16="http://schemas.microsoft.com/office/drawing/2014/main" id="{F81396BB-E3BC-4051-AA40-E186CA373D50}"/>
              </a:ext>
            </a:extLst>
          </p:cNvPr>
          <p:cNvSpPr txBox="1"/>
          <p:nvPr/>
        </p:nvSpPr>
        <p:spPr>
          <a:xfrm>
            <a:off x="7027459" y="5747979"/>
            <a:ext cx="1402840" cy="854080"/>
          </a:xfrm>
          <a:prstGeom prst="rect">
            <a:avLst/>
          </a:prstGeom>
          <a:noFill/>
        </p:spPr>
        <p:txBody>
          <a:bodyPr wrap="square" rtlCol="0">
            <a:spAutoFit/>
          </a:bodyPr>
          <a:lstStyle/>
          <a:p>
            <a:r>
              <a:rPr lang="en-US" sz="825" dirty="0"/>
              <a:t>Each height and weight measurement takes approximately 6 minutes </a:t>
            </a:r>
          </a:p>
          <a:p>
            <a:endParaRPr lang="en-US" sz="825" dirty="0"/>
          </a:p>
          <a:p>
            <a:r>
              <a:rPr lang="en-US" sz="825" dirty="0"/>
              <a:t>Each scale can do 10 per hour</a:t>
            </a:r>
          </a:p>
        </p:txBody>
      </p:sp>
    </p:spTree>
    <p:extLst>
      <p:ext uri="{BB962C8B-B14F-4D97-AF65-F5344CB8AC3E}">
        <p14:creationId xmlns:p14="http://schemas.microsoft.com/office/powerpoint/2010/main" val="1766378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9BC8EB-0476-4495-BBA7-5EBA00F8EB4E}"/>
              </a:ext>
            </a:extLst>
          </p:cNvPr>
          <p:cNvPicPr>
            <a:picLocks noChangeAspect="1"/>
          </p:cNvPicPr>
          <p:nvPr/>
        </p:nvPicPr>
        <p:blipFill rotWithShape="1">
          <a:blip r:embed="rId2"/>
          <a:srcRect t="3296" b="1865"/>
          <a:stretch/>
        </p:blipFill>
        <p:spPr>
          <a:xfrm>
            <a:off x="-4849" y="164779"/>
            <a:ext cx="9153698" cy="6528442"/>
          </a:xfrm>
          <a:prstGeom prst="rect">
            <a:avLst/>
          </a:prstGeom>
        </p:spPr>
      </p:pic>
    </p:spTree>
    <p:extLst>
      <p:ext uri="{BB962C8B-B14F-4D97-AF65-F5344CB8AC3E}">
        <p14:creationId xmlns:p14="http://schemas.microsoft.com/office/powerpoint/2010/main" val="38312959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id="{2CBAAF4D-CC36-4D5F-8F57-70B3741789F6}"/>
              </a:ext>
            </a:extLst>
          </p:cNvPr>
          <p:cNvSpPr txBox="1">
            <a:spLocks/>
          </p:cNvSpPr>
          <p:nvPr/>
        </p:nvSpPr>
        <p:spPr>
          <a:xfrm>
            <a:off x="612648" y="228600"/>
            <a:ext cx="8153400" cy="990600"/>
          </a:xfrm>
          <a:prstGeom prst="rect">
            <a:avLst/>
          </a:prstGeom>
        </p:spPr>
        <p:txBody>
          <a:bodyPr vert="horz" anchor="b">
            <a:normAutofit/>
          </a:bodyPr>
          <a:lstStyle>
            <a:lvl1pPr algn="l" rtl="0" eaLnBrk="1" latinLnBrk="0" hangingPunct="1">
              <a:spcBef>
                <a:spcPct val="0"/>
              </a:spcBef>
              <a:buNone/>
              <a:defRPr kumimoji="0" sz="4400" kern="1200" cap="all" baseline="0">
                <a:solidFill>
                  <a:schemeClr val="tx2"/>
                </a:solidFill>
                <a:latin typeface="+mj-lt"/>
                <a:ea typeface="+mj-ea"/>
                <a:cs typeface="+mj-cs"/>
              </a:defRPr>
            </a:lvl1pPr>
          </a:lstStyle>
          <a:p>
            <a:pPr algn="ctr"/>
            <a:endParaRPr lang="en-GB" dirty="0"/>
          </a:p>
        </p:txBody>
      </p:sp>
      <p:sp>
        <p:nvSpPr>
          <p:cNvPr id="42" name="Title 1">
            <a:extLst>
              <a:ext uri="{FF2B5EF4-FFF2-40B4-BE49-F238E27FC236}">
                <a16:creationId xmlns:a16="http://schemas.microsoft.com/office/drawing/2014/main" id="{FFD74B00-99F1-4FE3-855E-5AD58F4BB1FF}"/>
              </a:ext>
            </a:extLst>
          </p:cNvPr>
          <p:cNvSpPr txBox="1">
            <a:spLocks/>
          </p:cNvSpPr>
          <p:nvPr/>
        </p:nvSpPr>
        <p:spPr>
          <a:xfrm>
            <a:off x="304800" y="1524000"/>
            <a:ext cx="8461248" cy="1733562"/>
          </a:xfrm>
          <a:prstGeom prst="rect">
            <a:avLst/>
          </a:prstGeom>
        </p:spPr>
        <p:txBody>
          <a:bodyPr vert="horz" anchor="ctr">
            <a:normAutofit fontScale="75000" lnSpcReduction="20000"/>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GB" sz="3600" b="1" dirty="0">
                <a:solidFill>
                  <a:schemeClr val="tx1"/>
                </a:solidFill>
              </a:rPr>
              <a:t>Thanks to the field, office, lab teams, schools, girls, ministries, Trial Steering Committee; Data Monitoring and Ethics Committees; other stakeholder partners; </a:t>
            </a:r>
            <a:br>
              <a:rPr lang="en-GB" sz="3600" b="1" dirty="0">
                <a:solidFill>
                  <a:schemeClr val="tx1"/>
                </a:solidFill>
              </a:rPr>
            </a:br>
            <a:r>
              <a:rPr lang="en-GB" sz="3600" b="1" dirty="0">
                <a:solidFill>
                  <a:schemeClr val="tx1"/>
                </a:solidFill>
              </a:rPr>
              <a:t>Funded by DFID/MRC/</a:t>
            </a:r>
            <a:r>
              <a:rPr lang="en-GB" sz="3600" b="1" dirty="0" err="1">
                <a:solidFill>
                  <a:schemeClr val="tx1"/>
                </a:solidFill>
              </a:rPr>
              <a:t>Wellcome</a:t>
            </a:r>
            <a:r>
              <a:rPr lang="en-GB" sz="3600" b="1" dirty="0">
                <a:solidFill>
                  <a:schemeClr val="tx1"/>
                </a:solidFill>
              </a:rPr>
              <a:t> Trust UK</a:t>
            </a:r>
          </a:p>
        </p:txBody>
      </p:sp>
      <p:sp>
        <p:nvSpPr>
          <p:cNvPr id="51" name="Content Placeholder 2">
            <a:extLst>
              <a:ext uri="{FF2B5EF4-FFF2-40B4-BE49-F238E27FC236}">
                <a16:creationId xmlns:a16="http://schemas.microsoft.com/office/drawing/2014/main" id="{C6DB2006-1F26-469B-8F74-3AD21A5B561B}"/>
              </a:ext>
            </a:extLst>
          </p:cNvPr>
          <p:cNvSpPr txBox="1">
            <a:spLocks/>
          </p:cNvSpPr>
          <p:nvPr/>
        </p:nvSpPr>
        <p:spPr>
          <a:xfrm>
            <a:off x="1066800" y="599661"/>
            <a:ext cx="7467600" cy="749588"/>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GB" sz="4400" b="1" dirty="0"/>
              <a:t>Thanks for listening: Q and A </a:t>
            </a:r>
          </a:p>
          <a:p>
            <a:endParaRPr lang="en-GB" sz="4800" b="1" dirty="0">
              <a:solidFill>
                <a:srgbClr val="C00000"/>
              </a:solidFill>
            </a:endParaRPr>
          </a:p>
        </p:txBody>
      </p:sp>
      <p:pic>
        <p:nvPicPr>
          <p:cNvPr id="53" name="Picture 52">
            <a:extLst>
              <a:ext uri="{FF2B5EF4-FFF2-40B4-BE49-F238E27FC236}">
                <a16:creationId xmlns:a16="http://schemas.microsoft.com/office/drawing/2014/main" id="{37BECD74-813F-4169-A47D-0392D8F15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3429000"/>
            <a:ext cx="2350008" cy="2286000"/>
          </a:xfrm>
          <a:prstGeom prst="rect">
            <a:avLst/>
          </a:prstGeom>
        </p:spPr>
      </p:pic>
    </p:spTree>
    <p:extLst>
      <p:ext uri="{BB962C8B-B14F-4D97-AF65-F5344CB8AC3E}">
        <p14:creationId xmlns:p14="http://schemas.microsoft.com/office/powerpoint/2010/main" val="14695730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214" y="685800"/>
            <a:ext cx="7239000" cy="4826000"/>
          </a:xfrm>
          <a:prstGeom prst="rect">
            <a:avLst/>
          </a:prstGeom>
        </p:spPr>
      </p:pic>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pic>
        <p:nvPicPr>
          <p:cNvPr id="8" name="Picture 7" descr="Red_circl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90600" y="2438400"/>
            <a:ext cx="3314063" cy="3378676"/>
          </a:xfrm>
          <a:prstGeom prst="rect">
            <a:avLst/>
          </a:prstGeom>
        </p:spPr>
      </p:pic>
      <p:sp>
        <p:nvSpPr>
          <p:cNvPr id="10" name="Title 7"/>
          <p:cNvSpPr txBox="1">
            <a:spLocks/>
          </p:cNvSpPr>
          <p:nvPr/>
        </p:nvSpPr>
        <p:spPr>
          <a:xfrm>
            <a:off x="76200" y="178900"/>
            <a:ext cx="9144000" cy="506900"/>
          </a:xfrm>
          <a:prstGeom prst="rect">
            <a:avLst/>
          </a:prstGeom>
        </p:spPr>
        <p:txBody>
          <a:bodyPr/>
          <a:lstStyle>
            <a:lvl1pPr algn="l" defTabSz="457200" rtl="0" eaLnBrk="1" latinLnBrk="0" hangingPunct="1">
              <a:spcBef>
                <a:spcPct val="0"/>
              </a:spcBef>
              <a:buNone/>
              <a:defRPr sz="2500" b="1" i="0" kern="1200">
                <a:solidFill>
                  <a:schemeClr val="tx1"/>
                </a:solidFill>
                <a:latin typeface="Gill Sans Infant Std"/>
                <a:ea typeface="+mj-ea"/>
                <a:cs typeface="Gill Sans Infant Std"/>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rgbClr val="FFFFFF"/>
                </a:solidFill>
                <a:effectLst/>
                <a:uLnTx/>
                <a:uFillTx/>
                <a:latin typeface="Gill Sans Infant Std"/>
                <a:ea typeface="+mj-ea"/>
              </a:rPr>
              <a:t>Menstrual Related: School Participation, Stress</a:t>
            </a:r>
            <a:r>
              <a:rPr kumimoji="0" lang="en-US" sz="2000" b="1" i="0" u="none" strike="noStrike" kern="1200" cap="none" spc="0" normalizeH="0" baseline="0" noProof="0" dirty="0">
                <a:ln>
                  <a:noFill/>
                </a:ln>
                <a:solidFill>
                  <a:srgbClr val="FFFFFF"/>
                </a:solidFill>
                <a:effectLst/>
                <a:uLnTx/>
                <a:uFillTx/>
                <a:latin typeface="Gill Sans Infant Std"/>
                <a:ea typeface="+mj-ea"/>
              </a:rPr>
              <a:t> </a:t>
            </a:r>
            <a:r>
              <a:rPr kumimoji="0" lang="en-US" sz="2000" b="1" i="0" u="none" strike="noStrike" kern="1200" cap="none" spc="0" normalizeH="0" baseline="0" noProof="0" dirty="0" smtClean="0">
                <a:ln>
                  <a:noFill/>
                </a:ln>
                <a:solidFill>
                  <a:srgbClr val="FFFFFF"/>
                </a:solidFill>
                <a:effectLst/>
                <a:uLnTx/>
                <a:uFillTx/>
                <a:latin typeface="Gill Sans Infant Std"/>
                <a:ea typeface="+mj-ea"/>
              </a:rPr>
              <a:t>&amp; Self-Efficacy</a:t>
            </a:r>
            <a:endParaRPr kumimoji="0" lang="en-US" sz="2000" b="1" i="0" u="none" strike="noStrike" kern="1200" cap="none" spc="0" normalizeH="0" baseline="0" noProof="0" dirty="0">
              <a:ln>
                <a:noFill/>
              </a:ln>
              <a:solidFill>
                <a:srgbClr val="FFFFFF"/>
              </a:solidFill>
              <a:effectLst/>
              <a:uLnTx/>
              <a:uFillTx/>
              <a:latin typeface="Gill Sans Infant Std"/>
              <a:ea typeface="+mj-ea"/>
            </a:endParaRPr>
          </a:p>
        </p:txBody>
      </p:sp>
      <p:sp>
        <p:nvSpPr>
          <p:cNvPr id="11" name="Title 7"/>
          <p:cNvSpPr txBox="1">
            <a:spLocks/>
          </p:cNvSpPr>
          <p:nvPr/>
        </p:nvSpPr>
        <p:spPr>
          <a:xfrm>
            <a:off x="76200" y="5430078"/>
            <a:ext cx="8839200" cy="914400"/>
          </a:xfrm>
          <a:prstGeom prst="rect">
            <a:avLst/>
          </a:prstGeom>
        </p:spPr>
        <p:txBody>
          <a:bodyPr/>
          <a:lstStyle>
            <a:lvl1pPr algn="l" defTabSz="457200" rtl="0" eaLnBrk="1" latinLnBrk="0" hangingPunct="1">
              <a:spcBef>
                <a:spcPct val="0"/>
              </a:spcBef>
              <a:buNone/>
              <a:defRPr sz="2500" b="1" i="0" kern="1200">
                <a:solidFill>
                  <a:schemeClr val="tx1"/>
                </a:solidFill>
                <a:latin typeface="Gill Sans Infant Std"/>
                <a:ea typeface="+mj-ea"/>
                <a:cs typeface="Gill Sans Infant Std"/>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rgbClr val="FFFFFF"/>
                </a:solidFill>
                <a:effectLst/>
                <a:uLnTx/>
                <a:uFillTx/>
                <a:latin typeface="Gill Sans Infant Std"/>
                <a:ea typeface="+mj-ea"/>
              </a:rPr>
              <a:t>Jackie Haver, School Health and Nutrition Sr. Specialist</a:t>
            </a:r>
          </a:p>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Gill Sans Infant Std"/>
                <a:ea typeface="+mj-ea"/>
              </a:rPr>
              <a:t>Department of Education and Child Protection</a:t>
            </a:r>
          </a:p>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Gill Sans Infant Std"/>
                <a:ea typeface="+mj-ea"/>
              </a:rPr>
              <a:t>Save the Children US</a:t>
            </a:r>
            <a:endParaRPr kumimoji="0" lang="en-US" sz="1800" b="1" i="0" u="none" strike="noStrike" kern="1200" cap="none" spc="0" normalizeH="0" baseline="0" noProof="0" dirty="0">
              <a:ln>
                <a:noFill/>
              </a:ln>
              <a:solidFill>
                <a:srgbClr val="FFFFFF"/>
              </a:solidFill>
              <a:effectLst/>
              <a:uLnTx/>
              <a:uFillTx/>
              <a:latin typeface="Gill Sans Infant Std"/>
              <a:ea typeface="+mj-ea"/>
            </a:endParaRPr>
          </a:p>
        </p:txBody>
      </p:sp>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4530304-A248-4A2F-B90B-A8043B08A67F}" type="datetime1">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l" defTabSz="457200" rtl="0" eaLnBrk="1" fontAlgn="auto" latinLnBrk="0" hangingPunct="1">
                <a:lnSpc>
                  <a:spcPct val="100000"/>
                </a:lnSpc>
                <a:spcBef>
                  <a:spcPts val="0"/>
                </a:spcBef>
                <a:spcAft>
                  <a:spcPts val="0"/>
                </a:spcAft>
                <a:buClrTx/>
                <a:buSzTx/>
                <a:buFontTx/>
                <a:buNone/>
                <a:tabLst/>
                <a:defRPr/>
              </a:pPr>
              <a:t>5/14/2018</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smtClean="0">
                <a:ln>
                  <a:noFill/>
                </a:ln>
                <a:solidFill>
                  <a:srgbClr val="222221"/>
                </a:solidFill>
                <a:effectLst/>
                <a:uLnTx/>
                <a:uFillTx/>
                <a:latin typeface="Gill Sans Infant Std"/>
                <a:ea typeface="+mn-ea"/>
              </a:rPr>
              <a:t>FRESH SHN Webinar MHM in Schools</a:t>
            </a:r>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Tree>
    <p:extLst>
      <p:ext uri="{BB962C8B-B14F-4D97-AF65-F5344CB8AC3E}">
        <p14:creationId xmlns:p14="http://schemas.microsoft.com/office/powerpoint/2010/main" val="12510150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AGENDA</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9" name="Content Placeholder 8"/>
          <p:cNvSpPr>
            <a:spLocks noGrp="1"/>
          </p:cNvSpPr>
          <p:nvPr>
            <p:ph type="body" sz="quarter" idx="13"/>
          </p:nvPr>
        </p:nvSpPr>
        <p:spPr/>
        <p:txBody>
          <a:bodyPr vert="horz" lIns="0" tIns="0" rIns="0" bIns="0" rtlCol="0" anchor="t">
            <a:noAutofit/>
          </a:bodyPr>
          <a:lstStyle/>
          <a:p>
            <a:pPr marL="342900" indent="-342900">
              <a:buFont typeface="Arial" panose="020B0604020202020204" pitchFamily="34" charset="0"/>
              <a:buChar char="•"/>
            </a:pPr>
            <a:r>
              <a:rPr lang="en-US" sz="2000" dirty="0" smtClean="0"/>
              <a:t>How does MHM link to Girls’ Education</a:t>
            </a:r>
          </a:p>
          <a:p>
            <a:pPr marL="342900" indent="-342900">
              <a:buFont typeface="Arial" panose="020B0604020202020204" pitchFamily="34" charset="0"/>
              <a:buChar char="•"/>
            </a:pPr>
            <a:r>
              <a:rPr lang="en-US" sz="2000" dirty="0" smtClean="0"/>
              <a:t>What does the literature tell us?</a:t>
            </a:r>
          </a:p>
          <a:p>
            <a:pPr marL="342900" indent="-342900">
              <a:buFont typeface="Arial" panose="020B0604020202020204" pitchFamily="34" charset="0"/>
              <a:buChar char="•"/>
            </a:pPr>
            <a:r>
              <a:rPr lang="en-US" sz="2000" dirty="0" smtClean="0"/>
              <a:t>The process for developing Menstruation Outcome Measures</a:t>
            </a:r>
          </a:p>
          <a:p>
            <a:pPr lvl="4"/>
            <a:r>
              <a:rPr lang="en-US" dirty="0"/>
              <a:t>Qualitative methods &amp; Analysis</a:t>
            </a:r>
          </a:p>
          <a:p>
            <a:pPr lvl="4"/>
            <a:r>
              <a:rPr lang="en-US" dirty="0"/>
              <a:t>Quantitative question development </a:t>
            </a:r>
          </a:p>
          <a:p>
            <a:pPr lvl="4"/>
            <a:r>
              <a:rPr lang="en-US" dirty="0" smtClean="0"/>
              <a:t>Results</a:t>
            </a:r>
            <a:endParaRPr lang="en-US" sz="2000" dirty="0"/>
          </a:p>
          <a:p>
            <a:pPr marL="344170" lvl="2" indent="-342900">
              <a:buFont typeface="Arial" panose="020B0604020202020204" pitchFamily="34" charset="0"/>
              <a:buChar char="•"/>
            </a:pPr>
            <a:r>
              <a:rPr lang="en-US" sz="2000" dirty="0" smtClean="0"/>
              <a:t>Next Steps</a:t>
            </a:r>
          </a:p>
          <a:p>
            <a:pPr marL="344170" lvl="2" indent="-342900">
              <a:buFont typeface="Arial" panose="020B0604020202020204" pitchFamily="34" charset="0"/>
              <a:buChar char="•"/>
            </a:pPr>
            <a:endParaRPr lang="en-US" sz="2000" dirty="0"/>
          </a:p>
        </p:txBody>
      </p:sp>
      <p:sp>
        <p:nvSpPr>
          <p:cNvPr id="7" name="Date Placeholder 2"/>
          <p:cNvSpPr>
            <a:spLocks noGrp="1"/>
          </p:cNvSpPr>
          <p:nvPr>
            <p:ph type="dt" sz="half" idx="10"/>
          </p:nvPr>
        </p:nvSpPr>
        <p:spPr>
          <a:xfrm>
            <a:off x="6448991" y="6441019"/>
            <a:ext cx="1581319"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0DA2BA7-88E2-4596-918C-D499F7564500}" type="datetime1">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l" defTabSz="457200" rtl="0" eaLnBrk="1" fontAlgn="auto" latinLnBrk="0" hangingPunct="1">
                <a:lnSpc>
                  <a:spcPct val="100000"/>
                </a:lnSpc>
                <a:spcBef>
                  <a:spcPts val="0"/>
                </a:spcBef>
                <a:spcAft>
                  <a:spcPts val="0"/>
                </a:spcAft>
                <a:buClrTx/>
                <a:buSzTx/>
                <a:buFontTx/>
                <a:buNone/>
                <a:tabLst/>
                <a:defRPr/>
              </a:pPr>
              <a:t>5/14/2018</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10" name="Footer Placeholder 3"/>
          <p:cNvSpPr>
            <a:spLocks noGrp="1"/>
          </p:cNvSpPr>
          <p:nvPr>
            <p:ph type="ftr" sz="quarter" idx="11"/>
          </p:nvPr>
        </p:nvSpPr>
        <p:spPr>
          <a:xfrm>
            <a:off x="2525022" y="6441019"/>
            <a:ext cx="3824978"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smtClean="0">
                <a:ln>
                  <a:noFill/>
                </a:ln>
                <a:solidFill>
                  <a:srgbClr val="222221"/>
                </a:solidFill>
                <a:effectLst/>
                <a:uLnTx/>
                <a:uFillTx/>
                <a:latin typeface="Gill Sans Infant Std"/>
                <a:ea typeface="+mn-ea"/>
              </a:rPr>
              <a:t>FRESH SHN Webinar MHM in Schools</a:t>
            </a:r>
            <a:endParaRPr kumimoji="0" lang="en-US" sz="1000" b="0" i="0" u="none" strike="noStrike" kern="1200" cap="none" spc="0" normalizeH="0" baseline="0" noProof="0" dirty="0">
              <a:ln>
                <a:noFill/>
              </a:ln>
              <a:solidFill>
                <a:srgbClr val="222221"/>
              </a:solidFill>
              <a:effectLst/>
              <a:uLnTx/>
              <a:uFillTx/>
              <a:latin typeface="Gill Sans Infant Std"/>
              <a:ea typeface="+mn-ea"/>
            </a:endParaRPr>
          </a:p>
        </p:txBody>
      </p:sp>
    </p:spTree>
    <p:extLst>
      <p:ext uri="{BB962C8B-B14F-4D97-AF65-F5344CB8AC3E}">
        <p14:creationId xmlns:p14="http://schemas.microsoft.com/office/powerpoint/2010/main" val="25837405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MHM link to Education?</a:t>
            </a:r>
            <a:endParaRPr lang="en-US" dirty="0"/>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6" name="Text Placeholder 5"/>
          <p:cNvSpPr>
            <a:spLocks noGrp="1"/>
          </p:cNvSpPr>
          <p:nvPr>
            <p:ph type="body" sz="quarter" idx="13"/>
          </p:nvPr>
        </p:nvSpPr>
        <p:spPr>
          <a:xfrm>
            <a:off x="424634" y="1792377"/>
            <a:ext cx="8275320" cy="3566160"/>
          </a:xfrm>
        </p:spPr>
        <p:txBody>
          <a:bodyPr/>
          <a:lstStyle/>
          <a:p>
            <a:pPr algn="ctr"/>
            <a:r>
              <a:rPr lang="en-US" sz="2400" dirty="0">
                <a:solidFill>
                  <a:schemeClr val="tx1"/>
                </a:solidFill>
              </a:rPr>
              <a:t>In December 17, 2015, the UN General Assembly passed a resolution on water and sanitation stating that a lack of adequate WASH services, “including for </a:t>
            </a:r>
            <a:r>
              <a:rPr lang="en-US" sz="2400" dirty="0"/>
              <a:t>menstrual hygiene management</a:t>
            </a:r>
            <a:r>
              <a:rPr lang="en-US" sz="2400" dirty="0">
                <a:solidFill>
                  <a:schemeClr val="tx1"/>
                </a:solidFill>
              </a:rPr>
              <a:t>, especially </a:t>
            </a:r>
            <a:r>
              <a:rPr lang="en-US" sz="2400" dirty="0"/>
              <a:t>in schools</a:t>
            </a:r>
            <a:r>
              <a:rPr lang="en-US" sz="2400" dirty="0">
                <a:solidFill>
                  <a:schemeClr val="tx1"/>
                </a:solidFill>
              </a:rPr>
              <a:t>, contributes to reinforcing the widespread stigma associated with menstruation, </a:t>
            </a:r>
            <a:r>
              <a:rPr lang="en-US" sz="2400" dirty="0"/>
              <a:t>negatively affecting </a:t>
            </a:r>
            <a:r>
              <a:rPr lang="en-US" sz="2400" dirty="0">
                <a:solidFill>
                  <a:schemeClr val="tx1"/>
                </a:solidFill>
              </a:rPr>
              <a:t>gender equality and women’s and girls’ enjoyment of human rights, including </a:t>
            </a:r>
            <a:r>
              <a:rPr lang="en-US" sz="2400" dirty="0"/>
              <a:t>the right to education</a:t>
            </a:r>
            <a:r>
              <a:rPr lang="en-US" sz="2400" dirty="0">
                <a:solidFill>
                  <a:schemeClr val="tx1"/>
                </a:solidFill>
              </a:rPr>
              <a:t>.”</a:t>
            </a:r>
          </a:p>
        </p:txBody>
      </p:sp>
      <p:sp>
        <p:nvSpPr>
          <p:cNvPr id="10" name="Date Placeholder 2"/>
          <p:cNvSpPr>
            <a:spLocks noGrp="1"/>
          </p:cNvSpPr>
          <p:nvPr>
            <p:ph type="dt" sz="half" idx="10"/>
          </p:nvPr>
        </p:nvSpPr>
        <p:spPr>
          <a:xfrm>
            <a:off x="6448991" y="6441019"/>
            <a:ext cx="1581319"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4B2FA3C-C2B8-4E0B-AB7F-6FC4E7F7ECD2}" type="datetime1">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l" defTabSz="457200" rtl="0" eaLnBrk="1" fontAlgn="auto" latinLnBrk="0" hangingPunct="1">
                <a:lnSpc>
                  <a:spcPct val="100000"/>
                </a:lnSpc>
                <a:spcBef>
                  <a:spcPts val="0"/>
                </a:spcBef>
                <a:spcAft>
                  <a:spcPts val="0"/>
                </a:spcAft>
                <a:buClrTx/>
                <a:buSzTx/>
                <a:buFontTx/>
                <a:buNone/>
                <a:tabLst/>
                <a:defRPr/>
              </a:pPr>
              <a:t>5/14/2018</a:t>
            </a:fld>
            <a:endParaRPr kumimoji="0" lang="en-US" sz="1000" b="0" i="0" u="none" strike="noStrike" kern="1200" cap="none" spc="0" normalizeH="0" baseline="0" noProof="0" dirty="0">
              <a:ln>
                <a:noFill/>
              </a:ln>
              <a:solidFill>
                <a:srgbClr val="222221"/>
              </a:solidFill>
              <a:effectLst/>
              <a:uLnTx/>
              <a:uFillTx/>
              <a:latin typeface="Gill Sans Infant Std"/>
              <a:ea typeface="+mn-ea"/>
            </a:endParaRPr>
          </a:p>
        </p:txBody>
      </p:sp>
      <p:sp>
        <p:nvSpPr>
          <p:cNvPr id="11" name="Footer Placeholder 3"/>
          <p:cNvSpPr>
            <a:spLocks noGrp="1"/>
          </p:cNvSpPr>
          <p:nvPr>
            <p:ph type="ftr" sz="quarter" idx="11"/>
          </p:nvPr>
        </p:nvSpPr>
        <p:spPr>
          <a:xfrm>
            <a:off x="2525022" y="6441019"/>
            <a:ext cx="3824978"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smtClean="0">
                <a:ln>
                  <a:noFill/>
                </a:ln>
                <a:solidFill>
                  <a:srgbClr val="222221"/>
                </a:solidFill>
                <a:effectLst/>
                <a:uLnTx/>
                <a:uFillTx/>
                <a:latin typeface="Gill Sans Infant Std"/>
                <a:ea typeface="+mn-ea"/>
              </a:rPr>
              <a:t>FRESH SHN Webinar MHM in Schools</a:t>
            </a:r>
            <a:endParaRPr kumimoji="0" lang="en-US" sz="1000" b="0" i="0" u="none" strike="noStrike" kern="1200" cap="none" spc="0" normalizeH="0" baseline="0" noProof="0" dirty="0">
              <a:ln>
                <a:noFill/>
              </a:ln>
              <a:solidFill>
                <a:srgbClr val="222221"/>
              </a:solidFill>
              <a:effectLst/>
              <a:uLnTx/>
              <a:uFillTx/>
              <a:latin typeface="Gill Sans Infant Std"/>
              <a:ea typeface="+mn-ea"/>
            </a:endParaRPr>
          </a:p>
        </p:txBody>
      </p:sp>
    </p:spTree>
    <p:extLst>
      <p:ext uri="{BB962C8B-B14F-4D97-AF65-F5344CB8AC3E}">
        <p14:creationId xmlns:p14="http://schemas.microsoft.com/office/powerpoint/2010/main" val="31831856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634" y="202994"/>
            <a:ext cx="8282640" cy="1092405"/>
          </a:xfrm>
        </p:spPr>
        <p:txBody>
          <a:bodyPr>
            <a:normAutofit fontScale="90000"/>
          </a:bodyPr>
          <a:lstStyle/>
          <a:p>
            <a:r>
              <a:rPr lang="en-US"/>
              <a:t>MHM and Education</a:t>
            </a:r>
            <a:br>
              <a:rPr lang="en-US"/>
            </a:br>
            <a:r>
              <a:rPr lang="en-US" sz="2800"/>
              <a:t>What about Attendance?</a:t>
            </a:r>
            <a:r>
              <a:rPr lang="en-US"/>
              <a:t/>
            </a:r>
            <a:br>
              <a:rPr lang="en-US"/>
            </a:br>
            <a:endParaRPr lang="en-US"/>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6" name="Text Placeholder 5"/>
          <p:cNvSpPr>
            <a:spLocks noGrp="1"/>
          </p:cNvSpPr>
          <p:nvPr>
            <p:ph type="body" sz="quarter" idx="13"/>
          </p:nvPr>
        </p:nvSpPr>
        <p:spPr>
          <a:xfrm>
            <a:off x="429768" y="1295400"/>
            <a:ext cx="8275320" cy="5013960"/>
          </a:xfrm>
        </p:spPr>
        <p:txBody>
          <a:bodyPr vert="horz" lIns="0" tIns="0" rIns="0" bIns="0" rtlCol="0" anchor="t">
            <a:noAutofit/>
          </a:bodyPr>
          <a:lstStyle/>
          <a:p>
            <a:pPr marL="285750" lvl="1" indent="-285750">
              <a:buFont typeface="Arial" panose="020B0604020202020204" pitchFamily="34" charset="0"/>
              <a:buChar char="•"/>
            </a:pPr>
            <a:endParaRPr lang="en-US" sz="2300"/>
          </a:p>
          <a:p>
            <a:pPr lvl="1"/>
            <a:endParaRPr lang="en-US" altLang="en-US" sz="2300"/>
          </a:p>
        </p:txBody>
      </p:sp>
      <p:sp>
        <p:nvSpPr>
          <p:cNvPr id="8" name="Date Placeholder 2"/>
          <p:cNvSpPr>
            <a:spLocks noGrp="1"/>
          </p:cNvSpPr>
          <p:nvPr>
            <p:ph type="dt" sz="half" idx="10"/>
          </p:nvPr>
        </p:nvSpPr>
        <p:spPr>
          <a:xfrm>
            <a:off x="6448991" y="6441019"/>
            <a:ext cx="1581319"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C0E0E27-8E9A-427C-AD65-D2B4A70DEC56}" type="datetime1">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l" defTabSz="457200" rtl="0" eaLnBrk="1" fontAlgn="auto" latinLnBrk="0" hangingPunct="1">
                <a:lnSpc>
                  <a:spcPct val="100000"/>
                </a:lnSpc>
                <a:spcBef>
                  <a:spcPts val="0"/>
                </a:spcBef>
                <a:spcAft>
                  <a:spcPts val="0"/>
                </a:spcAft>
                <a:buClrTx/>
                <a:buSzTx/>
                <a:buFontTx/>
                <a:buNone/>
                <a:tabLst/>
                <a:defRPr/>
              </a:pPr>
              <a:t>5/14/2018</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9" name="Footer Placeholder 3"/>
          <p:cNvSpPr>
            <a:spLocks noGrp="1"/>
          </p:cNvSpPr>
          <p:nvPr>
            <p:ph type="ftr" sz="quarter" idx="11"/>
          </p:nvPr>
        </p:nvSpPr>
        <p:spPr>
          <a:xfrm>
            <a:off x="2525022" y="6441019"/>
            <a:ext cx="3824978"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smtClean="0">
                <a:ln>
                  <a:noFill/>
                </a:ln>
                <a:solidFill>
                  <a:srgbClr val="222221"/>
                </a:solidFill>
                <a:effectLst/>
                <a:uLnTx/>
                <a:uFillTx/>
                <a:latin typeface="Gill Sans Infant Std"/>
                <a:ea typeface="+mn-ea"/>
              </a:rPr>
              <a:t>FRESH SHN Webinar MHM in Schools</a:t>
            </a:r>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4" name="Text Placeholder 5">
            <a:extLst>
              <a:ext uri="{FF2B5EF4-FFF2-40B4-BE49-F238E27FC236}">
                <a16:creationId xmlns:a16="http://schemas.microsoft.com/office/drawing/2014/main" id="{7F40C0AA-FD40-479D-B699-CC5C4A34900F}"/>
              </a:ext>
            </a:extLst>
          </p:cNvPr>
          <p:cNvSpPr txBox="1">
            <a:spLocks/>
          </p:cNvSpPr>
          <p:nvPr/>
        </p:nvSpPr>
        <p:spPr>
          <a:xfrm>
            <a:off x="204443" y="1149627"/>
            <a:ext cx="8727522" cy="5013960"/>
          </a:xfrm>
          <a:prstGeom prst="rect">
            <a:avLst/>
          </a:prstGeom>
        </p:spPr>
        <p:txBody>
          <a:bodyPr vert="horz" lIns="0" tIns="0" rIns="0" bIns="0" rtlCol="0" anchor="t">
            <a:noAutofit/>
          </a:bodyPr>
          <a:lstStyle>
            <a:lvl1pPr marL="0" indent="0" algn="l" defTabSz="457200" rtl="0" eaLnBrk="1" latinLnBrk="0" hangingPunct="1">
              <a:spcBef>
                <a:spcPts val="0"/>
              </a:spcBef>
              <a:spcAft>
                <a:spcPts val="600"/>
              </a:spcAft>
              <a:buFont typeface="Arial"/>
              <a:buNone/>
              <a:defRPr sz="1800" b="1" i="0" kern="1200">
                <a:solidFill>
                  <a:schemeClr val="tx2"/>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1500" b="0" i="0" kern="1200">
                <a:solidFill>
                  <a:schemeClr val="tx1"/>
                </a:solidFill>
                <a:latin typeface="Gill Sans Infant Std"/>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Gill Sans Infant Std"/>
                <a:ea typeface="+mn-ea"/>
                <a:cs typeface="Gill Sans Infant Std"/>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Gill Sans Infant Std"/>
                <a:ea typeface="+mn-ea"/>
                <a:cs typeface="Gill Sans Infant Std"/>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Gill Sans Infant Std"/>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1"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222221"/>
                </a:solidFill>
                <a:effectLst/>
                <a:uLnTx/>
                <a:uFillTx/>
                <a:latin typeface="Gill Sans Infant Std"/>
                <a:ea typeface="+mn-ea"/>
              </a:rPr>
              <a:t>In Bangladesh girls were more likely to miss school during menstruation if they believed that their menstrual problems impacted their performance in school, attended schools that had locked toilets, or faced restrictions during menstruation (</a:t>
            </a:r>
            <a:r>
              <a:rPr kumimoji="0" lang="en-US" sz="2300" b="0" i="0" u="none" strike="noStrike" kern="1200" cap="none" spc="0" normalizeH="0" baseline="0" noProof="0" dirty="0" err="1">
                <a:ln>
                  <a:noFill/>
                </a:ln>
                <a:solidFill>
                  <a:srgbClr val="222221"/>
                </a:solidFill>
                <a:effectLst/>
                <a:uLnTx/>
                <a:uFillTx/>
                <a:latin typeface="Gill Sans Infant Std"/>
                <a:ea typeface="+mn-ea"/>
              </a:rPr>
              <a:t>Alam</a:t>
            </a:r>
            <a:r>
              <a:rPr kumimoji="0" lang="en-US" sz="2300" b="0" i="0" u="none" strike="noStrike" kern="1200" cap="none" spc="0" normalizeH="0" baseline="0" noProof="0" dirty="0">
                <a:ln>
                  <a:noFill/>
                </a:ln>
                <a:solidFill>
                  <a:srgbClr val="222221"/>
                </a:solidFill>
                <a:effectLst/>
                <a:uLnTx/>
                <a:uFillTx/>
                <a:latin typeface="Gill Sans Infant Std"/>
                <a:ea typeface="+mn-ea"/>
              </a:rPr>
              <a:t> et al., 2017).</a:t>
            </a:r>
            <a:endParaRPr kumimoji="0" lang="en-US" sz="1500" b="0" i="0" u="none" strike="noStrike" kern="1200" cap="none" spc="0" normalizeH="0" baseline="0" noProof="0" dirty="0">
              <a:ln>
                <a:noFill/>
              </a:ln>
              <a:solidFill>
                <a:srgbClr val="222221"/>
              </a:solidFill>
              <a:effectLst/>
              <a:uLnTx/>
              <a:uFillTx/>
              <a:latin typeface="Gill Sans Infant Std"/>
              <a:ea typeface="+mn-ea"/>
            </a:endParaRPr>
          </a:p>
          <a:p>
            <a:pPr marL="342900" marR="0" lvl="1"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222221"/>
                </a:solidFill>
                <a:effectLst/>
                <a:uLnTx/>
                <a:uFillTx/>
                <a:latin typeface="Gill Sans Infant Std"/>
                <a:ea typeface="+mn-ea"/>
              </a:rPr>
              <a:t>In rural Malawi, 1/3 of girls interviewed missed at least one day of school during their last menstrual period (Grant et al., 2013).</a:t>
            </a:r>
          </a:p>
          <a:p>
            <a:pPr marL="342900" marR="0" lvl="1"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222221"/>
                </a:solidFill>
                <a:effectLst/>
                <a:uLnTx/>
                <a:uFillTx/>
                <a:latin typeface="Gill Sans Infant Std"/>
                <a:ea typeface="+mn-ea"/>
              </a:rPr>
              <a:t>In Uganda, high school girls and boys missed class equally, but girls were more likely to miss school during their menstrual period (</a:t>
            </a:r>
            <a:r>
              <a:rPr kumimoji="0" lang="en-US" sz="2300" b="0" i="0" u="none" strike="noStrike" kern="1200" cap="none" spc="0" normalizeH="0" baseline="0" noProof="0" dirty="0" err="1">
                <a:ln>
                  <a:noFill/>
                </a:ln>
                <a:solidFill>
                  <a:srgbClr val="222221"/>
                </a:solidFill>
                <a:effectLst/>
                <a:uLnTx/>
                <a:uFillTx/>
                <a:latin typeface="Gill Sans Infant Std"/>
                <a:ea typeface="+mn-ea"/>
              </a:rPr>
              <a:t>Miiro</a:t>
            </a:r>
            <a:r>
              <a:rPr kumimoji="0" lang="en-US" sz="2300" b="0" i="0" u="none" strike="noStrike" kern="1200" cap="none" spc="0" normalizeH="0" baseline="0" noProof="0" dirty="0">
                <a:ln>
                  <a:noFill/>
                </a:ln>
                <a:solidFill>
                  <a:srgbClr val="222221"/>
                </a:solidFill>
                <a:effectLst/>
                <a:uLnTx/>
                <a:uFillTx/>
                <a:latin typeface="Gill Sans Infant Std"/>
                <a:ea typeface="+mn-ea"/>
              </a:rPr>
              <a:t> et al., 2018)</a:t>
            </a:r>
          </a:p>
          <a:p>
            <a:pPr marL="342900" marR="0" lvl="1"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222221"/>
                </a:solidFill>
                <a:effectLst/>
                <a:uLnTx/>
                <a:uFillTx/>
                <a:latin typeface="Gill Sans Infant Std"/>
                <a:ea typeface="+mn-ea"/>
              </a:rPr>
              <a:t>Studies evaluating the impact of material and education provision on school attendance have yielded mixed results (Oster et al., 2011; Montgomery et al., 2012; Montgomery et al., 2016; Philipps-Howard et al., 2016</a:t>
            </a:r>
            <a:r>
              <a:rPr kumimoji="0" lang="en-US" sz="2300" b="0" i="0" u="none" strike="noStrike" kern="1200" cap="none" spc="0" normalizeH="0" baseline="0" noProof="0" dirty="0" smtClean="0">
                <a:ln>
                  <a:noFill/>
                </a:ln>
                <a:solidFill>
                  <a:srgbClr val="222221"/>
                </a:solidFill>
                <a:effectLst/>
                <a:uLnTx/>
                <a:uFillTx/>
                <a:latin typeface="Gill Sans Infant Std"/>
                <a:ea typeface="+mn-ea"/>
              </a:rPr>
              <a:t>).</a:t>
            </a:r>
            <a:endParaRPr kumimoji="0" lang="en-US" altLang="en-US" sz="2300" b="0" i="0" u="none" strike="noStrike" kern="1200" cap="none" spc="0" normalizeH="0" baseline="0" noProof="0" dirty="0">
              <a:ln>
                <a:noFill/>
              </a:ln>
              <a:solidFill>
                <a:srgbClr val="222221"/>
              </a:solidFill>
              <a:effectLst/>
              <a:uLnTx/>
              <a:uFillTx/>
              <a:latin typeface="Gill Sans Infant Std"/>
              <a:ea typeface="+mn-ea"/>
            </a:endParaRPr>
          </a:p>
          <a:p>
            <a:pPr marL="0" marR="0" lvl="1" indent="0" algn="l" defTabSz="457200" rtl="0" eaLnBrk="1" fontAlgn="auto" latinLnBrk="0" hangingPunct="1">
              <a:lnSpc>
                <a:spcPct val="100000"/>
              </a:lnSpc>
              <a:spcBef>
                <a:spcPts val="0"/>
              </a:spcBef>
              <a:spcAft>
                <a:spcPts val="600"/>
              </a:spcAft>
              <a:buClrTx/>
              <a:buSzTx/>
              <a:buFont typeface="Arial"/>
              <a:buNone/>
              <a:tabLst/>
              <a:defRPr/>
            </a:pPr>
            <a:endParaRPr kumimoji="0" lang="en-US" sz="2300" b="0" i="0" u="none" strike="noStrike" kern="1200" cap="none" spc="0" normalizeH="0" baseline="0" noProof="0" dirty="0">
              <a:ln>
                <a:noFill/>
              </a:ln>
              <a:solidFill>
                <a:srgbClr val="222221"/>
              </a:solidFill>
              <a:effectLst/>
              <a:uLnTx/>
              <a:uFillTx/>
              <a:latin typeface="Gill Sans Infant Std"/>
              <a:ea typeface="+mn-ea"/>
            </a:endParaRPr>
          </a:p>
        </p:txBody>
      </p:sp>
    </p:spTree>
    <p:extLst>
      <p:ext uri="{BB962C8B-B14F-4D97-AF65-F5344CB8AC3E}">
        <p14:creationId xmlns:p14="http://schemas.microsoft.com/office/powerpoint/2010/main" val="20315965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6" name="Text Placeholder 5"/>
          <p:cNvSpPr>
            <a:spLocks noGrp="1"/>
          </p:cNvSpPr>
          <p:nvPr>
            <p:ph type="body" sz="quarter" idx="13"/>
          </p:nvPr>
        </p:nvSpPr>
        <p:spPr>
          <a:xfrm>
            <a:off x="429768" y="1295400"/>
            <a:ext cx="8275320" cy="5013960"/>
          </a:xfrm>
        </p:spPr>
        <p:txBody>
          <a:bodyPr vert="horz" lIns="0" tIns="0" rIns="0" bIns="0" rtlCol="0" anchor="t">
            <a:noAutofit/>
          </a:bodyPr>
          <a:lstStyle/>
          <a:p>
            <a:pPr marL="285750" lvl="1" indent="-285750">
              <a:buFont typeface="Arial" panose="020B0604020202020204" pitchFamily="34" charset="0"/>
              <a:buChar char="•"/>
            </a:pPr>
            <a:r>
              <a:rPr lang="en-US" sz="2300"/>
              <a:t>Northern </a:t>
            </a:r>
            <a:r>
              <a:rPr lang="en-US" sz="2300" b="1"/>
              <a:t>Tanzania</a:t>
            </a:r>
            <a:r>
              <a:rPr lang="en-US" sz="2300"/>
              <a:t>: the onset of menses restricts girls’ ability to </a:t>
            </a:r>
            <a:r>
              <a:rPr lang="en-US" sz="2300" b="1">
                <a:solidFill>
                  <a:schemeClr val="accent3">
                    <a:lumMod val="75000"/>
                  </a:schemeClr>
                </a:solidFill>
              </a:rPr>
              <a:t>participate</a:t>
            </a:r>
            <a:r>
              <a:rPr lang="en-US" sz="2300">
                <a:solidFill>
                  <a:schemeClr val="accent3">
                    <a:lumMod val="75000"/>
                  </a:schemeClr>
                </a:solidFill>
              </a:rPr>
              <a:t> </a:t>
            </a:r>
            <a:r>
              <a:rPr lang="en-US" sz="2300"/>
              <a:t>in social and academic activities…They often experience </a:t>
            </a:r>
            <a:r>
              <a:rPr lang="en-US" sz="2300" b="1">
                <a:solidFill>
                  <a:schemeClr val="accent3">
                    <a:lumMod val="75000"/>
                  </a:schemeClr>
                </a:solidFill>
              </a:rPr>
              <a:t>shame, confusion, and fear,</a:t>
            </a:r>
            <a:r>
              <a:rPr lang="en-US" sz="2300"/>
              <a:t> as a result (Sommer, 2009).</a:t>
            </a:r>
          </a:p>
          <a:p>
            <a:pPr marL="285750" lvl="1" indent="-285750">
              <a:buFont typeface="Arial" panose="020B0604020202020204" pitchFamily="34" charset="0"/>
              <a:buChar char="•"/>
            </a:pPr>
            <a:r>
              <a:rPr lang="en-US" sz="2300"/>
              <a:t>Bolivia, Philippines &amp; Sierra Leone: Poor MHM negatively impacts </a:t>
            </a:r>
            <a:r>
              <a:rPr lang="en-US" sz="2300" b="1">
                <a:solidFill>
                  <a:schemeClr val="accent3">
                    <a:lumMod val="75000"/>
                  </a:schemeClr>
                </a:solidFill>
              </a:rPr>
              <a:t>girls’ concentration and participation</a:t>
            </a:r>
            <a:r>
              <a:rPr lang="en-US" sz="2300"/>
              <a:t> at school (UNICEF, Emory University, Save the Children, 2013)</a:t>
            </a:r>
          </a:p>
          <a:p>
            <a:pPr marL="285750" lvl="1" indent="-285750">
              <a:buFont typeface="Arial" panose="020B0604020202020204" pitchFamily="34" charset="0"/>
              <a:buChar char="•"/>
            </a:pPr>
            <a:r>
              <a:rPr lang="en-US" sz="2300"/>
              <a:t>Kenya: girls described </a:t>
            </a:r>
            <a:r>
              <a:rPr lang="en-US" sz="2300" b="1">
                <a:solidFill>
                  <a:schemeClr val="accent3">
                    <a:lumMod val="75000"/>
                  </a:schemeClr>
                </a:solidFill>
              </a:rPr>
              <a:t>difficulties engaging</a:t>
            </a:r>
            <a:r>
              <a:rPr lang="en-US" sz="2300"/>
              <a:t> in class, due to </a:t>
            </a:r>
            <a:r>
              <a:rPr lang="en-US" sz="2300" b="1">
                <a:solidFill>
                  <a:schemeClr val="accent3">
                    <a:lumMod val="75000"/>
                  </a:schemeClr>
                </a:solidFill>
              </a:rPr>
              <a:t>fear</a:t>
            </a:r>
            <a:r>
              <a:rPr lang="en-US" sz="2300"/>
              <a:t> of smelling and leakage, and subsequent teasing (Mason et al, 2013)</a:t>
            </a:r>
          </a:p>
          <a:p>
            <a:pPr marL="285750" lvl="1" indent="-285750">
              <a:buFont typeface="Arial" panose="020B0604020202020204" pitchFamily="34" charset="0"/>
              <a:buChar char="•"/>
            </a:pPr>
            <a:r>
              <a:rPr lang="en-US" sz="2300"/>
              <a:t>Reaching menarche in complete ignorance and in fear may weaken girls’ sense of </a:t>
            </a:r>
            <a:r>
              <a:rPr lang="en-US" sz="2300" b="1">
                <a:solidFill>
                  <a:schemeClr val="accent3">
                    <a:lumMod val="75000"/>
                  </a:schemeClr>
                </a:solidFill>
              </a:rPr>
              <a:t>self-confidence and competence</a:t>
            </a:r>
            <a:r>
              <a:rPr lang="en-US" sz="2300"/>
              <a:t> (Williams &amp; Currie, 2000; Short &amp; Rosenthal (2008); Ruble &amp; Brooks-Gunn (1982)</a:t>
            </a:r>
          </a:p>
          <a:p>
            <a:pPr lvl="1"/>
            <a:endParaRPr lang="en-US" altLang="en-US" sz="2300"/>
          </a:p>
          <a:p>
            <a:pPr lvl="1"/>
            <a:endParaRPr lang="en-US" sz="2300"/>
          </a:p>
        </p:txBody>
      </p:sp>
      <p:sp>
        <p:nvSpPr>
          <p:cNvPr id="8" name="Date Placeholder 2"/>
          <p:cNvSpPr>
            <a:spLocks noGrp="1"/>
          </p:cNvSpPr>
          <p:nvPr>
            <p:ph type="dt" sz="half" idx="10"/>
          </p:nvPr>
        </p:nvSpPr>
        <p:spPr>
          <a:xfrm>
            <a:off x="6448991" y="6441019"/>
            <a:ext cx="1581319"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D5BAE73-7A19-46BF-9F99-AC3AC4BC98FE}" type="datetime1">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l" defTabSz="457200" rtl="0" eaLnBrk="1" fontAlgn="auto" latinLnBrk="0" hangingPunct="1">
                <a:lnSpc>
                  <a:spcPct val="100000"/>
                </a:lnSpc>
                <a:spcBef>
                  <a:spcPts val="0"/>
                </a:spcBef>
                <a:spcAft>
                  <a:spcPts val="0"/>
                </a:spcAft>
                <a:buClrTx/>
                <a:buSzTx/>
                <a:buFontTx/>
                <a:buNone/>
                <a:tabLst/>
                <a:defRPr/>
              </a:pPr>
              <a:t>5/14/2018</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9" name="Footer Placeholder 3"/>
          <p:cNvSpPr>
            <a:spLocks noGrp="1"/>
          </p:cNvSpPr>
          <p:nvPr>
            <p:ph type="ftr" sz="quarter" idx="11"/>
          </p:nvPr>
        </p:nvSpPr>
        <p:spPr>
          <a:xfrm>
            <a:off x="2525022" y="6441019"/>
            <a:ext cx="3824978"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smtClean="0">
                <a:ln>
                  <a:noFill/>
                </a:ln>
                <a:solidFill>
                  <a:srgbClr val="222221"/>
                </a:solidFill>
                <a:effectLst/>
                <a:uLnTx/>
                <a:uFillTx/>
                <a:latin typeface="Gill Sans Infant Std"/>
                <a:ea typeface="+mn-ea"/>
              </a:rPr>
              <a:t>FRESH SHN Webinar MHM in Schools</a:t>
            </a:r>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4" name="Title 3">
            <a:extLst>
              <a:ext uri="{FF2B5EF4-FFF2-40B4-BE49-F238E27FC236}">
                <a16:creationId xmlns:a16="http://schemas.microsoft.com/office/drawing/2014/main" id="{F3BBB326-7833-4C3D-BC2A-AB6BD773C582}"/>
              </a:ext>
            </a:extLst>
          </p:cNvPr>
          <p:cNvSpPr>
            <a:spLocks noGrp="1"/>
          </p:cNvSpPr>
          <p:nvPr>
            <p:ph type="title"/>
          </p:nvPr>
        </p:nvSpPr>
        <p:spPr>
          <a:xfrm>
            <a:off x="561975" y="514350"/>
            <a:ext cx="8282640" cy="506900"/>
          </a:xfrm>
        </p:spPr>
        <p:txBody>
          <a:bodyPr>
            <a:normAutofit fontScale="90000"/>
          </a:bodyPr>
          <a:lstStyle/>
          <a:p>
            <a:r>
              <a:rPr lang="en-US"/>
              <a:t>MHM IMPACTS MORE THAN SCHOOL ATTENDANCE</a:t>
            </a:r>
            <a:endParaRPr lang="en-US" b="0"/>
          </a:p>
          <a:p>
            <a:endParaRPr lang="en-US"/>
          </a:p>
        </p:txBody>
      </p:sp>
    </p:spTree>
    <p:extLst>
      <p:ext uri="{BB962C8B-B14F-4D97-AF65-F5344CB8AC3E}">
        <p14:creationId xmlns:p14="http://schemas.microsoft.com/office/powerpoint/2010/main" val="1930198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6" name="Text Placeholder 5"/>
          <p:cNvSpPr>
            <a:spLocks noGrp="1"/>
          </p:cNvSpPr>
          <p:nvPr>
            <p:ph type="body" sz="quarter" idx="13"/>
          </p:nvPr>
        </p:nvSpPr>
        <p:spPr>
          <a:xfrm>
            <a:off x="429768" y="1600200"/>
            <a:ext cx="3837432" cy="4709160"/>
          </a:xfrm>
        </p:spPr>
        <p:txBody>
          <a:bodyPr anchor="ctr"/>
          <a:lstStyle/>
          <a:p>
            <a:pPr algn="ctr"/>
            <a:r>
              <a:rPr lang="en-US" sz="2400"/>
              <a:t>Maybe we should look beyond attendance.</a:t>
            </a:r>
          </a:p>
          <a:p>
            <a:endParaRPr lang="en-US" sz="2400" b="0">
              <a:solidFill>
                <a:schemeClr val="tx1"/>
              </a:solidFill>
            </a:endParaRPr>
          </a:p>
        </p:txBody>
      </p:sp>
      <p:sp>
        <p:nvSpPr>
          <p:cNvPr id="8" name="Date Placeholder 2"/>
          <p:cNvSpPr>
            <a:spLocks noGrp="1"/>
          </p:cNvSpPr>
          <p:nvPr>
            <p:ph type="dt" sz="half" idx="10"/>
          </p:nvPr>
        </p:nvSpPr>
        <p:spPr>
          <a:xfrm>
            <a:off x="6448991" y="6441019"/>
            <a:ext cx="1581319"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F4F85F9-9AED-409B-968D-A59282AC3197}" type="datetime1">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l" defTabSz="457200" rtl="0" eaLnBrk="1" fontAlgn="auto" latinLnBrk="0" hangingPunct="1">
                <a:lnSpc>
                  <a:spcPct val="100000"/>
                </a:lnSpc>
                <a:spcBef>
                  <a:spcPts val="0"/>
                </a:spcBef>
                <a:spcAft>
                  <a:spcPts val="0"/>
                </a:spcAft>
                <a:buClrTx/>
                <a:buSzTx/>
                <a:buFontTx/>
                <a:buNone/>
                <a:tabLst/>
                <a:defRPr/>
              </a:pPr>
              <a:t>5/14/2018</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9" name="Footer Placeholder 3"/>
          <p:cNvSpPr>
            <a:spLocks noGrp="1"/>
          </p:cNvSpPr>
          <p:nvPr>
            <p:ph type="ftr" sz="quarter" idx="11"/>
          </p:nvPr>
        </p:nvSpPr>
        <p:spPr>
          <a:xfrm>
            <a:off x="2525022" y="6441019"/>
            <a:ext cx="3824978"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smtClean="0">
                <a:ln>
                  <a:noFill/>
                </a:ln>
                <a:solidFill>
                  <a:srgbClr val="222221"/>
                </a:solidFill>
                <a:effectLst/>
                <a:uLnTx/>
                <a:uFillTx/>
                <a:latin typeface="Gill Sans Infant Std"/>
                <a:ea typeface="+mn-ea"/>
              </a:rPr>
              <a:t>FRESH SHN Webinar MHM in Schools</a:t>
            </a:r>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80053" y="896876"/>
            <a:ext cx="3941032" cy="5478313"/>
          </a:xfrm>
          <a:prstGeom prst="rect">
            <a:avLst/>
          </a:prstGeom>
        </p:spPr>
      </p:pic>
    </p:spTree>
    <p:extLst>
      <p:ext uri="{BB962C8B-B14F-4D97-AF65-F5344CB8AC3E}">
        <p14:creationId xmlns:p14="http://schemas.microsoft.com/office/powerpoint/2010/main" val="14188101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561" y="304800"/>
            <a:ext cx="8229600" cy="641747"/>
          </a:xfrm>
        </p:spPr>
        <p:txBody>
          <a:bodyPr/>
          <a:lstStyle/>
          <a:p>
            <a:r>
              <a:rPr lang="en-US" b="1"/>
              <a:t>MHM Research questions</a:t>
            </a:r>
          </a:p>
        </p:txBody>
      </p:sp>
      <p:graphicFrame>
        <p:nvGraphicFramePr>
          <p:cNvPr id="4" name="Content Placeholder 3"/>
          <p:cNvGraphicFramePr>
            <a:graphicFrameLocks noGrp="1"/>
          </p:cNvGraphicFramePr>
          <p:nvPr>
            <p:ph idx="1"/>
            <p:extLst/>
          </p:nvPr>
        </p:nvGraphicFramePr>
        <p:xfrm>
          <a:off x="152400" y="1767902"/>
          <a:ext cx="8763000" cy="40232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Date Placeholder 2"/>
          <p:cNvSpPr txBox="1">
            <a:spLocks/>
          </p:cNvSpPr>
          <p:nvPr/>
        </p:nvSpPr>
        <p:spPr>
          <a:xfrm>
            <a:off x="6448991" y="6441019"/>
            <a:ext cx="1581319"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latin typeface="Gill Sans Infant Std"/>
                <a:ea typeface="+mn-ea"/>
                <a:cs typeface="Gill Sans Infant Std"/>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22221"/>
                </a:solidFill>
                <a:effectLst/>
                <a:uLnTx/>
                <a:uFillTx/>
                <a:latin typeface="Gill Sans Infant Std"/>
                <a:ea typeface="+mn-ea"/>
              </a:rPr>
              <a:t>March 09 2017</a:t>
            </a:r>
          </a:p>
        </p:txBody>
      </p:sp>
      <p:sp>
        <p:nvSpPr>
          <p:cNvPr id="6" name="Footer Placeholder 3"/>
          <p:cNvSpPr txBox="1">
            <a:spLocks/>
          </p:cNvSpPr>
          <p:nvPr/>
        </p:nvSpPr>
        <p:spPr>
          <a:xfrm>
            <a:off x="2525022" y="6441019"/>
            <a:ext cx="3824978" cy="365125"/>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smtClean="0">
                <a:solidFill>
                  <a:srgbClr val="222221"/>
                </a:solidFill>
                <a:latin typeface="Gill Sans Infant Std"/>
              </a:rPr>
              <a:t>FRESH SHN Webinar MHM in Schools</a:t>
            </a:r>
            <a:endParaRPr kumimoji="0" lang="en-US" sz="1000" b="0" i="0" u="none" strike="noStrike" kern="1200" cap="none" spc="0" normalizeH="0" baseline="0" noProof="0" dirty="0">
              <a:ln>
                <a:noFill/>
              </a:ln>
              <a:solidFill>
                <a:srgbClr val="222221"/>
              </a:solidFill>
              <a:effectLst/>
              <a:uLnTx/>
              <a:uFillTx/>
              <a:latin typeface="Gill Sans Infant Std"/>
              <a:ea typeface="+mn-ea"/>
              <a:cs typeface="+mn-cs"/>
            </a:endParaRPr>
          </a:p>
        </p:txBody>
      </p:sp>
      <p:sp>
        <p:nvSpPr>
          <p:cNvPr id="3" name="Slide Number Placeholder 2"/>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A73DB1-3925-164B-B490-8993FFD18E9A}" type="slidenum">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Tree>
    <p:extLst>
      <p:ext uri="{BB962C8B-B14F-4D97-AF65-F5344CB8AC3E}">
        <p14:creationId xmlns:p14="http://schemas.microsoft.com/office/powerpoint/2010/main" val="11727376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normAutofit fontScale="90000"/>
          </a:bodyPr>
          <a:lstStyle/>
          <a:p>
            <a:pPr eaLnBrk="1" hangingPunct="1"/>
            <a:r>
              <a:rPr lang="en-US" altLang="en-US" sz="3600" b="1" dirty="0">
                <a:solidFill>
                  <a:srgbClr val="C00000"/>
                </a:solidFill>
              </a:rPr>
              <a:t>Background – effect of girls menstrual needs</a:t>
            </a:r>
          </a:p>
        </p:txBody>
      </p:sp>
      <p:sp>
        <p:nvSpPr>
          <p:cNvPr id="12" name="Content Placeholder 4"/>
          <p:cNvSpPr txBox="1">
            <a:spLocks noGrp="1"/>
          </p:cNvSpPr>
          <p:nvPr>
            <p:ph sz="quarter" idx="1"/>
          </p:nvPr>
        </p:nvSpPr>
        <p:spPr bwMode="auto">
          <a:xfrm>
            <a:off x="345948" y="1600200"/>
            <a:ext cx="8686800" cy="457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marL="0" indent="0" algn="ctr" rtl="0" eaLnBrk="0" fontAlgn="base" hangingPunct="0">
              <a:spcBef>
                <a:spcPct val="20000"/>
              </a:spcBef>
              <a:spcAft>
                <a:spcPct val="0"/>
              </a:spcAft>
              <a:buFont typeface="Arial" charset="0"/>
              <a:buNone/>
              <a:defRPr sz="2000" b="1" kern="1200" baseline="0">
                <a:solidFill>
                  <a:schemeClr val="bg2"/>
                </a:solidFill>
                <a:effectLst/>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eaLnBrk="1" hangingPunct="1">
              <a:spcBef>
                <a:spcPts val="0"/>
              </a:spcBef>
              <a:defRPr/>
            </a:pPr>
            <a:r>
              <a:rPr lang="en-US" altLang="en-US" sz="1800" u="sng" dirty="0">
                <a:solidFill>
                  <a:schemeClr val="tx1"/>
                </a:solidFill>
                <a:latin typeface="Arial" panose="020B0604020202020204" pitchFamily="34" charset="0"/>
                <a:cs typeface="Arial" panose="020B0604020202020204" pitchFamily="34" charset="0"/>
              </a:rPr>
              <a:t>Leaks, chaffing, smell, itching</a:t>
            </a:r>
          </a:p>
          <a:p>
            <a:pPr algn="l" eaLnBrk="1" hangingPunct="1">
              <a:spcBef>
                <a:spcPts val="0"/>
              </a:spcBef>
              <a:defRPr/>
            </a:pPr>
            <a:r>
              <a:rPr lang="en-GB" sz="1800" i="1" dirty="0">
                <a:solidFill>
                  <a:srgbClr val="C00000"/>
                </a:solidFill>
                <a:latin typeface="Arial" panose="020B0604020202020204" pitchFamily="34" charset="0"/>
                <a:cs typeface="Arial" panose="020B0604020202020204" pitchFamily="34" charset="0"/>
              </a:rPr>
              <a:t>‘Your thighs get irritated, you can’t even walk’ ; ‘you start itching it turns to a wound’ ‘it starts stinking makes people uncomfortable’ (girl)</a:t>
            </a:r>
            <a:endParaRPr lang="en-US" altLang="en-US" sz="1800" dirty="0">
              <a:solidFill>
                <a:srgbClr val="C00000"/>
              </a:solidFill>
              <a:latin typeface="Arial" panose="020B0604020202020204" pitchFamily="34" charset="0"/>
              <a:cs typeface="Arial" panose="020B0604020202020204" pitchFamily="34" charset="0"/>
            </a:endParaRPr>
          </a:p>
          <a:p>
            <a:pPr algn="l" eaLnBrk="1" hangingPunct="1">
              <a:spcBef>
                <a:spcPts val="0"/>
              </a:spcBef>
              <a:defRPr/>
            </a:pPr>
            <a:r>
              <a:rPr lang="en-US" altLang="en-US" sz="1800" u="sng" dirty="0">
                <a:solidFill>
                  <a:schemeClr val="tx1"/>
                </a:solidFill>
                <a:latin typeface="Arial" panose="020B0604020202020204" pitchFamily="34" charset="0"/>
                <a:cs typeface="Arial" panose="020B0604020202020204" pitchFamily="34" charset="0"/>
              </a:rPr>
              <a:t>Teasing, isolation, fearful, shame, stress</a:t>
            </a:r>
          </a:p>
          <a:p>
            <a:pPr algn="l" eaLnBrk="1" hangingPunct="1">
              <a:spcBef>
                <a:spcPts val="0"/>
              </a:spcBef>
              <a:defRPr/>
            </a:pPr>
            <a:r>
              <a:rPr lang="en-GB" sz="1800" dirty="0">
                <a:solidFill>
                  <a:srgbClr val="C00000"/>
                </a:solidFill>
                <a:latin typeface="Arial" panose="020B0604020202020204" pitchFamily="34" charset="0"/>
                <a:cs typeface="Arial" panose="020B0604020202020204" pitchFamily="34" charset="0"/>
              </a:rPr>
              <a:t>‘</a:t>
            </a:r>
            <a:r>
              <a:rPr lang="en-GB" sz="1800" i="1" dirty="0">
                <a:solidFill>
                  <a:srgbClr val="C00000"/>
                </a:solidFill>
                <a:latin typeface="Arial" panose="020B0604020202020204" pitchFamily="34" charset="0"/>
                <a:cs typeface="Arial" panose="020B0604020202020204" pitchFamily="34" charset="0"/>
              </a:rPr>
              <a:t>I always feel, you are lonely all the times’; ‘you become stressed up….how you will wash’ (girl)</a:t>
            </a:r>
            <a:endParaRPr lang="en-US" altLang="en-US" sz="1800" dirty="0">
              <a:solidFill>
                <a:srgbClr val="C00000"/>
              </a:solidFill>
              <a:latin typeface="Arial" panose="020B0604020202020204" pitchFamily="34" charset="0"/>
              <a:cs typeface="Arial" panose="020B0604020202020204" pitchFamily="34" charset="0"/>
            </a:endParaRPr>
          </a:p>
          <a:p>
            <a:pPr algn="l" eaLnBrk="1" hangingPunct="1">
              <a:spcBef>
                <a:spcPts val="0"/>
              </a:spcBef>
              <a:defRPr/>
            </a:pPr>
            <a:r>
              <a:rPr lang="en-US" altLang="en-US" sz="1800" u="sng" dirty="0">
                <a:solidFill>
                  <a:schemeClr val="tx1"/>
                </a:solidFill>
                <a:latin typeface="Arial" panose="020B0604020202020204" pitchFamily="34" charset="0"/>
                <a:cs typeface="Arial" panose="020B0604020202020204" pitchFamily="34" charset="0"/>
              </a:rPr>
              <a:t>Reduce class engagement, school physical activity</a:t>
            </a:r>
          </a:p>
          <a:p>
            <a:pPr algn="l" eaLnBrk="1" hangingPunct="1">
              <a:spcBef>
                <a:spcPts val="0"/>
              </a:spcBef>
              <a:defRPr/>
            </a:pPr>
            <a:r>
              <a:rPr lang="en-GB" sz="1800" i="1" dirty="0">
                <a:solidFill>
                  <a:srgbClr val="C00000"/>
                </a:solidFill>
                <a:latin typeface="Arial" panose="020B0604020202020204" pitchFamily="34" charset="0"/>
                <a:cs typeface="Arial" panose="020B0604020202020204" pitchFamily="34" charset="0"/>
              </a:rPr>
              <a:t>‘Your clothes will be blood stained...the teacher will see, hence you don’t concentrate’  (girl)</a:t>
            </a:r>
          </a:p>
          <a:p>
            <a:pPr algn="l" eaLnBrk="1" hangingPunct="1">
              <a:spcBef>
                <a:spcPts val="0"/>
              </a:spcBef>
              <a:defRPr/>
            </a:pPr>
            <a:r>
              <a:rPr lang="en-US" altLang="en-US" sz="1800" u="sng" dirty="0">
                <a:solidFill>
                  <a:schemeClr val="tx1"/>
                </a:solidFill>
                <a:latin typeface="Arial" panose="020B0604020202020204" pitchFamily="34" charset="0"/>
                <a:cs typeface="Arial" panose="020B0604020202020204" pitchFamily="34" charset="0"/>
              </a:rPr>
              <a:t>School absence during menses</a:t>
            </a:r>
          </a:p>
          <a:p>
            <a:pPr algn="l" eaLnBrk="1" hangingPunct="1">
              <a:spcBef>
                <a:spcPts val="0"/>
              </a:spcBef>
              <a:defRPr/>
            </a:pPr>
            <a:r>
              <a:rPr lang="en-GB" sz="1800" b="0" i="1" dirty="0">
                <a:solidFill>
                  <a:schemeClr val="tx1"/>
                </a:solidFill>
                <a:latin typeface="Arial" panose="020B0604020202020204" pitchFamily="34" charset="0"/>
                <a:cs typeface="Arial" panose="020B0604020202020204" pitchFamily="34" charset="0"/>
              </a:rPr>
              <a:t>‘</a:t>
            </a:r>
            <a:r>
              <a:rPr lang="en-GB" sz="1800" i="1" dirty="0">
                <a:solidFill>
                  <a:srgbClr val="C00000"/>
                </a:solidFill>
                <a:latin typeface="Arial" panose="020B0604020202020204" pitchFamily="34" charset="0"/>
                <a:cs typeface="Arial" panose="020B0604020202020204" pitchFamily="34" charset="0"/>
              </a:rPr>
              <a:t>They can absent themselves from school because of the materials …they get embarrassed’ (mother)</a:t>
            </a:r>
          </a:p>
          <a:p>
            <a:pPr algn="l" eaLnBrk="1" hangingPunct="1">
              <a:spcBef>
                <a:spcPts val="0"/>
              </a:spcBef>
              <a:defRPr/>
            </a:pPr>
            <a:r>
              <a:rPr lang="en-US" altLang="en-US" sz="1800" u="sng" dirty="0">
                <a:solidFill>
                  <a:schemeClr val="tx1"/>
                </a:solidFill>
                <a:latin typeface="Arial" panose="020B0604020202020204" pitchFamily="34" charset="0"/>
                <a:cs typeface="Arial" panose="020B0604020202020204" pitchFamily="34" charset="0"/>
              </a:rPr>
              <a:t>Economic considerations</a:t>
            </a:r>
          </a:p>
          <a:p>
            <a:pPr algn="l" eaLnBrk="1" hangingPunct="1">
              <a:spcBef>
                <a:spcPts val="0"/>
              </a:spcBef>
              <a:defRPr/>
            </a:pPr>
            <a:r>
              <a:rPr lang="en-GB" altLang="en-US" sz="1800" b="0" i="1" dirty="0">
                <a:solidFill>
                  <a:schemeClr val="tx1"/>
                </a:solidFill>
                <a:latin typeface="Arial" panose="020B0604020202020204" pitchFamily="34" charset="0"/>
                <a:ea typeface="Calibri" panose="020F0502020204030204" pitchFamily="34" charset="0"/>
                <a:cs typeface="Arial" panose="020B0604020202020204" pitchFamily="34" charset="0"/>
              </a:rPr>
              <a:t>‘</a:t>
            </a:r>
            <a:r>
              <a:rPr lang="en-GB" altLang="en-US" sz="1800" i="1" dirty="0">
                <a:solidFill>
                  <a:srgbClr val="C00000"/>
                </a:solidFill>
                <a:latin typeface="Arial" panose="020B0604020202020204" pitchFamily="34" charset="0"/>
                <a:ea typeface="Calibri" panose="020F0502020204030204" pitchFamily="34" charset="0"/>
                <a:cs typeface="Arial" panose="020B0604020202020204" pitchFamily="34" charset="0"/>
              </a:rPr>
              <a:t>You pay with your vagina’; ‘Y</a:t>
            </a:r>
            <a:r>
              <a:rPr lang="en-GB" sz="1800" i="1" dirty="0">
                <a:solidFill>
                  <a:srgbClr val="C00000"/>
                </a:solidFill>
                <a:latin typeface="Arial" panose="020B0604020202020204" pitchFamily="34" charset="0"/>
                <a:cs typeface="Arial" panose="020B0604020202020204" pitchFamily="34" charset="0"/>
              </a:rPr>
              <a:t>ou need help, you just engage yourself into sex’ (girls). ‘She will look for this (money for pads) from the men, that is how they can end up with the unwanted pregnancies’ (parent).</a:t>
            </a:r>
            <a:endParaRPr lang="en-GB" altLang="en-US" sz="1800" i="1" dirty="0">
              <a:solidFill>
                <a:srgbClr val="C00000"/>
              </a:solidFill>
              <a:latin typeface="Arial" panose="020B0604020202020204" pitchFamily="34" charset="0"/>
              <a:cs typeface="Arial" panose="020B0604020202020204" pitchFamily="34" charset="0"/>
            </a:endParaRPr>
          </a:p>
          <a:p>
            <a:pPr algn="l" eaLnBrk="1" hangingPunct="1">
              <a:spcBef>
                <a:spcPts val="0"/>
              </a:spcBef>
              <a:defRPr/>
            </a:pPr>
            <a:endParaRPr lang="en-US" altLang="en-US" sz="1400" b="0" i="1" dirty="0">
              <a:solidFill>
                <a:schemeClr val="tx1"/>
              </a:solidFill>
              <a:latin typeface="Arial" panose="020B0604020202020204" pitchFamily="34" charset="0"/>
              <a:cs typeface="Arial" panose="020B0604020202020204" pitchFamily="34" charset="0"/>
            </a:endParaRPr>
          </a:p>
          <a:p>
            <a:pPr algn="l" eaLnBrk="1" hangingPunct="1">
              <a:spcBef>
                <a:spcPts val="0"/>
              </a:spcBef>
              <a:defRPr/>
            </a:pPr>
            <a:r>
              <a:rPr lang="en-US" altLang="en-US" sz="1400" b="0" i="1" dirty="0">
                <a:solidFill>
                  <a:schemeClr val="tx1"/>
                </a:solidFill>
                <a:latin typeface="Calibri" panose="020F0502020204030204" pitchFamily="34" charset="0"/>
                <a:cs typeface="Calibri" panose="020F0502020204030204" pitchFamily="34" charset="0"/>
              </a:rPr>
              <a:t>Source: Mason et al </a:t>
            </a:r>
            <a:r>
              <a:rPr lang="en-GB" sz="1400" b="0" i="1" dirty="0">
                <a:solidFill>
                  <a:schemeClr val="tx1"/>
                </a:solidFill>
                <a:latin typeface="Calibri" panose="020F0502020204030204" pitchFamily="34" charset="0"/>
                <a:cs typeface="Calibri" panose="020F0502020204030204" pitchFamily="34" charset="0"/>
              </a:rPr>
              <a:t>‘We keep it secret so no one should know’ – A qualitative study to explore young school girls attitudes and experiences with menstruation in rural western Kenya. </a:t>
            </a:r>
            <a:r>
              <a:rPr lang="en-GB" sz="1400" b="0" i="1" dirty="0" err="1">
                <a:solidFill>
                  <a:schemeClr val="tx1"/>
                </a:solidFill>
                <a:latin typeface="Calibri" panose="020F0502020204030204" pitchFamily="34" charset="0"/>
                <a:cs typeface="Calibri" panose="020F0502020204030204" pitchFamily="34" charset="0"/>
              </a:rPr>
              <a:t>PLoS</a:t>
            </a:r>
            <a:r>
              <a:rPr lang="en-GB" sz="1400" b="0" i="1" dirty="0">
                <a:solidFill>
                  <a:schemeClr val="tx1"/>
                </a:solidFill>
                <a:latin typeface="Calibri" panose="020F0502020204030204" pitchFamily="34" charset="0"/>
                <a:cs typeface="Calibri" panose="020F0502020204030204" pitchFamily="34" charset="0"/>
              </a:rPr>
              <a:t> ONE, 8(11):e79132, 2013</a:t>
            </a:r>
            <a:endParaRPr lang="en-US" altLang="en-US" sz="1400" b="0" i="1" dirty="0">
              <a:solidFill>
                <a:schemeClr val="tx1"/>
              </a:solidFill>
              <a:latin typeface="Calibri" panose="020F0502020204030204" pitchFamily="34" charset="0"/>
              <a:cs typeface="Calibri" panose="020F0502020204030204" pitchFamily="34" charset="0"/>
            </a:endParaRPr>
          </a:p>
          <a:p>
            <a:pPr algn="l" eaLnBrk="1" hangingPunct="1">
              <a:spcBef>
                <a:spcPts val="0"/>
              </a:spcBef>
              <a:defRPr/>
            </a:pPr>
            <a:endParaRPr lang="en-US" altLang="en-US" sz="1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55417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8097CDE-2A8A-4577-A0EB-7BA5B0444CD2}" type="datetime1">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l" defTabSz="457200" rtl="0" eaLnBrk="1" fontAlgn="auto" latinLnBrk="0" hangingPunct="1">
                <a:lnSpc>
                  <a:spcPct val="100000"/>
                </a:lnSpc>
                <a:spcBef>
                  <a:spcPts val="0"/>
                </a:spcBef>
                <a:spcAft>
                  <a:spcPts val="0"/>
                </a:spcAft>
                <a:buClrTx/>
                <a:buSzTx/>
                <a:buFontTx/>
                <a:buNone/>
                <a:tabLst/>
                <a:defRPr/>
              </a:pPr>
              <a:t>5/14/2018</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smtClean="0">
                <a:ln>
                  <a:noFill/>
                </a:ln>
                <a:solidFill>
                  <a:srgbClr val="222221"/>
                </a:solidFill>
                <a:effectLst/>
                <a:uLnTx/>
                <a:uFillTx/>
                <a:latin typeface="Gill Sans Infant Std"/>
                <a:ea typeface="+mn-ea"/>
              </a:rPr>
              <a:t>FRESH SHN Webinar MHM in Schools</a:t>
            </a:r>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5" name="Text Placeholder 4"/>
          <p:cNvSpPr>
            <a:spLocks noGrp="1"/>
          </p:cNvSpPr>
          <p:nvPr>
            <p:ph type="body" sz="quarter" idx="15"/>
          </p:nvPr>
        </p:nvSpPr>
        <p:spPr>
          <a:xfrm>
            <a:off x="2040319" y="1849458"/>
            <a:ext cx="5047488" cy="1963579"/>
          </a:xfrm>
        </p:spPr>
        <p:txBody>
          <a:bodyPr/>
          <a:lstStyle/>
          <a:p>
            <a:pPr algn="ctr"/>
            <a:r>
              <a:rPr lang="en-US" sz="2800"/>
              <a:t>Can we develop accurate measures for menstruation-related school participation, stress and self-efficacy?</a:t>
            </a:r>
          </a:p>
        </p:txBody>
      </p:sp>
      <p:sp>
        <p:nvSpPr>
          <p:cNvPr id="6" name="Text Placeholder 5"/>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40798186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2" name="Group 1"/>
          <p:cNvGrpSpPr/>
          <p:nvPr/>
        </p:nvGrpSpPr>
        <p:grpSpPr>
          <a:xfrm>
            <a:off x="722004" y="1647825"/>
            <a:ext cx="7627716" cy="4781238"/>
            <a:chOff x="722004" y="1647825"/>
            <a:chExt cx="7627716" cy="4781238"/>
          </a:xfrm>
        </p:grpSpPr>
        <p:sp>
          <p:nvSpPr>
            <p:cNvPr id="4" name="Rounded Rectangle 3"/>
            <p:cNvSpPr/>
            <p:nvPr/>
          </p:nvSpPr>
          <p:spPr>
            <a:xfrm>
              <a:off x="805150" y="2081215"/>
              <a:ext cx="1764396" cy="4347848"/>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Gill Sans Infant Std"/>
                </a:rPr>
                <a:t>Qualitative Research in El Salvador and The Philippines</a:t>
              </a:r>
            </a:p>
          </p:txBody>
        </p:sp>
        <p:sp>
          <p:nvSpPr>
            <p:cNvPr id="15" name="Rounded Rectangle 14"/>
            <p:cNvSpPr/>
            <p:nvPr/>
          </p:nvSpPr>
          <p:spPr>
            <a:xfrm>
              <a:off x="2629220" y="2065484"/>
              <a:ext cx="1882744" cy="4347848"/>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Gill Sans Infant Std"/>
                </a:rPr>
                <a:t>Analysis and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Gill Sans Infant Std"/>
                </a:rPr>
                <a:t>MR-SSS tool development</a:t>
              </a:r>
            </a:p>
          </p:txBody>
        </p:sp>
        <p:sp>
          <p:nvSpPr>
            <p:cNvPr id="16" name="Rounded Rectangle 15"/>
            <p:cNvSpPr/>
            <p:nvPr/>
          </p:nvSpPr>
          <p:spPr>
            <a:xfrm>
              <a:off x="6466975" y="2081217"/>
              <a:ext cx="1882744" cy="4347846"/>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Gill Sans Infant Std"/>
                </a:rPr>
                <a:t>Revised MR-SSS and protocol in The Philippines</a:t>
              </a: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Gill Sans Infant Std"/>
              </a:endParaRPr>
            </a:p>
          </p:txBody>
        </p:sp>
        <p:sp>
          <p:nvSpPr>
            <p:cNvPr id="17" name="Rounded Rectangle 16"/>
            <p:cNvSpPr/>
            <p:nvPr/>
          </p:nvSpPr>
          <p:spPr>
            <a:xfrm>
              <a:off x="6554891" y="2894394"/>
              <a:ext cx="1729029" cy="3345089"/>
            </a:xfrm>
            <a:prstGeom prst="round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25" b="1" i="0" u="none" strike="noStrike" kern="1200" cap="none" spc="0" normalizeH="0" baseline="0" noProof="0" dirty="0">
                  <a:ln>
                    <a:noFill/>
                  </a:ln>
                  <a:solidFill>
                    <a:prstClr val="white"/>
                  </a:solidFill>
                  <a:effectLst/>
                  <a:uLnTx/>
                  <a:uFillTx/>
                  <a:latin typeface="Calibri" panose="020F0502020204030204"/>
                  <a:ea typeface="+mn-ea"/>
                  <a:cs typeface="Gill Sans Infant Std"/>
                </a:rPr>
                <a:t>May –Nov 2017</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Calibri" panose="020F0502020204030204"/>
                  <a:ea typeface="+mn-ea"/>
                  <a:cs typeface="Gill Sans Infant Std"/>
                </a:rPr>
                <a:t>Revised MR-SSS tool and protocol: </a:t>
              </a:r>
              <a:endParaRPr kumimoji="0" lang="en-US" sz="1125" b="0" i="0" u="none" strike="noStrike" kern="1200" cap="none" spc="0" normalizeH="0" baseline="0" noProof="0" dirty="0" smtClean="0">
                <a:ln>
                  <a:noFill/>
                </a:ln>
                <a:solidFill>
                  <a:prstClr val="white"/>
                </a:solidFill>
                <a:effectLst/>
                <a:uLnTx/>
                <a:uFillTx/>
                <a:latin typeface="Calibri" panose="020F0502020204030204"/>
                <a:ea typeface="+mn-ea"/>
                <a:cs typeface="Gill Sans Infant Std"/>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125" b="0" i="0" u="none" strike="noStrike" kern="1200" cap="none" spc="0" normalizeH="0" baseline="0" noProof="0" dirty="0">
                <a:ln>
                  <a:noFill/>
                </a:ln>
                <a:solidFill>
                  <a:prstClr val="white"/>
                </a:solidFill>
                <a:effectLst/>
                <a:uLnTx/>
                <a:uFillTx/>
                <a:latin typeface="Calibri" panose="020F0502020204030204"/>
                <a:ea typeface="+mn-ea"/>
                <a:cs typeface="Gill Sans Infant Std"/>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125" b="1" i="0" u="none" strike="noStrike" kern="1200" cap="none" spc="0" normalizeH="0" baseline="0" noProof="0" dirty="0">
                <a:ln>
                  <a:noFill/>
                </a:ln>
                <a:solidFill>
                  <a:prstClr val="white"/>
                </a:solidFill>
                <a:effectLst/>
                <a:uLnTx/>
                <a:uFillTx/>
                <a:latin typeface="Calibri" panose="020F0502020204030204"/>
                <a:ea typeface="+mn-ea"/>
                <a:cs typeface="Gill Sans Infant Std"/>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125" b="1" i="0" u="none" strike="noStrike" kern="1200" cap="none" spc="0" normalizeH="0" baseline="0" noProof="0" dirty="0">
                <a:ln>
                  <a:noFill/>
                </a:ln>
                <a:solidFill>
                  <a:prstClr val="white"/>
                </a:solidFill>
                <a:effectLst/>
                <a:uLnTx/>
                <a:uFillTx/>
                <a:latin typeface="Calibri" panose="020F0502020204030204"/>
                <a:ea typeface="+mn-ea"/>
                <a:cs typeface="Gill Sans Infant Std"/>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125" b="0" i="0" u="none" strike="noStrike" kern="1200" cap="none" spc="0" normalizeH="0" baseline="0" noProof="0" dirty="0">
                <a:ln>
                  <a:noFill/>
                </a:ln>
                <a:solidFill>
                  <a:prstClr val="white"/>
                </a:solidFill>
                <a:effectLst/>
                <a:uLnTx/>
                <a:uFillTx/>
                <a:latin typeface="Calibri" panose="020F0502020204030204"/>
                <a:ea typeface="+mn-ea"/>
                <a:cs typeface="Gill Sans Infant Std"/>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Calibri" panose="020F0502020204030204"/>
                  <a:ea typeface="+mn-ea"/>
                  <a:cs typeface="Gill Sans Infant Std"/>
                </a:rPr>
                <a:t>MR-SSS pilot:</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125" b="1" i="0" u="none" strike="noStrike" kern="1200" cap="none" spc="0" normalizeH="0" baseline="0" noProof="0" dirty="0">
                <a:ln>
                  <a:noFill/>
                </a:ln>
                <a:solidFill>
                  <a:prstClr val="white"/>
                </a:solidFill>
                <a:effectLst/>
                <a:uLnTx/>
                <a:uFillTx/>
                <a:latin typeface="Calibri" panose="020F0502020204030204"/>
                <a:ea typeface="+mn-ea"/>
                <a:cs typeface="Gill Sans Infant Std"/>
              </a:endParaRPr>
            </a:p>
          </p:txBody>
        </p:sp>
        <p:sp>
          <p:nvSpPr>
            <p:cNvPr id="30" name="Rounded Rectangle 29"/>
            <p:cNvSpPr/>
            <p:nvPr/>
          </p:nvSpPr>
          <p:spPr>
            <a:xfrm>
              <a:off x="6466976" y="1647825"/>
              <a:ext cx="1882744" cy="353963"/>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Gill Sans Infant Std"/>
                </a:rPr>
                <a:t>Phase IV</a:t>
              </a:r>
            </a:p>
          </p:txBody>
        </p:sp>
        <p:sp>
          <p:nvSpPr>
            <p:cNvPr id="35" name="Rounded Rectangle 34"/>
            <p:cNvSpPr/>
            <p:nvPr/>
          </p:nvSpPr>
          <p:spPr>
            <a:xfrm>
              <a:off x="6617581" y="3627763"/>
              <a:ext cx="1642258" cy="32712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129779" marR="0" lvl="0" indent="-129779"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Gill Sans Infant Std"/>
                </a:rPr>
                <a:t>47 survey questions</a:t>
              </a:r>
            </a:p>
          </p:txBody>
        </p:sp>
        <p:sp>
          <p:nvSpPr>
            <p:cNvPr id="25" name="Rounded Rectangle 24"/>
            <p:cNvSpPr/>
            <p:nvPr/>
          </p:nvSpPr>
          <p:spPr>
            <a:xfrm>
              <a:off x="4673797" y="2788406"/>
              <a:ext cx="1631344" cy="3336891"/>
            </a:xfrm>
            <a:prstGeom prst="round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25" b="1" i="0" u="none" strike="noStrike" kern="1200" cap="none" spc="0" normalizeH="0" baseline="0" noProof="0" dirty="0">
                  <a:ln>
                    <a:noFill/>
                  </a:ln>
                  <a:solidFill>
                    <a:prstClr val="white"/>
                  </a:solidFill>
                  <a:effectLst/>
                  <a:uLnTx/>
                  <a:uFillTx/>
                  <a:latin typeface="Calibri" panose="020F0502020204030204"/>
                  <a:ea typeface="+mn-ea"/>
                  <a:cs typeface="Gill Sans Infant Std"/>
                </a:rPr>
                <a:t> Oct 2016 –Feb 2017</a:t>
              </a:r>
              <a:endParaRPr kumimoji="0" lang="en-US" sz="1125" b="0" i="0" u="none" strike="noStrike" kern="1200" cap="none" spc="0" normalizeH="0" baseline="0" noProof="0" dirty="0">
                <a:ln>
                  <a:noFill/>
                </a:ln>
                <a:solidFill>
                  <a:prstClr val="white"/>
                </a:solidFill>
                <a:effectLst/>
                <a:uLnTx/>
                <a:uFillTx/>
                <a:latin typeface="Calibri" panose="020F0502020204030204"/>
                <a:ea typeface="+mn-ea"/>
                <a:cs typeface="Gill Sans Infant Std"/>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Calibri" panose="020F0502020204030204"/>
                  <a:ea typeface="+mn-ea"/>
                  <a:cs typeface="Gill Sans Infant Std"/>
                </a:rPr>
                <a:t>MR-SSS pilot</a:t>
              </a:r>
              <a:r>
                <a:rPr kumimoji="0" lang="en-US" sz="1125" b="0" i="0" u="none" strike="noStrike" kern="1200" cap="none" spc="0" normalizeH="0" baseline="0" noProof="0" dirty="0" smtClean="0">
                  <a:ln>
                    <a:noFill/>
                  </a:ln>
                  <a:solidFill>
                    <a:prstClr val="white"/>
                  </a:solidFill>
                  <a:effectLst/>
                  <a:uLnTx/>
                  <a:uFillTx/>
                  <a:latin typeface="Calibri" panose="020F0502020204030204"/>
                  <a:ea typeface="+mn-ea"/>
                  <a:cs typeface="Gill Sans Infant Std"/>
                </a:rPr>
                <a:t>:</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125" b="0" i="0" u="none" strike="noStrike" kern="1200" cap="none" spc="0" normalizeH="0" baseline="0" noProof="0" dirty="0">
                <a:ln>
                  <a:noFill/>
                </a:ln>
                <a:solidFill>
                  <a:prstClr val="white"/>
                </a:solidFill>
                <a:effectLst/>
                <a:uLnTx/>
                <a:uFillTx/>
                <a:latin typeface="Calibri" panose="020F0502020204030204"/>
                <a:ea typeface="+mn-ea"/>
                <a:cs typeface="Gill Sans Infant Std"/>
              </a:endParaRP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25" b="0" i="0" u="none" strike="noStrike" kern="1200" cap="none" spc="0" normalizeH="0" baseline="0" noProof="0" dirty="0">
                <a:ln>
                  <a:noFill/>
                </a:ln>
                <a:solidFill>
                  <a:prstClr val="white"/>
                </a:solidFill>
                <a:effectLst/>
                <a:uLnTx/>
                <a:uFillTx/>
                <a:latin typeface="Calibri" panose="020F0502020204030204"/>
                <a:ea typeface="+mn-ea"/>
                <a:cs typeface="Gill Sans Infant Std"/>
              </a:endParaRP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25" b="0" i="0" u="none" strike="noStrike" kern="1200" cap="none" spc="0" normalizeH="0" baseline="0" noProof="0" dirty="0">
                <a:ln>
                  <a:noFill/>
                </a:ln>
                <a:solidFill>
                  <a:prstClr val="white"/>
                </a:solidFill>
                <a:effectLst/>
                <a:uLnTx/>
                <a:uFillTx/>
                <a:latin typeface="Calibri" panose="020F0502020204030204"/>
                <a:ea typeface="+mn-ea"/>
                <a:cs typeface="Gill Sans Infant Std"/>
              </a:endParaRP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25" b="0" i="0" u="none" strike="noStrike" kern="1200" cap="none" spc="0" normalizeH="0" baseline="0" noProof="0" dirty="0">
                <a:ln>
                  <a:noFill/>
                </a:ln>
                <a:solidFill>
                  <a:prstClr val="white"/>
                </a:solidFill>
                <a:effectLst/>
                <a:uLnTx/>
                <a:uFillTx/>
                <a:latin typeface="Calibri" panose="020F0502020204030204"/>
                <a:ea typeface="+mn-ea"/>
                <a:cs typeface="Gill Sans Infant Std"/>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125" b="0" i="0" u="none" strike="noStrike" kern="1200" cap="none" spc="0" normalizeH="0" baseline="0" noProof="0" dirty="0">
                <a:ln>
                  <a:noFill/>
                </a:ln>
                <a:solidFill>
                  <a:prstClr val="white"/>
                </a:solidFill>
                <a:effectLst/>
                <a:uLnTx/>
                <a:uFillTx/>
                <a:latin typeface="Calibri" panose="020F0502020204030204"/>
                <a:ea typeface="+mn-ea"/>
                <a:cs typeface="Gill Sans Infant Std"/>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125" b="0" i="0" u="none" strike="noStrike" kern="1200" cap="none" spc="0" normalizeH="0" baseline="0" noProof="0" dirty="0">
                <a:ln>
                  <a:noFill/>
                </a:ln>
                <a:solidFill>
                  <a:prstClr val="white"/>
                </a:solidFill>
                <a:effectLst/>
                <a:uLnTx/>
                <a:uFillTx/>
                <a:latin typeface="Calibri" panose="020F0502020204030204"/>
                <a:ea typeface="+mn-ea"/>
                <a:cs typeface="Gill Sans Infant Std"/>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Calibri" panose="020F0502020204030204"/>
                  <a:ea typeface="+mn-ea"/>
                  <a:cs typeface="Gill Sans Infant Std"/>
                </a:rPr>
                <a:t>Exploratory Analysis: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125" b="0" i="0" u="none" strike="noStrike" kern="1200" cap="none" spc="0" normalizeH="0" baseline="0" noProof="0" dirty="0">
                <a:ln>
                  <a:noFill/>
                </a:ln>
                <a:solidFill>
                  <a:prstClr val="white"/>
                </a:solidFill>
                <a:effectLst/>
                <a:uLnTx/>
                <a:uFillTx/>
                <a:latin typeface="Calibri" panose="020F0502020204030204"/>
                <a:ea typeface="+mn-ea"/>
                <a:cs typeface="Gill Sans Infant Std"/>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125" b="0" i="0" u="none" strike="noStrike" kern="1200" cap="none" spc="0" normalizeH="0" baseline="0" noProof="0" dirty="0">
                <a:ln>
                  <a:noFill/>
                </a:ln>
                <a:solidFill>
                  <a:prstClr val="white"/>
                </a:solidFill>
                <a:effectLst/>
                <a:uLnTx/>
                <a:uFillTx/>
                <a:latin typeface="Calibri" panose="020F0502020204030204"/>
                <a:ea typeface="+mn-ea"/>
                <a:cs typeface="Gill Sans Infant Std"/>
              </a:endParaRPr>
            </a:p>
          </p:txBody>
        </p:sp>
        <p:sp>
          <p:nvSpPr>
            <p:cNvPr id="24" name="Rounded Rectangle 23"/>
            <p:cNvSpPr/>
            <p:nvPr/>
          </p:nvSpPr>
          <p:spPr>
            <a:xfrm>
              <a:off x="2721528" y="2894394"/>
              <a:ext cx="1725421" cy="3326302"/>
            </a:xfrm>
            <a:prstGeom prst="round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25" b="1" i="0" u="none" strike="noStrike" kern="1200" cap="none" spc="0" normalizeH="0" baseline="0" noProof="0" dirty="0">
                  <a:ln>
                    <a:noFill/>
                  </a:ln>
                  <a:solidFill>
                    <a:prstClr val="white"/>
                  </a:solidFill>
                  <a:effectLst/>
                  <a:uLnTx/>
                  <a:uFillTx/>
                  <a:latin typeface="Calibri" panose="020F0502020204030204"/>
                  <a:ea typeface="+mn-ea"/>
                  <a:cs typeface="Gill Sans Infant Std"/>
                </a:rPr>
                <a:t>Sept – Dec 2016</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Gill Sans Infant Std"/>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Gill Sans Infant Std"/>
                </a:rPr>
                <a:t>Analysis of deductive codes and constructs: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white"/>
                </a:solidFill>
                <a:effectLst/>
                <a:uLnTx/>
                <a:uFillTx/>
                <a:latin typeface="Calibri" panose="020F0502020204030204"/>
                <a:ea typeface="+mn-ea"/>
                <a:cs typeface="Gill Sans Infant Std"/>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Gill Sans Infant Std"/>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Gill Sans Infant Std"/>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Gill Sans Infant Std"/>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Gill Sans Infant Std"/>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Gill Sans Infant Std"/>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Gill Sans Infant Std"/>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Gill Sans Infant Std"/>
                </a:rPr>
                <a:t>Item and Survey Development:</a:t>
              </a:r>
              <a:endParaRPr kumimoji="0" lang="en-US" sz="1125" b="0" i="0" u="none" strike="noStrike" kern="1200" cap="none" spc="0" normalizeH="0" baseline="0" noProof="0" dirty="0">
                <a:ln>
                  <a:noFill/>
                </a:ln>
                <a:solidFill>
                  <a:prstClr val="white"/>
                </a:solidFill>
                <a:effectLst/>
                <a:uLnTx/>
                <a:uFillTx/>
                <a:latin typeface="Calibri" panose="020F0502020204030204"/>
                <a:ea typeface="+mn-ea"/>
                <a:cs typeface="Gill Sans Infant Std"/>
              </a:endParaRPr>
            </a:p>
          </p:txBody>
        </p:sp>
        <p:sp>
          <p:nvSpPr>
            <p:cNvPr id="14" name="Rounded Rectangle 13"/>
            <p:cNvSpPr/>
            <p:nvPr/>
          </p:nvSpPr>
          <p:spPr>
            <a:xfrm>
              <a:off x="4598856" y="2027761"/>
              <a:ext cx="1800432" cy="4347846"/>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Gill Sans Infant Std"/>
                </a:rPr>
                <a:t>MR-SSS pilot in El Salvador and tool revision</a:t>
              </a: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Gill Sans Infant Std"/>
              </a:endParaRPr>
            </a:p>
          </p:txBody>
        </p:sp>
        <p:sp>
          <p:nvSpPr>
            <p:cNvPr id="21" name="Rounded Rectangle 20"/>
            <p:cNvSpPr/>
            <p:nvPr/>
          </p:nvSpPr>
          <p:spPr>
            <a:xfrm>
              <a:off x="4737202" y="3299108"/>
              <a:ext cx="1508264" cy="65730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129779" marR="0" lvl="0" indent="-129779"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Gill Sans Infant Std"/>
                </a:rPr>
                <a:t>200 girls</a:t>
              </a:r>
            </a:p>
            <a:p>
              <a:pPr marL="129779" marR="0" lvl="0" indent="-129779"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Gill Sans Infant Std"/>
                </a:rPr>
                <a:t>13 rural schools</a:t>
              </a:r>
            </a:p>
            <a:p>
              <a:pPr marL="129779" marR="0" lvl="0" indent="-129779"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Gill Sans Infant Std"/>
                </a:rPr>
                <a:t>Grades 6-8</a:t>
              </a:r>
            </a:p>
          </p:txBody>
        </p:sp>
        <p:sp>
          <p:nvSpPr>
            <p:cNvPr id="22" name="Rounded Rectangle 21"/>
            <p:cNvSpPr/>
            <p:nvPr/>
          </p:nvSpPr>
          <p:spPr>
            <a:xfrm>
              <a:off x="2779179" y="5341580"/>
              <a:ext cx="1598169" cy="509914"/>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Gill Sans Infant Std"/>
                </a:rPr>
                <a:t>First MR-SSS tool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Gill Sans Infant Std"/>
                </a:rPr>
                <a:t>86 survey questions </a:t>
              </a:r>
            </a:p>
          </p:txBody>
        </p:sp>
        <p:sp>
          <p:nvSpPr>
            <p:cNvPr id="23" name="Rounded Rectangle 22"/>
            <p:cNvSpPr/>
            <p:nvPr/>
          </p:nvSpPr>
          <p:spPr>
            <a:xfrm>
              <a:off x="877563" y="2857696"/>
              <a:ext cx="1615142" cy="3326303"/>
            </a:xfrm>
            <a:prstGeom prst="round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25" b="1" i="0" u="none" strike="noStrike" kern="1200" cap="none" spc="0" normalizeH="0" baseline="0" noProof="0">
                  <a:ln>
                    <a:noFill/>
                  </a:ln>
                  <a:solidFill>
                    <a:prstClr val="white"/>
                  </a:solidFill>
                  <a:effectLst/>
                  <a:uLnTx/>
                  <a:uFillTx/>
                  <a:latin typeface="Calibri" panose="020F0502020204030204"/>
                  <a:ea typeface="+mn-ea"/>
                  <a:cs typeface="Gill Sans Infant Std"/>
                </a:rPr>
                <a:t>May – Nov 2016</a:t>
              </a:r>
              <a:endParaRPr kumimoji="0" lang="en-US" sz="1125" b="0" i="0" u="none" strike="noStrike" kern="1200" cap="none" spc="0" normalizeH="0" baseline="0" noProof="0">
                <a:ln>
                  <a:noFill/>
                </a:ln>
                <a:solidFill>
                  <a:prstClr val="white"/>
                </a:solidFill>
                <a:effectLst/>
                <a:uLnTx/>
                <a:uFillTx/>
                <a:latin typeface="Calibri" panose="020F0502020204030204"/>
                <a:ea typeface="+mn-ea"/>
                <a:cs typeface="Gill Sans Infant Std"/>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a:ln>
                    <a:noFill/>
                  </a:ln>
                  <a:solidFill>
                    <a:prstClr val="white"/>
                  </a:solidFill>
                  <a:effectLst/>
                  <a:uLnTx/>
                  <a:uFillTx/>
                  <a:latin typeface="Calibri" panose="020F0502020204030204"/>
                  <a:ea typeface="+mn-ea"/>
                  <a:cs typeface="Gill Sans Infant Std"/>
                </a:rPr>
                <a:t>Data collection:</a:t>
              </a:r>
            </a:p>
          </p:txBody>
        </p:sp>
        <p:sp>
          <p:nvSpPr>
            <p:cNvPr id="26" name="Rounded Rectangle 25"/>
            <p:cNvSpPr/>
            <p:nvPr/>
          </p:nvSpPr>
          <p:spPr>
            <a:xfrm>
              <a:off x="4737202" y="4520848"/>
              <a:ext cx="1508264" cy="1475024"/>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86916" marR="0" lvl="0" indent="-86916"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Gill Sans Infant Std"/>
                </a:rPr>
                <a:t>Internal consistency</a:t>
              </a:r>
            </a:p>
            <a:p>
              <a:pPr marL="86916" marR="0" lvl="0" indent="-86916"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err="1">
                  <a:ln>
                    <a:noFill/>
                  </a:ln>
                  <a:solidFill>
                    <a:prstClr val="black"/>
                  </a:solidFill>
                  <a:effectLst/>
                  <a:uLnTx/>
                  <a:uFillTx/>
                  <a:latin typeface="Calibri" panose="020F0502020204030204"/>
                  <a:ea typeface="+mn-ea"/>
                  <a:cs typeface="Gill Sans Infant Std"/>
                </a:rPr>
                <a:t>Mokken</a:t>
              </a:r>
              <a:r>
                <a:rPr kumimoji="0" lang="en-US" sz="1050" b="0" i="0" u="none" strike="noStrike" kern="1200" cap="none" spc="0" normalizeH="0" baseline="0" noProof="0">
                  <a:ln>
                    <a:noFill/>
                  </a:ln>
                  <a:solidFill>
                    <a:prstClr val="black"/>
                  </a:solidFill>
                  <a:effectLst/>
                  <a:uLnTx/>
                  <a:uFillTx/>
                  <a:latin typeface="Calibri" panose="020F0502020204030204"/>
                  <a:ea typeface="+mn-ea"/>
                  <a:cs typeface="Gill Sans Infant Std"/>
                </a:rPr>
                <a:t> scaling</a:t>
              </a:r>
            </a:p>
            <a:p>
              <a:pPr marL="86916" marR="0" lvl="0" indent="-86916"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Gill Sans Infant Std"/>
                </a:rPr>
                <a:t>Principle components</a:t>
              </a:r>
            </a:p>
            <a:p>
              <a:pPr marL="86916" marR="0" lvl="0" indent="-86916"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Gill Sans Infant Std"/>
                </a:rPr>
                <a:t>Exploratory factor analysis</a:t>
              </a:r>
            </a:p>
          </p:txBody>
        </p:sp>
        <p:sp>
          <p:nvSpPr>
            <p:cNvPr id="19" name="Rounded Rectangle 18"/>
            <p:cNvSpPr/>
            <p:nvPr/>
          </p:nvSpPr>
          <p:spPr>
            <a:xfrm>
              <a:off x="2779178" y="3849316"/>
              <a:ext cx="1598169" cy="746464"/>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Gill Sans Infant Std"/>
                </a:rPr>
                <a:t>School Participation</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Gill Sans Infant Std"/>
                </a:rPr>
                <a:t>Stress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Gill Sans Infant Std"/>
                </a:rPr>
                <a:t>Self-efficacy</a:t>
              </a:r>
            </a:p>
          </p:txBody>
        </p:sp>
        <p:sp>
          <p:nvSpPr>
            <p:cNvPr id="27" name="Rounded Rectangle 26"/>
            <p:cNvSpPr/>
            <p:nvPr/>
          </p:nvSpPr>
          <p:spPr>
            <a:xfrm>
              <a:off x="722004" y="1650948"/>
              <a:ext cx="1871081" cy="353963"/>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Gill Sans Infant Std"/>
                </a:rPr>
                <a:t>Phase I</a:t>
              </a:r>
            </a:p>
          </p:txBody>
        </p:sp>
        <p:sp>
          <p:nvSpPr>
            <p:cNvPr id="28" name="Rounded Rectangle 27"/>
            <p:cNvSpPr/>
            <p:nvPr/>
          </p:nvSpPr>
          <p:spPr>
            <a:xfrm>
              <a:off x="2629220" y="1647825"/>
              <a:ext cx="1882744" cy="353963"/>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Gill Sans Infant Std"/>
                </a:rPr>
                <a:t>Phase II</a:t>
              </a:r>
            </a:p>
          </p:txBody>
        </p:sp>
        <p:sp>
          <p:nvSpPr>
            <p:cNvPr id="29" name="Rounded Rectangle 28"/>
            <p:cNvSpPr/>
            <p:nvPr/>
          </p:nvSpPr>
          <p:spPr>
            <a:xfrm>
              <a:off x="4548098" y="1647825"/>
              <a:ext cx="1882744" cy="353963"/>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Gill Sans Infant Std"/>
                </a:rPr>
                <a:t>Phase III</a:t>
              </a:r>
            </a:p>
          </p:txBody>
        </p:sp>
        <p:sp>
          <p:nvSpPr>
            <p:cNvPr id="31" name="Rounded Rectangle 30"/>
            <p:cNvSpPr/>
            <p:nvPr/>
          </p:nvSpPr>
          <p:spPr>
            <a:xfrm>
              <a:off x="986592" y="4456852"/>
              <a:ext cx="1411757" cy="148565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86916" marR="0" lvl="0" indent="-86916"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Gill Sans Infant Std"/>
                </a:rPr>
                <a:t>Focus group discussions</a:t>
              </a:r>
            </a:p>
            <a:p>
              <a:pPr marL="86916" marR="0" lvl="0" indent="-86916"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Gill Sans Infant Std"/>
                </a:rPr>
                <a:t>In-depth interviews</a:t>
              </a:r>
            </a:p>
            <a:p>
              <a:pPr marL="86916" marR="0" lvl="0" indent="-86916"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Gill Sans Infant Std"/>
                </a:rPr>
                <a:t>Participatory learning activities</a:t>
              </a:r>
            </a:p>
          </p:txBody>
        </p:sp>
        <p:sp>
          <p:nvSpPr>
            <p:cNvPr id="32" name="Rounded Rectangle 31"/>
            <p:cNvSpPr/>
            <p:nvPr/>
          </p:nvSpPr>
          <p:spPr>
            <a:xfrm>
              <a:off x="6644165" y="4509114"/>
              <a:ext cx="1572070" cy="167488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129779" marR="0" lvl="0" indent="-129779"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Gill Sans Infant Std"/>
                </a:rPr>
                <a:t>enumerator training</a:t>
              </a:r>
            </a:p>
            <a:p>
              <a:pPr marL="129779" marR="0" lvl="0" indent="-129779"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Gill Sans Infant Std"/>
                </a:rPr>
                <a:t>Back translation</a:t>
              </a:r>
            </a:p>
            <a:p>
              <a:pPr marL="129779" marR="0" lvl="0" indent="-129779"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Gill Sans Infant Std"/>
                </a:rPr>
                <a:t>Pre-testing and terminology revision</a:t>
              </a:r>
            </a:p>
          </p:txBody>
        </p:sp>
        <p:sp>
          <p:nvSpPr>
            <p:cNvPr id="33" name="Rounded Rectangle 32"/>
            <p:cNvSpPr/>
            <p:nvPr/>
          </p:nvSpPr>
          <p:spPr>
            <a:xfrm>
              <a:off x="986590" y="3381843"/>
              <a:ext cx="1411757" cy="818968"/>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129779" marR="0" lvl="0" indent="-129779"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Gill Sans Infant Std"/>
                </a:rPr>
                <a:t>Girls</a:t>
              </a:r>
            </a:p>
            <a:p>
              <a:pPr marL="129779" marR="0" lvl="0" indent="-129779"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Gill Sans Infant Std"/>
                </a:rPr>
                <a:t>boys</a:t>
              </a:r>
            </a:p>
            <a:p>
              <a:pPr marL="129779" marR="0" lvl="0" indent="-129779"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Gill Sans Infant Std"/>
                </a:rPr>
                <a:t>parents</a:t>
              </a:r>
            </a:p>
            <a:p>
              <a:pPr marL="129779" marR="0" lvl="0" indent="-129779"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Gill Sans Infant Std"/>
                </a:rPr>
                <a:t>teachers</a:t>
              </a:r>
            </a:p>
          </p:txBody>
        </p:sp>
        <p:cxnSp>
          <p:nvCxnSpPr>
            <p:cNvPr id="34" name="Straight Arrow Connector 33"/>
            <p:cNvCxnSpPr/>
            <p:nvPr/>
          </p:nvCxnSpPr>
          <p:spPr>
            <a:xfrm>
              <a:off x="3547102" y="4595780"/>
              <a:ext cx="0" cy="20171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6" name="Straight Arrow Connector 35"/>
            <p:cNvCxnSpPr/>
            <p:nvPr/>
          </p:nvCxnSpPr>
          <p:spPr>
            <a:xfrm>
              <a:off x="7401222" y="3954891"/>
              <a:ext cx="0" cy="20171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7" name="Straight Arrow Connector 36"/>
            <p:cNvCxnSpPr/>
            <p:nvPr/>
          </p:nvCxnSpPr>
          <p:spPr>
            <a:xfrm>
              <a:off x="1694282" y="4200809"/>
              <a:ext cx="0" cy="20171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8" name="Straight Arrow Connector 37"/>
            <p:cNvCxnSpPr/>
            <p:nvPr/>
          </p:nvCxnSpPr>
          <p:spPr>
            <a:xfrm>
              <a:off x="5406167" y="3954891"/>
              <a:ext cx="0" cy="20171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39" name="Title 8"/>
          <p:cNvSpPr>
            <a:spLocks noGrp="1"/>
          </p:cNvSpPr>
          <p:nvPr>
            <p:ph type="title"/>
          </p:nvPr>
        </p:nvSpPr>
        <p:spPr>
          <a:xfrm>
            <a:off x="398513" y="187682"/>
            <a:ext cx="8282640" cy="836814"/>
          </a:xfrm>
        </p:spPr>
        <p:txBody>
          <a:bodyPr/>
          <a:lstStyle/>
          <a:p>
            <a:r>
              <a:rPr lang="en-US"/>
              <a:t>Phases of MR:SSS Tool Development</a:t>
            </a:r>
          </a:p>
        </p:txBody>
      </p:sp>
      <p:sp>
        <p:nvSpPr>
          <p:cNvPr id="40" name="Title 8"/>
          <p:cNvSpPr txBox="1">
            <a:spLocks/>
          </p:cNvSpPr>
          <p:nvPr/>
        </p:nvSpPr>
        <p:spPr>
          <a:xfrm>
            <a:off x="431625" y="773802"/>
            <a:ext cx="8282640" cy="83681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Calibri Light" panose="020F0302020204030204"/>
                <a:ea typeface="+mj-ea"/>
                <a:cs typeface="+mj-cs"/>
              </a:rPr>
              <a:t>Menstrual Related: School Participation, Stress and Self Efficacy</a:t>
            </a:r>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AC63D93-96EE-467F-B390-C21871BEA497}" type="datetime1">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5/14/2018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FRESH SHN Webinar MHM in Schools</a:t>
            </a: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62336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6" name="Group 5"/>
          <p:cNvGrpSpPr/>
          <p:nvPr/>
        </p:nvGrpSpPr>
        <p:grpSpPr>
          <a:xfrm>
            <a:off x="431625" y="1578236"/>
            <a:ext cx="1871081" cy="4778115"/>
            <a:chOff x="722004" y="1650948"/>
            <a:chExt cx="1871081" cy="4778115"/>
          </a:xfrm>
        </p:grpSpPr>
        <p:sp>
          <p:nvSpPr>
            <p:cNvPr id="4" name="Rounded Rectangle 3"/>
            <p:cNvSpPr/>
            <p:nvPr/>
          </p:nvSpPr>
          <p:spPr>
            <a:xfrm>
              <a:off x="805150" y="2081215"/>
              <a:ext cx="1764396" cy="4347848"/>
            </a:xfrm>
            <a:prstGeom prst="roundRect">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Gill Sans Infant Std"/>
                </a:rPr>
                <a:t>Qualitative Research in El Salvador and The Philippines</a:t>
              </a:r>
            </a:p>
          </p:txBody>
        </p:sp>
        <p:sp>
          <p:nvSpPr>
            <p:cNvPr id="23" name="Rounded Rectangle 22"/>
            <p:cNvSpPr/>
            <p:nvPr/>
          </p:nvSpPr>
          <p:spPr>
            <a:xfrm>
              <a:off x="877563" y="2857696"/>
              <a:ext cx="1615142" cy="3326303"/>
            </a:xfrm>
            <a:prstGeom prst="round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25" b="1" i="0" u="none" strike="noStrike" kern="1200" cap="none" spc="0" normalizeH="0" baseline="0" noProof="0">
                  <a:ln>
                    <a:noFill/>
                  </a:ln>
                  <a:solidFill>
                    <a:prstClr val="white"/>
                  </a:solidFill>
                  <a:effectLst/>
                  <a:uLnTx/>
                  <a:uFillTx/>
                  <a:latin typeface="Calibri" panose="020F0502020204030204"/>
                  <a:ea typeface="+mn-ea"/>
                  <a:cs typeface="Gill Sans Infant Std"/>
                </a:rPr>
                <a:t>May – Nov 2016</a:t>
              </a:r>
              <a:endParaRPr kumimoji="0" lang="en-US" sz="1125" b="0" i="0" u="none" strike="noStrike" kern="1200" cap="none" spc="0" normalizeH="0" baseline="0" noProof="0">
                <a:ln>
                  <a:noFill/>
                </a:ln>
                <a:solidFill>
                  <a:prstClr val="white"/>
                </a:solidFill>
                <a:effectLst/>
                <a:uLnTx/>
                <a:uFillTx/>
                <a:latin typeface="Calibri" panose="020F0502020204030204"/>
                <a:ea typeface="+mn-ea"/>
                <a:cs typeface="Gill Sans Infant Std"/>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a:ln>
                    <a:noFill/>
                  </a:ln>
                  <a:solidFill>
                    <a:prstClr val="white"/>
                  </a:solidFill>
                  <a:effectLst/>
                  <a:uLnTx/>
                  <a:uFillTx/>
                  <a:latin typeface="Calibri" panose="020F0502020204030204"/>
                  <a:ea typeface="+mn-ea"/>
                  <a:cs typeface="Gill Sans Infant Std"/>
                </a:rPr>
                <a:t>Data collection:</a:t>
              </a:r>
            </a:p>
          </p:txBody>
        </p:sp>
        <p:sp>
          <p:nvSpPr>
            <p:cNvPr id="27" name="Rounded Rectangle 26"/>
            <p:cNvSpPr/>
            <p:nvPr/>
          </p:nvSpPr>
          <p:spPr>
            <a:xfrm>
              <a:off x="722004" y="1650948"/>
              <a:ext cx="1871081" cy="353963"/>
            </a:xfrm>
            <a:prstGeom prst="roundRect">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Gill Sans Infant Std"/>
                </a:rPr>
                <a:t>Phase I</a:t>
              </a:r>
            </a:p>
          </p:txBody>
        </p:sp>
        <p:sp>
          <p:nvSpPr>
            <p:cNvPr id="31" name="Rounded Rectangle 30"/>
            <p:cNvSpPr/>
            <p:nvPr/>
          </p:nvSpPr>
          <p:spPr>
            <a:xfrm>
              <a:off x="986592" y="4456852"/>
              <a:ext cx="1411757" cy="148565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86916" marR="0" lvl="0" indent="-86916"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Gill Sans Infant Std"/>
                </a:rPr>
                <a:t>Focus group discussions</a:t>
              </a:r>
            </a:p>
            <a:p>
              <a:pPr marL="86916" marR="0" lvl="0" indent="-86916"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Gill Sans Infant Std"/>
                </a:rPr>
                <a:t>In-depth interviews</a:t>
              </a:r>
            </a:p>
            <a:p>
              <a:pPr marL="86916" marR="0" lvl="0" indent="-86916"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Gill Sans Infant Std"/>
                </a:rPr>
                <a:t>Participatory learning activities</a:t>
              </a:r>
            </a:p>
          </p:txBody>
        </p:sp>
        <p:sp>
          <p:nvSpPr>
            <p:cNvPr id="33" name="Rounded Rectangle 32"/>
            <p:cNvSpPr/>
            <p:nvPr/>
          </p:nvSpPr>
          <p:spPr>
            <a:xfrm>
              <a:off x="986590" y="3381843"/>
              <a:ext cx="1411757" cy="818968"/>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129779" marR="0" lvl="0" indent="-129779"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Gill Sans Infant Std"/>
                </a:rPr>
                <a:t>Girls</a:t>
              </a:r>
            </a:p>
            <a:p>
              <a:pPr marL="129779" marR="0" lvl="0" indent="-129779"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Gill Sans Infant Std"/>
                </a:rPr>
                <a:t>boys</a:t>
              </a:r>
            </a:p>
            <a:p>
              <a:pPr marL="129779" marR="0" lvl="0" indent="-129779"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Gill Sans Infant Std"/>
                </a:rPr>
                <a:t>parents</a:t>
              </a:r>
            </a:p>
            <a:p>
              <a:pPr marL="129779" marR="0" lvl="0" indent="-129779"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Gill Sans Infant Std"/>
                </a:rPr>
                <a:t>teachers</a:t>
              </a:r>
            </a:p>
          </p:txBody>
        </p:sp>
        <p:cxnSp>
          <p:nvCxnSpPr>
            <p:cNvPr id="37" name="Straight Arrow Connector 36"/>
            <p:cNvCxnSpPr/>
            <p:nvPr/>
          </p:nvCxnSpPr>
          <p:spPr>
            <a:xfrm>
              <a:off x="1694282" y="4200809"/>
              <a:ext cx="0" cy="20171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39" name="Title 8"/>
          <p:cNvSpPr>
            <a:spLocks noGrp="1"/>
          </p:cNvSpPr>
          <p:nvPr>
            <p:ph type="title"/>
          </p:nvPr>
        </p:nvSpPr>
        <p:spPr>
          <a:xfrm>
            <a:off x="398513" y="187682"/>
            <a:ext cx="8282640" cy="836814"/>
          </a:xfrm>
        </p:spPr>
        <p:txBody>
          <a:bodyPr/>
          <a:lstStyle/>
          <a:p>
            <a:r>
              <a:rPr lang="en-US"/>
              <a:t>Phases of MR:SSS Tool Development</a:t>
            </a:r>
          </a:p>
        </p:txBody>
      </p:sp>
      <p:sp>
        <p:nvSpPr>
          <p:cNvPr id="40" name="Title 8"/>
          <p:cNvSpPr txBox="1">
            <a:spLocks/>
          </p:cNvSpPr>
          <p:nvPr/>
        </p:nvSpPr>
        <p:spPr>
          <a:xfrm>
            <a:off x="431625" y="773802"/>
            <a:ext cx="8282640" cy="83681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Calibri Light" panose="020F0302020204030204"/>
                <a:ea typeface="+mj-ea"/>
                <a:cs typeface="+mj-cs"/>
              </a:rPr>
              <a:t>Menstrual Related: School Participation, Stress and Self Efficacy</a:t>
            </a:r>
          </a:p>
        </p:txBody>
      </p:sp>
      <p:pic>
        <p:nvPicPr>
          <p:cNvPr id="41" name="Picture 40"/>
          <p:cNvPicPr/>
          <p:nvPr/>
        </p:nvPicPr>
        <p:blipFill rotWithShape="1">
          <a:blip r:embed="rId3" cstate="screen">
            <a:extLst>
              <a:ext uri="{28A0092B-C50C-407E-A947-70E740481C1C}">
                <a14:useLocalDpi xmlns:a14="http://schemas.microsoft.com/office/drawing/2010/main"/>
              </a:ext>
            </a:extLst>
          </a:blip>
          <a:srcRect/>
          <a:stretch/>
        </p:blipFill>
        <p:spPr bwMode="auto">
          <a:xfrm>
            <a:off x="2461939" y="1610616"/>
            <a:ext cx="4845259" cy="4005445"/>
          </a:xfrm>
          <a:prstGeom prst="rect">
            <a:avLst/>
          </a:prstGeom>
          <a:ln>
            <a:noFill/>
          </a:ln>
          <a:extLst>
            <a:ext uri="{53640926-AAD7-44D8-BBD7-CCE9431645EC}">
              <a14:shadowObscured xmlns:a14="http://schemas.microsoft.com/office/drawing/2010/main"/>
            </a:ext>
          </a:extLst>
        </p:spPr>
      </p:pic>
      <p:sp>
        <p:nvSpPr>
          <p:cNvPr id="42" name="TextBox 41"/>
          <p:cNvSpPr txBox="1"/>
          <p:nvPr/>
        </p:nvSpPr>
        <p:spPr>
          <a:xfrm>
            <a:off x="2438400" y="5564065"/>
            <a:ext cx="6523629" cy="1231106"/>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Gill Sans Infant Std"/>
                <a:ea typeface="+mn-ea"/>
                <a:cs typeface="Gill Sans Infant Std"/>
              </a:rPr>
              <a:t>Body mapping</a:t>
            </a:r>
            <a:r>
              <a:rPr kumimoji="0" lang="en-US" sz="1500" b="0" i="0" u="none" strike="noStrike" kern="1200" cap="none" spc="0" normalizeH="0" baseline="0" noProof="0" dirty="0">
                <a:ln>
                  <a:noFill/>
                </a:ln>
                <a:solidFill>
                  <a:prstClr val="black"/>
                </a:solidFill>
                <a:effectLst/>
                <a:uLnTx/>
                <a:uFillTx/>
                <a:latin typeface="Gill Sans Infant Std"/>
                <a:ea typeface="+mn-ea"/>
                <a:cs typeface="Gill Sans Infant Std"/>
              </a:rPr>
              <a:t> -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Girls drew a heart and a brain and talked about the difference between feelings and </a:t>
            </a: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emotions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Gill Sans Infant Std"/>
              <a:ea typeface="+mn-ea"/>
              <a:cs typeface="Gill Sans Infant Std"/>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Timeline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of their school day  - that was used as a contrast to think about how their day might be different, or not, when they had their period</a:t>
            </a: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ADDA591-89CD-4D6E-B359-420DF644011B}" type="datetime1">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5/14/2018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8004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3" name="Group 2"/>
          <p:cNvGrpSpPr/>
          <p:nvPr/>
        </p:nvGrpSpPr>
        <p:grpSpPr>
          <a:xfrm>
            <a:off x="185662" y="1590844"/>
            <a:ext cx="1882744" cy="4765507"/>
            <a:chOff x="2629220" y="1647825"/>
            <a:chExt cx="1882744" cy="4765507"/>
          </a:xfrm>
        </p:grpSpPr>
        <p:sp>
          <p:nvSpPr>
            <p:cNvPr id="15" name="Rounded Rectangle 14"/>
            <p:cNvSpPr/>
            <p:nvPr/>
          </p:nvSpPr>
          <p:spPr>
            <a:xfrm>
              <a:off x="2629220" y="2065484"/>
              <a:ext cx="1882744" cy="4347848"/>
            </a:xfrm>
            <a:prstGeom prst="roundRect">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Gill Sans Infant Std"/>
                </a:rPr>
                <a:t>Analysis and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Gill Sans Infant Std"/>
                </a:rPr>
                <a:t>MR-SSS tool development</a:t>
              </a:r>
            </a:p>
          </p:txBody>
        </p:sp>
        <p:sp>
          <p:nvSpPr>
            <p:cNvPr id="24" name="Rounded Rectangle 23"/>
            <p:cNvSpPr/>
            <p:nvPr/>
          </p:nvSpPr>
          <p:spPr>
            <a:xfrm>
              <a:off x="2721528" y="2894394"/>
              <a:ext cx="1725421" cy="3326302"/>
            </a:xfrm>
            <a:prstGeom prst="round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25" b="1" i="0" u="none" strike="noStrike" kern="1200" cap="none" spc="0" normalizeH="0" baseline="0" noProof="0" dirty="0">
                  <a:ln>
                    <a:noFill/>
                  </a:ln>
                  <a:solidFill>
                    <a:prstClr val="white"/>
                  </a:solidFill>
                  <a:effectLst/>
                  <a:uLnTx/>
                  <a:uFillTx/>
                  <a:latin typeface="Calibri" panose="020F0502020204030204"/>
                  <a:ea typeface="+mn-ea"/>
                  <a:cs typeface="Gill Sans Infant Std"/>
                </a:rPr>
                <a:t>Sept – Dec 2016</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Gill Sans Infant Std"/>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Gill Sans Infant Std"/>
                </a:rPr>
                <a:t>Analysis of deductive codes and constructs: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white"/>
                </a:solidFill>
                <a:effectLst/>
                <a:uLnTx/>
                <a:uFillTx/>
                <a:latin typeface="Calibri" panose="020F0502020204030204"/>
                <a:ea typeface="+mn-ea"/>
                <a:cs typeface="Gill Sans Infant Std"/>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Gill Sans Infant Std"/>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Gill Sans Infant Std"/>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Gill Sans Infant Std"/>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Gill Sans Infant Std"/>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Gill Sans Infant Std"/>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Gill Sans Infant Std"/>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Gill Sans Infant Std"/>
                </a:rPr>
                <a:t>Item and Survey Development:</a:t>
              </a:r>
              <a:endParaRPr kumimoji="0" lang="en-US" sz="1125" b="0" i="0" u="none" strike="noStrike" kern="1200" cap="none" spc="0" normalizeH="0" baseline="0" noProof="0" dirty="0">
                <a:ln>
                  <a:noFill/>
                </a:ln>
                <a:solidFill>
                  <a:prstClr val="white"/>
                </a:solidFill>
                <a:effectLst/>
                <a:uLnTx/>
                <a:uFillTx/>
                <a:latin typeface="Calibri" panose="020F0502020204030204"/>
                <a:ea typeface="+mn-ea"/>
                <a:cs typeface="Gill Sans Infant Std"/>
              </a:endParaRPr>
            </a:p>
          </p:txBody>
        </p:sp>
        <p:sp>
          <p:nvSpPr>
            <p:cNvPr id="22" name="Rounded Rectangle 21"/>
            <p:cNvSpPr/>
            <p:nvPr/>
          </p:nvSpPr>
          <p:spPr>
            <a:xfrm>
              <a:off x="2779179" y="5341580"/>
              <a:ext cx="1598169" cy="509914"/>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Gill Sans Infant Std"/>
                </a:rPr>
                <a:t>First MR-SSS tool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Gill Sans Infant Std"/>
                </a:rPr>
                <a:t>86 survey questions </a:t>
              </a:r>
            </a:p>
          </p:txBody>
        </p:sp>
        <p:sp>
          <p:nvSpPr>
            <p:cNvPr id="19" name="Rounded Rectangle 18"/>
            <p:cNvSpPr/>
            <p:nvPr/>
          </p:nvSpPr>
          <p:spPr>
            <a:xfrm>
              <a:off x="2779178" y="3849316"/>
              <a:ext cx="1598169" cy="746464"/>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Gill Sans Infant Std"/>
                </a:rPr>
                <a:t>School Participation</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Gill Sans Infant Std"/>
                </a:rPr>
                <a:t>Stress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Gill Sans Infant Std"/>
                </a:rPr>
                <a:t>Self-efficacy</a:t>
              </a:r>
            </a:p>
          </p:txBody>
        </p:sp>
        <p:sp>
          <p:nvSpPr>
            <p:cNvPr id="28" name="Rounded Rectangle 27"/>
            <p:cNvSpPr/>
            <p:nvPr/>
          </p:nvSpPr>
          <p:spPr>
            <a:xfrm>
              <a:off x="2629220" y="1647825"/>
              <a:ext cx="1882744" cy="353963"/>
            </a:xfrm>
            <a:prstGeom prst="roundRect">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Gill Sans Infant Std"/>
                </a:rPr>
                <a:t>Phase II</a:t>
              </a:r>
            </a:p>
          </p:txBody>
        </p:sp>
        <p:cxnSp>
          <p:nvCxnSpPr>
            <p:cNvPr id="34" name="Straight Arrow Connector 33"/>
            <p:cNvCxnSpPr/>
            <p:nvPr/>
          </p:nvCxnSpPr>
          <p:spPr>
            <a:xfrm>
              <a:off x="3547102" y="4595780"/>
              <a:ext cx="0" cy="20171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39" name="Title 8"/>
          <p:cNvSpPr>
            <a:spLocks noGrp="1"/>
          </p:cNvSpPr>
          <p:nvPr>
            <p:ph type="title"/>
          </p:nvPr>
        </p:nvSpPr>
        <p:spPr>
          <a:xfrm>
            <a:off x="398513" y="187682"/>
            <a:ext cx="8282640" cy="836814"/>
          </a:xfrm>
        </p:spPr>
        <p:txBody>
          <a:bodyPr/>
          <a:lstStyle/>
          <a:p>
            <a:r>
              <a:rPr lang="en-US"/>
              <a:t>Phases of MR:SSS Tool Development</a:t>
            </a:r>
          </a:p>
        </p:txBody>
      </p:sp>
      <p:sp>
        <p:nvSpPr>
          <p:cNvPr id="40" name="Title 8"/>
          <p:cNvSpPr txBox="1">
            <a:spLocks/>
          </p:cNvSpPr>
          <p:nvPr/>
        </p:nvSpPr>
        <p:spPr>
          <a:xfrm>
            <a:off x="431625" y="773802"/>
            <a:ext cx="8282640" cy="83681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Calibri Light" panose="020F0302020204030204"/>
                <a:ea typeface="+mj-ea"/>
                <a:cs typeface="+mj-cs"/>
              </a:rPr>
              <a:t>Menstrual Related: School Participation, Stress and Self Efficacy</a:t>
            </a:r>
          </a:p>
        </p:txBody>
      </p:sp>
      <p:sp>
        <p:nvSpPr>
          <p:cNvPr id="53" name="Rectangle 52"/>
          <p:cNvSpPr/>
          <p:nvPr/>
        </p:nvSpPr>
        <p:spPr>
          <a:xfrm>
            <a:off x="2199640" y="3687629"/>
            <a:ext cx="1419380" cy="306687"/>
          </a:xfrm>
          <a:prstGeom prst="rect">
            <a:avLst/>
          </a:prstGeom>
          <a:no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smtClean="0">
                <a:ln>
                  <a:noFill/>
                </a:ln>
                <a:solidFill>
                  <a:srgbClr val="FFFFFF"/>
                </a:solidFill>
                <a:effectLst/>
                <a:uLnTx/>
                <a:uFillTx/>
                <a:latin typeface="Gill Sans Infant Std"/>
                <a:ea typeface="+mn-ea"/>
                <a:cs typeface="Gill Sans Infant Std"/>
              </a:rPr>
              <a:t>Apr- Aug 2016</a:t>
            </a:r>
          </a:p>
        </p:txBody>
      </p:sp>
      <p:sp>
        <p:nvSpPr>
          <p:cNvPr id="54" name="Rectangle 53"/>
          <p:cNvSpPr/>
          <p:nvPr/>
        </p:nvSpPr>
        <p:spPr>
          <a:xfrm>
            <a:off x="3731821" y="3687628"/>
            <a:ext cx="1425208" cy="306687"/>
          </a:xfrm>
          <a:prstGeom prst="rect">
            <a:avLst/>
          </a:prstGeom>
          <a:no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smtClean="0">
                <a:ln>
                  <a:noFill/>
                </a:ln>
                <a:solidFill>
                  <a:srgbClr val="FFFFFF"/>
                </a:solidFill>
                <a:effectLst/>
                <a:uLnTx/>
                <a:uFillTx/>
                <a:latin typeface="Gill Sans Infant Std"/>
                <a:ea typeface="+mn-ea"/>
                <a:cs typeface="Gill Sans Infant Std"/>
              </a:rPr>
              <a:t>Sept-Oct 2016</a:t>
            </a:r>
          </a:p>
        </p:txBody>
      </p:sp>
      <p:sp>
        <p:nvSpPr>
          <p:cNvPr id="55" name="Rectangle 54"/>
          <p:cNvSpPr/>
          <p:nvPr/>
        </p:nvSpPr>
        <p:spPr>
          <a:xfrm>
            <a:off x="5058208" y="3690981"/>
            <a:ext cx="1139583" cy="306687"/>
          </a:xfrm>
          <a:prstGeom prst="rect">
            <a:avLst/>
          </a:prstGeom>
          <a:no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smtClean="0">
                <a:ln>
                  <a:noFill/>
                </a:ln>
                <a:solidFill>
                  <a:srgbClr val="FFFFFF"/>
                </a:solidFill>
                <a:effectLst/>
                <a:uLnTx/>
                <a:uFillTx/>
                <a:latin typeface="Gill Sans Infant Std"/>
                <a:ea typeface="+mn-ea"/>
                <a:cs typeface="Gill Sans Infant Std"/>
              </a:rPr>
              <a:t>Nov 2016</a:t>
            </a:r>
          </a:p>
        </p:txBody>
      </p:sp>
      <p:sp>
        <p:nvSpPr>
          <p:cNvPr id="56" name="Rectangle 55"/>
          <p:cNvSpPr/>
          <p:nvPr/>
        </p:nvSpPr>
        <p:spPr>
          <a:xfrm>
            <a:off x="6485784" y="3687627"/>
            <a:ext cx="1139583" cy="306687"/>
          </a:xfrm>
          <a:prstGeom prst="rect">
            <a:avLst/>
          </a:prstGeom>
          <a:no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smtClean="0">
                <a:ln>
                  <a:noFill/>
                </a:ln>
                <a:solidFill>
                  <a:srgbClr val="FFFFFF"/>
                </a:solidFill>
                <a:effectLst/>
                <a:uLnTx/>
                <a:uFillTx/>
                <a:latin typeface="Gill Sans Infant Std"/>
                <a:ea typeface="+mn-ea"/>
                <a:cs typeface="Gill Sans Infant Std"/>
              </a:rPr>
              <a:t>Jan 2017</a:t>
            </a:r>
          </a:p>
        </p:txBody>
      </p:sp>
      <p:sp>
        <p:nvSpPr>
          <p:cNvPr id="57" name="Rectangle 56"/>
          <p:cNvSpPr/>
          <p:nvPr/>
        </p:nvSpPr>
        <p:spPr>
          <a:xfrm>
            <a:off x="7842774" y="3691990"/>
            <a:ext cx="1139583" cy="306687"/>
          </a:xfrm>
          <a:prstGeom prst="rect">
            <a:avLst/>
          </a:prstGeom>
          <a:no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smtClean="0">
                <a:ln>
                  <a:noFill/>
                </a:ln>
                <a:solidFill>
                  <a:srgbClr val="FFFFFF"/>
                </a:solidFill>
                <a:effectLst/>
                <a:uLnTx/>
                <a:uFillTx/>
                <a:latin typeface="Gill Sans Infant Std"/>
                <a:ea typeface="+mn-ea"/>
                <a:cs typeface="Gill Sans Infant Std"/>
              </a:rPr>
              <a:t>Jul 2017</a:t>
            </a:r>
          </a:p>
        </p:txBody>
      </p:sp>
      <p:graphicFrame>
        <p:nvGraphicFramePr>
          <p:cNvPr id="58" name="Diagram 57"/>
          <p:cNvGraphicFramePr/>
          <p:nvPr>
            <p:extLst>
              <p:ext uri="{D42A27DB-BD31-4B8C-83A1-F6EECF244321}">
                <p14:modId xmlns:p14="http://schemas.microsoft.com/office/powerpoint/2010/main" val="118542210"/>
              </p:ext>
            </p:extLst>
          </p:nvPr>
        </p:nvGraphicFramePr>
        <p:xfrm>
          <a:off x="1865497" y="1417835"/>
          <a:ext cx="7730642" cy="474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9" name="Rounded Rectangle 58"/>
          <p:cNvSpPr/>
          <p:nvPr/>
        </p:nvSpPr>
        <p:spPr>
          <a:xfrm>
            <a:off x="2758588" y="2196182"/>
            <a:ext cx="1943995" cy="392870"/>
          </a:xfrm>
          <a:prstGeom prst="roundRect">
            <a:avLst/>
          </a:prstGeom>
          <a:no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9A3324"/>
                </a:solidFill>
                <a:effectLst/>
                <a:uLnTx/>
                <a:uFillTx/>
                <a:latin typeface="Gill Sans Infant Std"/>
                <a:ea typeface="+mn-ea"/>
                <a:cs typeface="Gill Sans Infant Std"/>
              </a:rPr>
              <a:t>Qual Question</a:t>
            </a:r>
          </a:p>
        </p:txBody>
      </p:sp>
      <p:sp>
        <p:nvSpPr>
          <p:cNvPr id="60" name="Rounded Rectangle 59"/>
          <p:cNvSpPr/>
          <p:nvPr/>
        </p:nvSpPr>
        <p:spPr>
          <a:xfrm>
            <a:off x="4713867" y="2203574"/>
            <a:ext cx="1932762" cy="392870"/>
          </a:xfrm>
          <a:prstGeom prst="roundRect">
            <a:avLst/>
          </a:prstGeom>
          <a:no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rgbClr val="9A3324"/>
                </a:solidFill>
                <a:effectLst/>
                <a:uLnTx/>
                <a:uFillTx/>
                <a:latin typeface="Gill Sans Infant Std"/>
                <a:ea typeface="+mn-ea"/>
                <a:cs typeface="Gill Sans Infant Std"/>
              </a:rPr>
              <a:t>Girl’s response</a:t>
            </a:r>
          </a:p>
        </p:txBody>
      </p:sp>
      <p:sp>
        <p:nvSpPr>
          <p:cNvPr id="61" name="Rounded Rectangle 60"/>
          <p:cNvSpPr/>
          <p:nvPr/>
        </p:nvSpPr>
        <p:spPr>
          <a:xfrm>
            <a:off x="6514653" y="2030615"/>
            <a:ext cx="1943994" cy="392870"/>
          </a:xfrm>
          <a:prstGeom prst="roundRect">
            <a:avLst/>
          </a:prstGeom>
          <a:no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9A3324"/>
                </a:solidFill>
                <a:effectLst/>
                <a:uLnTx/>
                <a:uFillTx/>
                <a:latin typeface="Gill Sans Infant Std"/>
                <a:ea typeface="+mn-ea"/>
                <a:cs typeface="Gill Sans Infant Std"/>
              </a:rPr>
              <a:t>Survey questions</a:t>
            </a:r>
          </a:p>
        </p:txBody>
      </p:sp>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7D08607-A1C0-472B-8572-8E2161F46E5F}" type="datetime1">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5/14/2018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FRESH SHN Webinar MHM in Schools</a:t>
            </a: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6195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7" name="Group 6"/>
          <p:cNvGrpSpPr/>
          <p:nvPr/>
        </p:nvGrpSpPr>
        <p:grpSpPr>
          <a:xfrm>
            <a:off x="139206" y="1628569"/>
            <a:ext cx="1882744" cy="4727782"/>
            <a:chOff x="398513" y="1619592"/>
            <a:chExt cx="1882744" cy="4727782"/>
          </a:xfrm>
        </p:grpSpPr>
        <p:sp>
          <p:nvSpPr>
            <p:cNvPr id="25" name="Rounded Rectangle 24"/>
            <p:cNvSpPr/>
            <p:nvPr/>
          </p:nvSpPr>
          <p:spPr>
            <a:xfrm>
              <a:off x="533815" y="2721695"/>
              <a:ext cx="1631344" cy="3336891"/>
            </a:xfrm>
            <a:prstGeom prst="round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25" b="1" i="0" u="none" strike="noStrike" kern="1200" cap="none" spc="0" normalizeH="0" baseline="0" noProof="0" dirty="0">
                  <a:ln>
                    <a:noFill/>
                  </a:ln>
                  <a:solidFill>
                    <a:prstClr val="white"/>
                  </a:solidFill>
                  <a:effectLst/>
                  <a:uLnTx/>
                  <a:uFillTx/>
                  <a:latin typeface="Calibri" panose="020F0502020204030204"/>
                  <a:ea typeface="+mn-ea"/>
                  <a:cs typeface="Gill Sans Infant Std"/>
                </a:rPr>
                <a:t> Oct 2016 –Feb 2017</a:t>
              </a:r>
              <a:endParaRPr kumimoji="0" lang="en-US" sz="1125" b="0" i="0" u="none" strike="noStrike" kern="1200" cap="none" spc="0" normalizeH="0" baseline="0" noProof="0" dirty="0">
                <a:ln>
                  <a:noFill/>
                </a:ln>
                <a:solidFill>
                  <a:prstClr val="white"/>
                </a:solidFill>
                <a:effectLst/>
                <a:uLnTx/>
                <a:uFillTx/>
                <a:latin typeface="Calibri" panose="020F0502020204030204"/>
                <a:ea typeface="+mn-ea"/>
                <a:cs typeface="Gill Sans Infant Std"/>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Calibri" panose="020F0502020204030204"/>
                  <a:ea typeface="+mn-ea"/>
                  <a:cs typeface="Gill Sans Infant Std"/>
                </a:rPr>
                <a:t>MR-SSS pilot</a:t>
              </a:r>
              <a:r>
                <a:rPr kumimoji="0" lang="en-US" sz="1125" b="0" i="0" u="none" strike="noStrike" kern="1200" cap="none" spc="0" normalizeH="0" baseline="0" noProof="0" dirty="0" smtClean="0">
                  <a:ln>
                    <a:noFill/>
                  </a:ln>
                  <a:solidFill>
                    <a:prstClr val="white"/>
                  </a:solidFill>
                  <a:effectLst/>
                  <a:uLnTx/>
                  <a:uFillTx/>
                  <a:latin typeface="Calibri" panose="020F0502020204030204"/>
                  <a:ea typeface="+mn-ea"/>
                  <a:cs typeface="Gill Sans Infant Std"/>
                </a:rPr>
                <a:t>:</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125" b="0" i="0" u="none" strike="noStrike" kern="1200" cap="none" spc="0" normalizeH="0" baseline="0" noProof="0" dirty="0">
                <a:ln>
                  <a:noFill/>
                </a:ln>
                <a:solidFill>
                  <a:prstClr val="white"/>
                </a:solidFill>
                <a:effectLst/>
                <a:uLnTx/>
                <a:uFillTx/>
                <a:latin typeface="Calibri" panose="020F0502020204030204"/>
                <a:ea typeface="+mn-ea"/>
                <a:cs typeface="Gill Sans Infant Std"/>
              </a:endParaRP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25" b="0" i="0" u="none" strike="noStrike" kern="1200" cap="none" spc="0" normalizeH="0" baseline="0" noProof="0" dirty="0">
                <a:ln>
                  <a:noFill/>
                </a:ln>
                <a:solidFill>
                  <a:prstClr val="white"/>
                </a:solidFill>
                <a:effectLst/>
                <a:uLnTx/>
                <a:uFillTx/>
                <a:latin typeface="Calibri" panose="020F0502020204030204"/>
                <a:ea typeface="+mn-ea"/>
                <a:cs typeface="Gill Sans Infant Std"/>
              </a:endParaRP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25" b="0" i="0" u="none" strike="noStrike" kern="1200" cap="none" spc="0" normalizeH="0" baseline="0" noProof="0" dirty="0">
                <a:ln>
                  <a:noFill/>
                </a:ln>
                <a:solidFill>
                  <a:prstClr val="white"/>
                </a:solidFill>
                <a:effectLst/>
                <a:uLnTx/>
                <a:uFillTx/>
                <a:latin typeface="Calibri" panose="020F0502020204030204"/>
                <a:ea typeface="+mn-ea"/>
                <a:cs typeface="Gill Sans Infant Std"/>
              </a:endParaRP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25" b="0" i="0" u="none" strike="noStrike" kern="1200" cap="none" spc="0" normalizeH="0" baseline="0" noProof="0" dirty="0">
                <a:ln>
                  <a:noFill/>
                </a:ln>
                <a:solidFill>
                  <a:prstClr val="white"/>
                </a:solidFill>
                <a:effectLst/>
                <a:uLnTx/>
                <a:uFillTx/>
                <a:latin typeface="Calibri" panose="020F0502020204030204"/>
                <a:ea typeface="+mn-ea"/>
                <a:cs typeface="Gill Sans Infant Std"/>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125" b="0" i="0" u="none" strike="noStrike" kern="1200" cap="none" spc="0" normalizeH="0" baseline="0" noProof="0" dirty="0">
                <a:ln>
                  <a:noFill/>
                </a:ln>
                <a:solidFill>
                  <a:prstClr val="white"/>
                </a:solidFill>
                <a:effectLst/>
                <a:uLnTx/>
                <a:uFillTx/>
                <a:latin typeface="Calibri" panose="020F0502020204030204"/>
                <a:ea typeface="+mn-ea"/>
                <a:cs typeface="Gill Sans Infant Std"/>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125" b="0" i="0" u="none" strike="noStrike" kern="1200" cap="none" spc="0" normalizeH="0" baseline="0" noProof="0" dirty="0">
                <a:ln>
                  <a:noFill/>
                </a:ln>
                <a:solidFill>
                  <a:prstClr val="white"/>
                </a:solidFill>
                <a:effectLst/>
                <a:uLnTx/>
                <a:uFillTx/>
                <a:latin typeface="Calibri" panose="020F0502020204030204"/>
                <a:ea typeface="+mn-ea"/>
                <a:cs typeface="Gill Sans Infant Std"/>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Calibri" panose="020F0502020204030204"/>
                  <a:ea typeface="+mn-ea"/>
                  <a:cs typeface="Gill Sans Infant Std"/>
                </a:rPr>
                <a:t>Exploratory Analysis: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125" b="0" i="0" u="none" strike="noStrike" kern="1200" cap="none" spc="0" normalizeH="0" baseline="0" noProof="0" dirty="0">
                <a:ln>
                  <a:noFill/>
                </a:ln>
                <a:solidFill>
                  <a:prstClr val="white"/>
                </a:solidFill>
                <a:effectLst/>
                <a:uLnTx/>
                <a:uFillTx/>
                <a:latin typeface="Calibri" panose="020F0502020204030204"/>
                <a:ea typeface="+mn-ea"/>
                <a:cs typeface="Gill Sans Infant Std"/>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125" b="0" i="0" u="none" strike="noStrike" kern="1200" cap="none" spc="0" normalizeH="0" baseline="0" noProof="0" dirty="0">
                <a:ln>
                  <a:noFill/>
                </a:ln>
                <a:solidFill>
                  <a:prstClr val="white"/>
                </a:solidFill>
                <a:effectLst/>
                <a:uLnTx/>
                <a:uFillTx/>
                <a:latin typeface="Calibri" panose="020F0502020204030204"/>
                <a:ea typeface="+mn-ea"/>
                <a:cs typeface="Gill Sans Infant Std"/>
              </a:endParaRPr>
            </a:p>
          </p:txBody>
        </p:sp>
        <p:sp>
          <p:nvSpPr>
            <p:cNvPr id="14" name="Rounded Rectangle 13"/>
            <p:cNvSpPr/>
            <p:nvPr/>
          </p:nvSpPr>
          <p:spPr>
            <a:xfrm>
              <a:off x="449271" y="1999528"/>
              <a:ext cx="1800432" cy="4347846"/>
            </a:xfrm>
            <a:prstGeom prst="roundRect">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Gill Sans Infant Std"/>
                </a:rPr>
                <a:t>MR-SSS pilot in El Salvador and tool revision</a:t>
              </a: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Gill Sans Infant Std"/>
              </a:endParaRPr>
            </a:p>
          </p:txBody>
        </p:sp>
        <p:sp>
          <p:nvSpPr>
            <p:cNvPr id="21" name="Rounded Rectangle 20"/>
            <p:cNvSpPr/>
            <p:nvPr/>
          </p:nvSpPr>
          <p:spPr>
            <a:xfrm>
              <a:off x="587617" y="3270875"/>
              <a:ext cx="1508264" cy="65730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129779" marR="0" lvl="0" indent="-129779"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Gill Sans Infant Std"/>
                </a:rPr>
                <a:t>200 girls</a:t>
              </a:r>
            </a:p>
            <a:p>
              <a:pPr marL="129779" marR="0" lvl="0" indent="-129779"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Gill Sans Infant Std"/>
                </a:rPr>
                <a:t>13 rural schools</a:t>
              </a:r>
            </a:p>
            <a:p>
              <a:pPr marL="129779" marR="0" lvl="0" indent="-129779"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Gill Sans Infant Std"/>
                </a:rPr>
                <a:t>Grades 6-8</a:t>
              </a:r>
            </a:p>
          </p:txBody>
        </p:sp>
        <p:sp>
          <p:nvSpPr>
            <p:cNvPr id="26" name="Rounded Rectangle 25"/>
            <p:cNvSpPr/>
            <p:nvPr/>
          </p:nvSpPr>
          <p:spPr>
            <a:xfrm>
              <a:off x="587617" y="4492615"/>
              <a:ext cx="1508264" cy="1475024"/>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86916" marR="0" lvl="0" indent="-86916"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Gill Sans Infant Std"/>
                </a:rPr>
                <a:t>Internal consistency</a:t>
              </a:r>
            </a:p>
            <a:p>
              <a:pPr marL="86916" marR="0" lvl="0" indent="-86916"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err="1">
                  <a:ln>
                    <a:noFill/>
                  </a:ln>
                  <a:solidFill>
                    <a:prstClr val="black"/>
                  </a:solidFill>
                  <a:effectLst/>
                  <a:uLnTx/>
                  <a:uFillTx/>
                  <a:latin typeface="Calibri" panose="020F0502020204030204"/>
                  <a:ea typeface="+mn-ea"/>
                  <a:cs typeface="Gill Sans Infant Std"/>
                </a:rPr>
                <a:t>Mokken</a:t>
              </a:r>
              <a:r>
                <a:rPr kumimoji="0" lang="en-US" sz="1050" b="0" i="0" u="none" strike="noStrike" kern="1200" cap="none" spc="0" normalizeH="0" baseline="0" noProof="0">
                  <a:ln>
                    <a:noFill/>
                  </a:ln>
                  <a:solidFill>
                    <a:prstClr val="black"/>
                  </a:solidFill>
                  <a:effectLst/>
                  <a:uLnTx/>
                  <a:uFillTx/>
                  <a:latin typeface="Calibri" panose="020F0502020204030204"/>
                  <a:ea typeface="+mn-ea"/>
                  <a:cs typeface="Gill Sans Infant Std"/>
                </a:rPr>
                <a:t> scaling</a:t>
              </a:r>
            </a:p>
            <a:p>
              <a:pPr marL="86916" marR="0" lvl="0" indent="-86916"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Gill Sans Infant Std"/>
                </a:rPr>
                <a:t>Principle components</a:t>
              </a:r>
            </a:p>
            <a:p>
              <a:pPr marL="86916" marR="0" lvl="0" indent="-86916"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Gill Sans Infant Std"/>
                </a:rPr>
                <a:t>Exploratory factor analysis</a:t>
              </a:r>
            </a:p>
          </p:txBody>
        </p:sp>
        <p:sp>
          <p:nvSpPr>
            <p:cNvPr id="29" name="Rounded Rectangle 28"/>
            <p:cNvSpPr/>
            <p:nvPr/>
          </p:nvSpPr>
          <p:spPr>
            <a:xfrm>
              <a:off x="398513" y="1619592"/>
              <a:ext cx="1882744" cy="353963"/>
            </a:xfrm>
            <a:prstGeom prst="roundRect">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Gill Sans Infant Std"/>
                </a:rPr>
                <a:t>Phase III</a:t>
              </a:r>
            </a:p>
          </p:txBody>
        </p:sp>
        <p:cxnSp>
          <p:nvCxnSpPr>
            <p:cNvPr id="38" name="Straight Arrow Connector 37"/>
            <p:cNvCxnSpPr/>
            <p:nvPr/>
          </p:nvCxnSpPr>
          <p:spPr>
            <a:xfrm>
              <a:off x="1256582" y="3926658"/>
              <a:ext cx="0" cy="20171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39" name="Title 8"/>
          <p:cNvSpPr>
            <a:spLocks noGrp="1"/>
          </p:cNvSpPr>
          <p:nvPr>
            <p:ph type="title"/>
          </p:nvPr>
        </p:nvSpPr>
        <p:spPr>
          <a:xfrm>
            <a:off x="398513" y="187682"/>
            <a:ext cx="8282640" cy="836814"/>
          </a:xfrm>
        </p:spPr>
        <p:txBody>
          <a:bodyPr/>
          <a:lstStyle/>
          <a:p>
            <a:r>
              <a:rPr lang="en-US"/>
              <a:t>Phases of MR:SSS Tool Development</a:t>
            </a:r>
          </a:p>
        </p:txBody>
      </p:sp>
      <p:sp>
        <p:nvSpPr>
          <p:cNvPr id="40" name="Title 8"/>
          <p:cNvSpPr txBox="1">
            <a:spLocks/>
          </p:cNvSpPr>
          <p:nvPr/>
        </p:nvSpPr>
        <p:spPr>
          <a:xfrm>
            <a:off x="431625" y="773802"/>
            <a:ext cx="8282640" cy="83681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Calibri Light" panose="020F0302020204030204"/>
                <a:ea typeface="+mj-ea"/>
                <a:cs typeface="+mj-cs"/>
              </a:rPr>
              <a:t>Menstrual Related: School Participation, Stress and Self Efficacy</a:t>
            </a:r>
          </a:p>
        </p:txBody>
      </p:sp>
      <p:pic>
        <p:nvPicPr>
          <p:cNvPr id="41" name="Picture 40"/>
          <p:cNvPicPr/>
          <p:nvPr/>
        </p:nvPicPr>
        <p:blipFill rotWithShape="1">
          <a:blip r:embed="rId3" cstate="screen">
            <a:extLst>
              <a:ext uri="{28A0092B-C50C-407E-A947-70E740481C1C}">
                <a14:useLocalDpi xmlns:a14="http://schemas.microsoft.com/office/drawing/2010/main"/>
              </a:ext>
            </a:extLst>
          </a:blip>
          <a:srcRect/>
          <a:stretch/>
        </p:blipFill>
        <p:spPr bwMode="auto">
          <a:xfrm>
            <a:off x="2744717" y="1686757"/>
            <a:ext cx="4351456" cy="3552347"/>
          </a:xfrm>
          <a:prstGeom prst="rect">
            <a:avLst/>
          </a:prstGeom>
          <a:ln>
            <a:noFill/>
          </a:ln>
          <a:extLst>
            <a:ext uri="{53640926-AAD7-44D8-BBD7-CCE9431645EC}">
              <a14:shadowObscured xmlns:a14="http://schemas.microsoft.com/office/drawing/2010/main"/>
            </a:ext>
          </a:extLst>
        </p:spPr>
      </p:pic>
      <p:sp>
        <p:nvSpPr>
          <p:cNvPr id="43" name="Text Placeholder 5"/>
          <p:cNvSpPr>
            <a:spLocks noGrp="1"/>
          </p:cNvSpPr>
          <p:nvPr>
            <p:ph type="body" sz="quarter" idx="13"/>
          </p:nvPr>
        </p:nvSpPr>
        <p:spPr>
          <a:xfrm>
            <a:off x="2277643" y="5043043"/>
            <a:ext cx="6237707" cy="1168914"/>
          </a:xfrm>
          <a:solidFill>
            <a:srgbClr val="00A0CB"/>
          </a:solidFill>
        </p:spPr>
        <p:txBody>
          <a:bodyPr>
            <a:noAutofit/>
          </a:bodyPr>
          <a:lstStyle/>
          <a:p>
            <a:pPr marL="285750" indent="-285750"/>
            <a:r>
              <a:rPr lang="en-US" sz="2000" dirty="0">
                <a:solidFill>
                  <a:schemeClr val="bg1"/>
                </a:solidFill>
              </a:rPr>
              <a:t>Eighty-three questions were piloted </a:t>
            </a:r>
          </a:p>
          <a:p>
            <a:pPr marL="285750" indent="-285750"/>
            <a:r>
              <a:rPr lang="en-US" sz="2000" dirty="0" smtClean="0">
                <a:solidFill>
                  <a:schemeClr val="bg1"/>
                </a:solidFill>
              </a:rPr>
              <a:t>Only </a:t>
            </a:r>
            <a:r>
              <a:rPr lang="en-US" sz="2000" dirty="0">
                <a:solidFill>
                  <a:schemeClr val="bg1"/>
                </a:solidFill>
              </a:rPr>
              <a:t>7 of the participation questions met the final alpha requirement.</a:t>
            </a:r>
          </a:p>
          <a:p>
            <a:pPr marL="0" indent="0">
              <a:buNone/>
            </a:pPr>
            <a:endParaRPr lang="en-US" sz="2000" b="0" dirty="0">
              <a:solidFill>
                <a:schemeClr val="bg1"/>
              </a:solidFill>
            </a:endParaRPr>
          </a:p>
        </p:txBody>
      </p:sp>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4BF5681-794F-452A-BD43-774BA2B76F26}" type="datetime1">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5/14/2018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FRESH SHN Webinar MHM in Schools</a:t>
            </a: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89319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9" name="Title 8"/>
          <p:cNvSpPr>
            <a:spLocks noGrp="1"/>
          </p:cNvSpPr>
          <p:nvPr>
            <p:ph type="title"/>
          </p:nvPr>
        </p:nvSpPr>
        <p:spPr>
          <a:xfrm>
            <a:off x="398513" y="187682"/>
            <a:ext cx="8282640" cy="836814"/>
          </a:xfrm>
        </p:spPr>
        <p:txBody>
          <a:bodyPr/>
          <a:lstStyle/>
          <a:p>
            <a:r>
              <a:rPr lang="en-US"/>
              <a:t>Phases of MR:SSS Tool Development</a:t>
            </a:r>
          </a:p>
        </p:txBody>
      </p:sp>
      <p:sp>
        <p:nvSpPr>
          <p:cNvPr id="40" name="Title 8"/>
          <p:cNvSpPr txBox="1">
            <a:spLocks/>
          </p:cNvSpPr>
          <p:nvPr/>
        </p:nvSpPr>
        <p:spPr>
          <a:xfrm>
            <a:off x="431625" y="773802"/>
            <a:ext cx="8282640" cy="83681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Calibri Light" panose="020F0302020204030204"/>
                <a:ea typeface="+mj-ea"/>
                <a:cs typeface="+mj-cs"/>
              </a:rPr>
              <a:t>Menstrual Related: School Participation, Stress and Self Efficacy</a:t>
            </a:r>
          </a:p>
        </p:txBody>
      </p:sp>
      <p:grpSp>
        <p:nvGrpSpPr>
          <p:cNvPr id="41" name="Group 40"/>
          <p:cNvGrpSpPr/>
          <p:nvPr/>
        </p:nvGrpSpPr>
        <p:grpSpPr>
          <a:xfrm>
            <a:off x="161709" y="1575113"/>
            <a:ext cx="1882745" cy="4781238"/>
            <a:chOff x="6466975" y="1647825"/>
            <a:chExt cx="1882745" cy="4781238"/>
          </a:xfrm>
        </p:grpSpPr>
        <p:sp>
          <p:nvSpPr>
            <p:cNvPr id="42" name="Rounded Rectangle 41"/>
            <p:cNvSpPr/>
            <p:nvPr/>
          </p:nvSpPr>
          <p:spPr>
            <a:xfrm>
              <a:off x="6466975" y="2081217"/>
              <a:ext cx="1882744" cy="4347846"/>
            </a:xfrm>
            <a:prstGeom prst="roundRect">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Gill Sans Infant Std"/>
                </a:rPr>
                <a:t>Revised MR-SSS and protocol in The Philippines</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Gill Sans Infant Std"/>
              </a:endParaRPr>
            </a:p>
          </p:txBody>
        </p:sp>
        <p:sp>
          <p:nvSpPr>
            <p:cNvPr id="43" name="Rounded Rectangle 42"/>
            <p:cNvSpPr/>
            <p:nvPr/>
          </p:nvSpPr>
          <p:spPr>
            <a:xfrm>
              <a:off x="6554891" y="2894394"/>
              <a:ext cx="1729029" cy="3345089"/>
            </a:xfrm>
            <a:prstGeom prst="round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25" b="1" i="0" u="none" strike="noStrike" kern="1200" cap="none" spc="0" normalizeH="0" baseline="0" noProof="0" dirty="0">
                  <a:ln>
                    <a:noFill/>
                  </a:ln>
                  <a:solidFill>
                    <a:prstClr val="white"/>
                  </a:solidFill>
                  <a:effectLst/>
                  <a:uLnTx/>
                  <a:uFillTx/>
                  <a:latin typeface="Calibri" panose="020F0502020204030204"/>
                  <a:ea typeface="+mn-ea"/>
                  <a:cs typeface="Gill Sans Infant Std"/>
                </a:rPr>
                <a:t>May –Nov 2017</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Calibri" panose="020F0502020204030204"/>
                  <a:ea typeface="+mn-ea"/>
                  <a:cs typeface="Gill Sans Infant Std"/>
                </a:rPr>
                <a:t>Revised MR-SSS tool and protocol: </a:t>
              </a:r>
              <a:endParaRPr kumimoji="0" lang="en-US" sz="1125" b="0" i="0" u="none" strike="noStrike" kern="1200" cap="none" spc="0" normalizeH="0" baseline="0" noProof="0" dirty="0" smtClean="0">
                <a:ln>
                  <a:noFill/>
                </a:ln>
                <a:solidFill>
                  <a:prstClr val="white"/>
                </a:solidFill>
                <a:effectLst/>
                <a:uLnTx/>
                <a:uFillTx/>
                <a:latin typeface="Calibri" panose="020F0502020204030204"/>
                <a:ea typeface="+mn-ea"/>
                <a:cs typeface="Gill Sans Infant Std"/>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125" b="0" i="0" u="none" strike="noStrike" kern="1200" cap="none" spc="0" normalizeH="0" baseline="0" noProof="0" dirty="0">
                <a:ln>
                  <a:noFill/>
                </a:ln>
                <a:solidFill>
                  <a:prstClr val="white"/>
                </a:solidFill>
                <a:effectLst/>
                <a:uLnTx/>
                <a:uFillTx/>
                <a:latin typeface="Calibri" panose="020F0502020204030204"/>
                <a:ea typeface="+mn-ea"/>
                <a:cs typeface="Gill Sans Infant Std"/>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125" b="1" i="0" u="none" strike="noStrike" kern="1200" cap="none" spc="0" normalizeH="0" baseline="0" noProof="0" dirty="0">
                <a:ln>
                  <a:noFill/>
                </a:ln>
                <a:solidFill>
                  <a:prstClr val="white"/>
                </a:solidFill>
                <a:effectLst/>
                <a:uLnTx/>
                <a:uFillTx/>
                <a:latin typeface="Calibri" panose="020F0502020204030204"/>
                <a:ea typeface="+mn-ea"/>
                <a:cs typeface="Gill Sans Infant Std"/>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125" b="1" i="0" u="none" strike="noStrike" kern="1200" cap="none" spc="0" normalizeH="0" baseline="0" noProof="0" dirty="0">
                <a:ln>
                  <a:noFill/>
                </a:ln>
                <a:solidFill>
                  <a:prstClr val="white"/>
                </a:solidFill>
                <a:effectLst/>
                <a:uLnTx/>
                <a:uFillTx/>
                <a:latin typeface="Calibri" panose="020F0502020204030204"/>
                <a:ea typeface="+mn-ea"/>
                <a:cs typeface="Gill Sans Infant Std"/>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125" b="0" i="0" u="none" strike="noStrike" kern="1200" cap="none" spc="0" normalizeH="0" baseline="0" noProof="0" dirty="0">
                <a:ln>
                  <a:noFill/>
                </a:ln>
                <a:solidFill>
                  <a:prstClr val="white"/>
                </a:solidFill>
                <a:effectLst/>
                <a:uLnTx/>
                <a:uFillTx/>
                <a:latin typeface="Calibri" panose="020F0502020204030204"/>
                <a:ea typeface="+mn-ea"/>
                <a:cs typeface="Gill Sans Infant Std"/>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Calibri" panose="020F0502020204030204"/>
                  <a:ea typeface="+mn-ea"/>
                  <a:cs typeface="Gill Sans Infant Std"/>
                </a:rPr>
                <a:t>MR-SSS pilot:</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125" b="1" i="0" u="none" strike="noStrike" kern="1200" cap="none" spc="0" normalizeH="0" baseline="0" noProof="0" dirty="0">
                <a:ln>
                  <a:noFill/>
                </a:ln>
                <a:solidFill>
                  <a:prstClr val="white"/>
                </a:solidFill>
                <a:effectLst/>
                <a:uLnTx/>
                <a:uFillTx/>
                <a:latin typeface="Calibri" panose="020F0502020204030204"/>
                <a:ea typeface="+mn-ea"/>
                <a:cs typeface="Gill Sans Infant Std"/>
              </a:endParaRPr>
            </a:p>
          </p:txBody>
        </p:sp>
        <p:sp>
          <p:nvSpPr>
            <p:cNvPr id="44" name="Rounded Rectangle 43"/>
            <p:cNvSpPr/>
            <p:nvPr/>
          </p:nvSpPr>
          <p:spPr>
            <a:xfrm>
              <a:off x="6466976" y="1647825"/>
              <a:ext cx="1882744" cy="353963"/>
            </a:xfrm>
            <a:prstGeom prst="roundRect">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Gill Sans Infant Std"/>
                </a:rPr>
                <a:t>Phase IV</a:t>
              </a:r>
            </a:p>
          </p:txBody>
        </p:sp>
        <p:sp>
          <p:nvSpPr>
            <p:cNvPr id="45" name="Rounded Rectangle 44"/>
            <p:cNvSpPr/>
            <p:nvPr/>
          </p:nvSpPr>
          <p:spPr>
            <a:xfrm>
              <a:off x="6617581" y="3627763"/>
              <a:ext cx="1642258" cy="32712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129779" marR="0" lvl="0" indent="-129779"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Gill Sans Infant Std"/>
                </a:rPr>
                <a:t>47 survey questions</a:t>
              </a:r>
            </a:p>
          </p:txBody>
        </p:sp>
        <p:sp>
          <p:nvSpPr>
            <p:cNvPr id="46" name="Rounded Rectangle 45"/>
            <p:cNvSpPr/>
            <p:nvPr/>
          </p:nvSpPr>
          <p:spPr>
            <a:xfrm>
              <a:off x="6644165" y="4509114"/>
              <a:ext cx="1572070" cy="167488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129779" marR="0" lvl="0" indent="-129779"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Gill Sans Infant Std"/>
                </a:rPr>
                <a:t>enumerator training</a:t>
              </a:r>
            </a:p>
            <a:p>
              <a:pPr marL="129779" marR="0" lvl="0" indent="-129779"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Gill Sans Infant Std"/>
                </a:rPr>
                <a:t>Back translation</a:t>
              </a:r>
            </a:p>
            <a:p>
              <a:pPr marL="129779" marR="0" lvl="0" indent="-129779"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Gill Sans Infant Std"/>
                </a:rPr>
                <a:t>Pre-testing and terminology revision</a:t>
              </a:r>
            </a:p>
          </p:txBody>
        </p:sp>
        <p:cxnSp>
          <p:nvCxnSpPr>
            <p:cNvPr id="47" name="Straight Arrow Connector 46"/>
            <p:cNvCxnSpPr/>
            <p:nvPr/>
          </p:nvCxnSpPr>
          <p:spPr>
            <a:xfrm>
              <a:off x="7401222" y="3954891"/>
              <a:ext cx="0" cy="20171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8263" t="12057" r="21883" b="13383"/>
          <a:stretch/>
        </p:blipFill>
        <p:spPr>
          <a:xfrm rot="5400000">
            <a:off x="3489143" y="1263403"/>
            <a:ext cx="3780429" cy="4240454"/>
          </a:xfrm>
          <a:prstGeom prst="rect">
            <a:avLst/>
          </a:prstGeom>
        </p:spPr>
      </p:pic>
      <p:sp>
        <p:nvSpPr>
          <p:cNvPr id="3" name="Rectangle 2"/>
          <p:cNvSpPr/>
          <p:nvPr/>
        </p:nvSpPr>
        <p:spPr>
          <a:xfrm>
            <a:off x="2336880" y="4425929"/>
            <a:ext cx="6377385" cy="1892826"/>
          </a:xfrm>
          <a:prstGeom prst="rect">
            <a:avLst/>
          </a:prstGeom>
          <a:solidFill>
            <a:srgbClr val="A62379"/>
          </a:solid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6 schools in Metro Manila </a:t>
            </a:r>
            <a:endParaRPr kumimoji="0" lang="en-US" sz="25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smtClean="0">
                <a:ln>
                  <a:noFill/>
                </a:ln>
                <a:solidFill>
                  <a:prstClr val="white"/>
                </a:solidFill>
                <a:effectLst/>
                <a:uLnTx/>
                <a:uFillTx/>
                <a:latin typeface="Calibri" panose="020F0502020204030204"/>
                <a:ea typeface="+mn-ea"/>
                <a:cs typeface="+mn-cs"/>
              </a:rPr>
              <a:t>645 </a:t>
            </a: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girls sampled, 266 girls had reached menarche and answered the full survey</a:t>
            </a:r>
          </a:p>
          <a:p>
            <a:pPr marL="609600" marR="0" lvl="2"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white"/>
                </a:solidFill>
                <a:effectLst/>
                <a:uLnTx/>
                <a:uFillTx/>
                <a:latin typeface="Calibri" panose="020F0502020204030204"/>
                <a:ea typeface="+mn-ea"/>
                <a:cs typeface="+mn-cs"/>
              </a:rPr>
              <a:t>301 grade 5 girls (71 reached menarche)</a:t>
            </a:r>
          </a:p>
          <a:p>
            <a:pPr marL="609600" marR="0" lvl="2"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white"/>
                </a:solidFill>
                <a:effectLst/>
                <a:uLnTx/>
                <a:uFillTx/>
                <a:latin typeface="Calibri" panose="020F0502020204030204"/>
                <a:ea typeface="+mn-ea"/>
                <a:cs typeface="+mn-cs"/>
              </a:rPr>
              <a:t>344 grade 6 girls (202 reached menarche</a:t>
            </a:r>
            <a:r>
              <a:rPr kumimoji="0" lang="en-US" sz="2100" b="0" i="0" u="none" strike="noStrike" kern="1200" cap="none" spc="0" normalizeH="0" baseline="0" noProof="0" dirty="0" smtClean="0">
                <a:ln>
                  <a:noFill/>
                </a:ln>
                <a:solidFill>
                  <a:prstClr val="white"/>
                </a:solidFill>
                <a:effectLst/>
                <a:uLnTx/>
                <a:uFillTx/>
                <a:latin typeface="Calibri" panose="020F0502020204030204"/>
                <a:ea typeface="+mn-ea"/>
                <a:cs typeface="+mn-cs"/>
              </a:rPr>
              <a:t>)</a:t>
            </a:r>
            <a:endParaRPr kumimoji="0" lang="en-US" sz="2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55DE8AD-1A35-4C21-85F0-BCA85D4E7DB0}" type="datetime1">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5/14/2018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3044039" y="6334230"/>
            <a:ext cx="30861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t>FRESH SHN Webinar MHM in Schools</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32015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5416085-B6A3-4D1B-B349-AB607645632C}" type="datetime1">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l" defTabSz="457200" rtl="0" eaLnBrk="1" fontAlgn="auto" latinLnBrk="0" hangingPunct="1">
                <a:lnSpc>
                  <a:spcPct val="100000"/>
                </a:lnSpc>
                <a:spcBef>
                  <a:spcPts val="0"/>
                </a:spcBef>
                <a:spcAft>
                  <a:spcPts val="0"/>
                </a:spcAft>
                <a:buClrTx/>
                <a:buSzTx/>
                <a:buFontTx/>
                <a:buNone/>
                <a:tabLst/>
                <a:defRPr/>
              </a:pPr>
              <a:t>5/14/2018</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smtClean="0">
                <a:ln>
                  <a:noFill/>
                </a:ln>
                <a:solidFill>
                  <a:srgbClr val="222221"/>
                </a:solidFill>
                <a:effectLst/>
                <a:uLnTx/>
                <a:uFillTx/>
                <a:latin typeface="Gill Sans Infant Std"/>
                <a:ea typeface="+mn-ea"/>
              </a:rPr>
              <a:t>FRESH SHN Webinar MHM in Schools</a:t>
            </a:r>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9" name="Text Placeholder 8"/>
          <p:cNvSpPr>
            <a:spLocks noGrp="1"/>
          </p:cNvSpPr>
          <p:nvPr>
            <p:ph type="body" sz="quarter" idx="15"/>
          </p:nvPr>
        </p:nvSpPr>
        <p:spPr>
          <a:xfrm>
            <a:off x="2040318" y="2538293"/>
            <a:ext cx="5274881" cy="585907"/>
          </a:xfrm>
        </p:spPr>
        <p:txBody>
          <a:bodyPr/>
          <a:lstStyle/>
          <a:p>
            <a:r>
              <a:rPr lang="en-US" dirty="0"/>
              <a:t>Philippines MR:SSS </a:t>
            </a:r>
            <a:r>
              <a:rPr lang="en-US" dirty="0" smtClean="0"/>
              <a:t>Assessment Findings</a:t>
            </a:r>
            <a:endParaRPr lang="en-US" dirty="0"/>
          </a:p>
        </p:txBody>
      </p:sp>
      <p:sp>
        <p:nvSpPr>
          <p:cNvPr id="10" name="Text Placeholder 9"/>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33824265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24634" y="186742"/>
            <a:ext cx="8282640" cy="836814"/>
          </a:xfrm>
        </p:spPr>
        <p:txBody>
          <a:bodyPr/>
          <a:lstStyle/>
          <a:p>
            <a:r>
              <a:rPr lang="en-US" dirty="0" smtClean="0"/>
              <a:t>MR-SSS Assessment Findings: School  Participation </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C7EC787-464F-4645-AA71-A68261C1BB0B}" type="datetime1">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l" defTabSz="457200" rtl="0" eaLnBrk="1" fontAlgn="auto" latinLnBrk="0" hangingPunct="1">
                <a:lnSpc>
                  <a:spcPct val="100000"/>
                </a:lnSpc>
                <a:spcBef>
                  <a:spcPts val="0"/>
                </a:spcBef>
                <a:spcAft>
                  <a:spcPts val="0"/>
                </a:spcAft>
                <a:buClrTx/>
                <a:buSzTx/>
                <a:buFontTx/>
                <a:buNone/>
                <a:tabLst/>
                <a:defRPr/>
              </a:pPr>
              <a:t>5/14/2018</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smtClean="0">
                <a:ln>
                  <a:noFill/>
                </a:ln>
                <a:solidFill>
                  <a:srgbClr val="222221"/>
                </a:solidFill>
                <a:effectLst/>
                <a:uLnTx/>
                <a:uFillTx/>
                <a:latin typeface="Gill Sans Infant Std"/>
                <a:ea typeface="+mn-ea"/>
              </a:rPr>
              <a:t>FRESH SHN Webinar MHM in Schools</a:t>
            </a:r>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graphicFrame>
        <p:nvGraphicFramePr>
          <p:cNvPr id="7" name="Table 6"/>
          <p:cNvGraphicFramePr>
            <a:graphicFrameLocks noGrp="1"/>
          </p:cNvGraphicFramePr>
          <p:nvPr>
            <p:extLst>
              <p:ext uri="{D42A27DB-BD31-4B8C-83A1-F6EECF244321}">
                <p14:modId xmlns:p14="http://schemas.microsoft.com/office/powerpoint/2010/main" val="760373557"/>
              </p:ext>
            </p:extLst>
          </p:nvPr>
        </p:nvGraphicFramePr>
        <p:xfrm>
          <a:off x="1" y="1050825"/>
          <a:ext cx="9143999" cy="5043438"/>
        </p:xfrm>
        <a:graphic>
          <a:graphicData uri="http://schemas.openxmlformats.org/drawingml/2006/table">
            <a:tbl>
              <a:tblPr firstRow="1" bandRow="1">
                <a:tableStyleId>{5C22544A-7EE6-4342-B048-85BDC9FD1C3A}</a:tableStyleId>
              </a:tblPr>
              <a:tblGrid>
                <a:gridCol w="6896559">
                  <a:extLst>
                    <a:ext uri="{9D8B030D-6E8A-4147-A177-3AD203B41FA5}">
                      <a16:colId xmlns:a16="http://schemas.microsoft.com/office/drawing/2014/main" val="4219723394"/>
                    </a:ext>
                  </a:extLst>
                </a:gridCol>
                <a:gridCol w="936434">
                  <a:extLst>
                    <a:ext uri="{9D8B030D-6E8A-4147-A177-3AD203B41FA5}">
                      <a16:colId xmlns:a16="http://schemas.microsoft.com/office/drawing/2014/main" val="3555200011"/>
                    </a:ext>
                  </a:extLst>
                </a:gridCol>
                <a:gridCol w="1311006">
                  <a:extLst>
                    <a:ext uri="{9D8B030D-6E8A-4147-A177-3AD203B41FA5}">
                      <a16:colId xmlns:a16="http://schemas.microsoft.com/office/drawing/2014/main" val="1242162515"/>
                    </a:ext>
                  </a:extLst>
                </a:gridCol>
              </a:tblGrid>
              <a:tr h="352037">
                <a:tc gridSpan="3">
                  <a:txBody>
                    <a:bodyPr/>
                    <a:lstStyle/>
                    <a:p>
                      <a:r>
                        <a:rPr lang="en-US" dirty="0" smtClean="0"/>
                        <a:t>Factor Loadings</a:t>
                      </a:r>
                      <a:r>
                        <a:rPr lang="en-US" baseline="0" dirty="0" smtClean="0"/>
                        <a:t> </a:t>
                      </a:r>
                      <a:r>
                        <a:rPr lang="en-US" dirty="0" smtClean="0"/>
                        <a:t>and Unique Variances</a:t>
                      </a:r>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096903134"/>
                  </a:ext>
                </a:extLst>
              </a:tr>
              <a:tr h="322701">
                <a:tc>
                  <a:txBody>
                    <a:bodyPr/>
                    <a:lstStyle/>
                    <a:p>
                      <a:r>
                        <a:rPr lang="en-US" sz="1600" dirty="0" smtClean="0">
                          <a:solidFill>
                            <a:schemeClr val="bg1"/>
                          </a:solidFill>
                        </a:rPr>
                        <a:t>Item Description</a:t>
                      </a:r>
                      <a:endParaRPr lang="en-US" sz="1600" dirty="0">
                        <a:solidFill>
                          <a:schemeClr val="bg1"/>
                        </a:solidFill>
                      </a:endParaRPr>
                    </a:p>
                  </a:txBody>
                  <a:tcPr>
                    <a:solidFill>
                      <a:schemeClr val="accent1"/>
                    </a:solidFill>
                  </a:tcPr>
                </a:tc>
                <a:tc>
                  <a:txBody>
                    <a:bodyPr/>
                    <a:lstStyle/>
                    <a:p>
                      <a:r>
                        <a:rPr lang="en-US" sz="1600" dirty="0" smtClean="0">
                          <a:solidFill>
                            <a:schemeClr val="bg1"/>
                          </a:solidFill>
                        </a:rPr>
                        <a:t>Factor 1</a:t>
                      </a:r>
                      <a:endParaRPr lang="en-US" sz="1600" dirty="0">
                        <a:solidFill>
                          <a:schemeClr val="bg1"/>
                        </a:solidFill>
                      </a:endParaRPr>
                    </a:p>
                  </a:txBody>
                  <a:tcPr>
                    <a:solidFill>
                      <a:schemeClr val="accent1"/>
                    </a:solidFill>
                  </a:tcPr>
                </a:tc>
                <a:tc>
                  <a:txBody>
                    <a:bodyPr/>
                    <a:lstStyle/>
                    <a:p>
                      <a:r>
                        <a:rPr lang="en-US" sz="1600" dirty="0" smtClean="0">
                          <a:solidFill>
                            <a:schemeClr val="bg1"/>
                          </a:solidFill>
                        </a:rPr>
                        <a:t>Uniqueness</a:t>
                      </a:r>
                      <a:endParaRPr lang="en-US" sz="1600" dirty="0">
                        <a:solidFill>
                          <a:schemeClr val="bg1"/>
                        </a:solidFill>
                      </a:endParaRPr>
                    </a:p>
                  </a:txBody>
                  <a:tcPr>
                    <a:solidFill>
                      <a:schemeClr val="accent1"/>
                    </a:solidFill>
                  </a:tcPr>
                </a:tc>
                <a:extLst>
                  <a:ext uri="{0D108BD9-81ED-4DB2-BD59-A6C34878D82A}">
                    <a16:rowId xmlns:a16="http://schemas.microsoft.com/office/drawing/2014/main" val="1303116973"/>
                  </a:ext>
                </a:extLst>
              </a:tr>
              <a:tr h="352037">
                <a:tc>
                  <a:txBody>
                    <a:bodyPr/>
                    <a:lstStyle/>
                    <a:p>
                      <a:r>
                        <a:rPr lang="en-US" dirty="0" smtClean="0"/>
                        <a:t>P4: …you preferred to spend recess alone…</a:t>
                      </a:r>
                    </a:p>
                  </a:txBody>
                  <a:tcPr/>
                </a:tc>
                <a:tc>
                  <a:txBody>
                    <a:bodyPr/>
                    <a:lstStyle/>
                    <a:p>
                      <a:r>
                        <a:rPr lang="en-US" dirty="0" smtClean="0"/>
                        <a:t>0.4222</a:t>
                      </a:r>
                      <a:endParaRPr lang="en-US" dirty="0"/>
                    </a:p>
                  </a:txBody>
                  <a:tcPr/>
                </a:tc>
                <a:tc>
                  <a:txBody>
                    <a:bodyPr/>
                    <a:lstStyle/>
                    <a:p>
                      <a:r>
                        <a:rPr lang="en-US" dirty="0" smtClean="0"/>
                        <a:t>0.8218</a:t>
                      </a:r>
                      <a:endParaRPr lang="en-US" dirty="0"/>
                    </a:p>
                  </a:txBody>
                  <a:tcPr/>
                </a:tc>
                <a:extLst>
                  <a:ext uri="{0D108BD9-81ED-4DB2-BD59-A6C34878D82A}">
                    <a16:rowId xmlns:a16="http://schemas.microsoft.com/office/drawing/2014/main" val="3093681456"/>
                  </a:ext>
                </a:extLst>
              </a:tr>
              <a:tr h="352037">
                <a:tc>
                  <a:txBody>
                    <a:bodyPr/>
                    <a:lstStyle/>
                    <a:p>
                      <a:r>
                        <a:rPr lang="en-US" dirty="0" smtClean="0"/>
                        <a:t>P5: …you didn’t feel like doing your homework…</a:t>
                      </a:r>
                      <a:endParaRPr lang="en-US" dirty="0"/>
                    </a:p>
                  </a:txBody>
                  <a:tcPr/>
                </a:tc>
                <a:tc>
                  <a:txBody>
                    <a:bodyPr/>
                    <a:lstStyle/>
                    <a:p>
                      <a:r>
                        <a:rPr lang="en-US" dirty="0" smtClean="0"/>
                        <a:t>0.5324</a:t>
                      </a:r>
                      <a:endParaRPr lang="en-US" dirty="0"/>
                    </a:p>
                  </a:txBody>
                  <a:tcPr/>
                </a:tc>
                <a:tc>
                  <a:txBody>
                    <a:bodyPr/>
                    <a:lstStyle/>
                    <a:p>
                      <a:r>
                        <a:rPr lang="en-US" dirty="0" smtClean="0"/>
                        <a:t>0.7165</a:t>
                      </a:r>
                      <a:endParaRPr lang="en-US" dirty="0"/>
                    </a:p>
                  </a:txBody>
                  <a:tcPr/>
                </a:tc>
                <a:extLst>
                  <a:ext uri="{0D108BD9-81ED-4DB2-BD59-A6C34878D82A}">
                    <a16:rowId xmlns:a16="http://schemas.microsoft.com/office/drawing/2014/main" val="802166247"/>
                  </a:ext>
                </a:extLst>
              </a:tr>
              <a:tr h="352037">
                <a:tc>
                  <a:txBody>
                    <a:bodyPr/>
                    <a:lstStyle/>
                    <a:p>
                      <a:r>
                        <a:rPr lang="en-US" dirty="0" smtClean="0"/>
                        <a:t>P6: …you didn’t feel like doing anything…</a:t>
                      </a:r>
                      <a:endParaRPr lang="en-US" dirty="0"/>
                    </a:p>
                  </a:txBody>
                  <a:tcPr/>
                </a:tc>
                <a:tc>
                  <a:txBody>
                    <a:bodyPr/>
                    <a:lstStyle/>
                    <a:p>
                      <a:r>
                        <a:rPr lang="en-US" dirty="0" smtClean="0"/>
                        <a:t>0.5033</a:t>
                      </a:r>
                      <a:endParaRPr lang="en-US" dirty="0"/>
                    </a:p>
                  </a:txBody>
                  <a:tcPr/>
                </a:tc>
                <a:tc>
                  <a:txBody>
                    <a:bodyPr/>
                    <a:lstStyle/>
                    <a:p>
                      <a:r>
                        <a:rPr lang="en-US" dirty="0" smtClean="0"/>
                        <a:t>0.7467</a:t>
                      </a:r>
                      <a:endParaRPr lang="en-US" dirty="0"/>
                    </a:p>
                  </a:txBody>
                  <a:tcPr/>
                </a:tc>
                <a:extLst>
                  <a:ext uri="{0D108BD9-81ED-4DB2-BD59-A6C34878D82A}">
                    <a16:rowId xmlns:a16="http://schemas.microsoft.com/office/drawing/2014/main" val="1375931756"/>
                  </a:ext>
                </a:extLst>
              </a:tr>
              <a:tr h="616065">
                <a:tc>
                  <a:txBody>
                    <a:bodyPr/>
                    <a:lstStyle/>
                    <a:p>
                      <a:r>
                        <a:rPr lang="en-US" dirty="0" smtClean="0"/>
                        <a:t>P7: …when the teacher asked you to go to the board, you asked to be excused</a:t>
                      </a:r>
                      <a:r>
                        <a:rPr lang="en-US" baseline="0" dirty="0" smtClean="0"/>
                        <a:t> from it…</a:t>
                      </a:r>
                      <a:endParaRPr lang="en-US" dirty="0"/>
                    </a:p>
                  </a:txBody>
                  <a:tcPr/>
                </a:tc>
                <a:tc>
                  <a:txBody>
                    <a:bodyPr/>
                    <a:lstStyle/>
                    <a:p>
                      <a:r>
                        <a:rPr lang="en-US" dirty="0" smtClean="0"/>
                        <a:t>0.4128</a:t>
                      </a:r>
                      <a:endParaRPr lang="en-US" dirty="0"/>
                    </a:p>
                  </a:txBody>
                  <a:tcPr/>
                </a:tc>
                <a:tc>
                  <a:txBody>
                    <a:bodyPr/>
                    <a:lstStyle/>
                    <a:p>
                      <a:r>
                        <a:rPr lang="en-US" dirty="0" smtClean="0"/>
                        <a:t>0.8296</a:t>
                      </a:r>
                      <a:endParaRPr lang="en-US" dirty="0"/>
                    </a:p>
                  </a:txBody>
                  <a:tcPr/>
                </a:tc>
                <a:extLst>
                  <a:ext uri="{0D108BD9-81ED-4DB2-BD59-A6C34878D82A}">
                    <a16:rowId xmlns:a16="http://schemas.microsoft.com/office/drawing/2014/main" val="4238508477"/>
                  </a:ext>
                </a:extLst>
              </a:tr>
              <a:tr h="352037">
                <a:tc>
                  <a:txBody>
                    <a:bodyPr/>
                    <a:lstStyle/>
                    <a:p>
                      <a:r>
                        <a:rPr lang="en-US" dirty="0" smtClean="0"/>
                        <a:t>P9: …you missed a day of school…</a:t>
                      </a:r>
                      <a:endParaRPr lang="en-US" dirty="0"/>
                    </a:p>
                  </a:txBody>
                  <a:tcPr/>
                </a:tc>
                <a:tc>
                  <a:txBody>
                    <a:bodyPr/>
                    <a:lstStyle/>
                    <a:p>
                      <a:r>
                        <a:rPr lang="en-US" dirty="0" smtClean="0"/>
                        <a:t>0.4016</a:t>
                      </a:r>
                      <a:endParaRPr lang="en-US" dirty="0"/>
                    </a:p>
                  </a:txBody>
                  <a:tcPr/>
                </a:tc>
                <a:tc>
                  <a:txBody>
                    <a:bodyPr/>
                    <a:lstStyle/>
                    <a:p>
                      <a:r>
                        <a:rPr lang="en-US" dirty="0" smtClean="0"/>
                        <a:t>0.8387</a:t>
                      </a:r>
                      <a:endParaRPr lang="en-US" dirty="0"/>
                    </a:p>
                  </a:txBody>
                  <a:tcPr/>
                </a:tc>
                <a:extLst>
                  <a:ext uri="{0D108BD9-81ED-4DB2-BD59-A6C34878D82A}">
                    <a16:rowId xmlns:a16="http://schemas.microsoft.com/office/drawing/2014/main" val="581715889"/>
                  </a:ext>
                </a:extLst>
              </a:tr>
              <a:tr h="352037">
                <a:tc>
                  <a:txBody>
                    <a:bodyPr/>
                    <a:lstStyle/>
                    <a:p>
                      <a:r>
                        <a:rPr lang="en-US" dirty="0" smtClean="0"/>
                        <a:t>P10: …you had a difficult time concentrating</a:t>
                      </a:r>
                      <a:r>
                        <a:rPr lang="en-US" baseline="0" dirty="0" smtClean="0"/>
                        <a:t> in class…</a:t>
                      </a:r>
                      <a:endParaRPr lang="en-US" dirty="0"/>
                    </a:p>
                  </a:txBody>
                  <a:tcPr/>
                </a:tc>
                <a:tc>
                  <a:txBody>
                    <a:bodyPr/>
                    <a:lstStyle/>
                    <a:p>
                      <a:r>
                        <a:rPr lang="en-US" dirty="0" smtClean="0"/>
                        <a:t>0.5138</a:t>
                      </a:r>
                      <a:endParaRPr lang="en-US" dirty="0"/>
                    </a:p>
                  </a:txBody>
                  <a:tcPr/>
                </a:tc>
                <a:tc>
                  <a:txBody>
                    <a:bodyPr/>
                    <a:lstStyle/>
                    <a:p>
                      <a:r>
                        <a:rPr lang="en-US" dirty="0" smtClean="0"/>
                        <a:t>0.7360</a:t>
                      </a:r>
                      <a:endParaRPr lang="en-US" dirty="0"/>
                    </a:p>
                  </a:txBody>
                  <a:tcPr/>
                </a:tc>
                <a:extLst>
                  <a:ext uri="{0D108BD9-81ED-4DB2-BD59-A6C34878D82A}">
                    <a16:rowId xmlns:a16="http://schemas.microsoft.com/office/drawing/2014/main" val="710143824"/>
                  </a:ext>
                </a:extLst>
              </a:tr>
              <a:tr h="616065">
                <a:tc>
                  <a:txBody>
                    <a:bodyPr/>
                    <a:lstStyle/>
                    <a:p>
                      <a:r>
                        <a:rPr lang="en-US" dirty="0" smtClean="0"/>
                        <a:t>P12: …you had</a:t>
                      </a:r>
                      <a:r>
                        <a:rPr lang="en-US" baseline="0" dirty="0" smtClean="0"/>
                        <a:t> a difficulty paying attention to the teacher because you were thinking about your period…</a:t>
                      </a:r>
                      <a:endParaRPr lang="en-US" dirty="0"/>
                    </a:p>
                  </a:txBody>
                  <a:tcPr/>
                </a:tc>
                <a:tc>
                  <a:txBody>
                    <a:bodyPr/>
                    <a:lstStyle/>
                    <a:p>
                      <a:r>
                        <a:rPr lang="en-US" dirty="0" smtClean="0"/>
                        <a:t>0.6523</a:t>
                      </a:r>
                      <a:endParaRPr lang="en-US" dirty="0"/>
                    </a:p>
                  </a:txBody>
                  <a:tcPr/>
                </a:tc>
                <a:tc>
                  <a:txBody>
                    <a:bodyPr/>
                    <a:lstStyle/>
                    <a:p>
                      <a:r>
                        <a:rPr lang="en-US" dirty="0" smtClean="0"/>
                        <a:t>0.5745</a:t>
                      </a:r>
                      <a:endParaRPr lang="en-US" dirty="0"/>
                    </a:p>
                  </a:txBody>
                  <a:tcPr/>
                </a:tc>
                <a:extLst>
                  <a:ext uri="{0D108BD9-81ED-4DB2-BD59-A6C34878D82A}">
                    <a16:rowId xmlns:a16="http://schemas.microsoft.com/office/drawing/2014/main" val="263057259"/>
                  </a:ext>
                </a:extLst>
              </a:tr>
              <a:tr h="616065">
                <a:tc>
                  <a:txBody>
                    <a:bodyPr/>
                    <a:lstStyle/>
                    <a:p>
                      <a:r>
                        <a:rPr lang="en-US" dirty="0" smtClean="0"/>
                        <a:t>P13: …you didn’t answer the teachers question even though you knew the correct answer…</a:t>
                      </a:r>
                      <a:endParaRPr lang="en-US" dirty="0"/>
                    </a:p>
                  </a:txBody>
                  <a:tcPr/>
                </a:tc>
                <a:tc>
                  <a:txBody>
                    <a:bodyPr/>
                    <a:lstStyle/>
                    <a:p>
                      <a:r>
                        <a:rPr lang="en-US" dirty="0" smtClean="0"/>
                        <a:t>0.4262</a:t>
                      </a:r>
                      <a:endParaRPr lang="en-US" dirty="0"/>
                    </a:p>
                  </a:txBody>
                  <a:tcPr/>
                </a:tc>
                <a:tc>
                  <a:txBody>
                    <a:bodyPr/>
                    <a:lstStyle/>
                    <a:p>
                      <a:r>
                        <a:rPr lang="en-US" dirty="0" smtClean="0"/>
                        <a:t>0.8183</a:t>
                      </a:r>
                      <a:endParaRPr lang="en-US" dirty="0"/>
                    </a:p>
                  </a:txBody>
                  <a:tcPr/>
                </a:tc>
                <a:extLst>
                  <a:ext uri="{0D108BD9-81ED-4DB2-BD59-A6C34878D82A}">
                    <a16:rowId xmlns:a16="http://schemas.microsoft.com/office/drawing/2014/main" val="3386039317"/>
                  </a:ext>
                </a:extLst>
              </a:tr>
              <a:tr h="593358">
                <a:tc>
                  <a:txBody>
                    <a:bodyPr/>
                    <a:lstStyle/>
                    <a:p>
                      <a:pPr algn="r"/>
                      <a:r>
                        <a:rPr lang="en-US" dirty="0" smtClean="0">
                          <a:solidFill>
                            <a:schemeClr val="bg1"/>
                          </a:solidFill>
                        </a:rPr>
                        <a:t>Cronbach’s Alpha</a:t>
                      </a:r>
                      <a:endParaRPr lang="en-US" dirty="0">
                        <a:solidFill>
                          <a:schemeClr val="bg1"/>
                        </a:solidFill>
                      </a:endParaRPr>
                    </a:p>
                  </a:txBody>
                  <a:tcPr>
                    <a:solidFill>
                      <a:schemeClr val="accent1"/>
                    </a:solidFill>
                  </a:tcPr>
                </a:tc>
                <a:tc gridSpan="2">
                  <a:txBody>
                    <a:bodyPr/>
                    <a:lstStyle/>
                    <a:p>
                      <a:r>
                        <a:rPr lang="en-US" dirty="0" smtClean="0">
                          <a:solidFill>
                            <a:schemeClr val="bg1"/>
                          </a:solidFill>
                        </a:rPr>
                        <a:t>0.7146</a:t>
                      </a:r>
                      <a:endParaRPr lang="en-US" dirty="0">
                        <a:solidFill>
                          <a:schemeClr val="bg1"/>
                        </a:solidFill>
                      </a:endParaRPr>
                    </a:p>
                  </a:txBody>
                  <a:tcPr>
                    <a:solidFill>
                      <a:schemeClr val="accent1"/>
                    </a:solidFill>
                  </a:tcPr>
                </a:tc>
                <a:tc hMerge="1">
                  <a:txBody>
                    <a:bodyPr/>
                    <a:lstStyle/>
                    <a:p>
                      <a:endParaRPr lang="en-US" dirty="0">
                        <a:solidFill>
                          <a:schemeClr val="bg1"/>
                        </a:solidFill>
                      </a:endParaRPr>
                    </a:p>
                  </a:txBody>
                  <a:tcPr>
                    <a:solidFill>
                      <a:schemeClr val="accent1"/>
                    </a:solidFill>
                  </a:tcPr>
                </a:tc>
                <a:extLst>
                  <a:ext uri="{0D108BD9-81ED-4DB2-BD59-A6C34878D82A}">
                    <a16:rowId xmlns:a16="http://schemas.microsoft.com/office/drawing/2014/main" val="2128819485"/>
                  </a:ext>
                </a:extLst>
              </a:tr>
            </a:tbl>
          </a:graphicData>
        </a:graphic>
      </p:graphicFrame>
    </p:spTree>
    <p:extLst>
      <p:ext uri="{BB962C8B-B14F-4D97-AF65-F5344CB8AC3E}">
        <p14:creationId xmlns:p14="http://schemas.microsoft.com/office/powerpoint/2010/main" val="1049704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24634" y="186742"/>
            <a:ext cx="8282640" cy="836814"/>
          </a:xfrm>
        </p:spPr>
        <p:txBody>
          <a:bodyPr/>
          <a:lstStyle/>
          <a:p>
            <a:r>
              <a:rPr lang="en-US" dirty="0" smtClean="0"/>
              <a:t>MR-SSS Assessment Findings: School  Participation </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C7EC787-464F-4645-AA71-A68261C1BB0B}" type="datetime1">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l" defTabSz="457200" rtl="0" eaLnBrk="1" fontAlgn="auto" latinLnBrk="0" hangingPunct="1">
                <a:lnSpc>
                  <a:spcPct val="100000"/>
                </a:lnSpc>
                <a:spcBef>
                  <a:spcPts val="0"/>
                </a:spcBef>
                <a:spcAft>
                  <a:spcPts val="0"/>
                </a:spcAft>
                <a:buClrTx/>
                <a:buSzTx/>
                <a:buFontTx/>
                <a:buNone/>
                <a:tabLst/>
                <a:defRPr/>
              </a:pPr>
              <a:t>5/14/2018</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smtClean="0">
                <a:ln>
                  <a:noFill/>
                </a:ln>
                <a:solidFill>
                  <a:srgbClr val="222221"/>
                </a:solidFill>
                <a:effectLst/>
                <a:uLnTx/>
                <a:uFillTx/>
                <a:latin typeface="Gill Sans Infant Std"/>
                <a:ea typeface="+mn-ea"/>
              </a:rPr>
              <a:t>FRESH SHN Webinar MHM in Schools</a:t>
            </a:r>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graphicFrame>
        <p:nvGraphicFramePr>
          <p:cNvPr id="7" name="Table 6"/>
          <p:cNvGraphicFramePr>
            <a:graphicFrameLocks noGrp="1"/>
          </p:cNvGraphicFramePr>
          <p:nvPr>
            <p:extLst>
              <p:ext uri="{D42A27DB-BD31-4B8C-83A1-F6EECF244321}">
                <p14:modId xmlns:p14="http://schemas.microsoft.com/office/powerpoint/2010/main" val="760373557"/>
              </p:ext>
            </p:extLst>
          </p:nvPr>
        </p:nvGraphicFramePr>
        <p:xfrm>
          <a:off x="1" y="1050825"/>
          <a:ext cx="9143999" cy="5043438"/>
        </p:xfrm>
        <a:graphic>
          <a:graphicData uri="http://schemas.openxmlformats.org/drawingml/2006/table">
            <a:tbl>
              <a:tblPr firstRow="1" bandRow="1">
                <a:tableStyleId>{5C22544A-7EE6-4342-B048-85BDC9FD1C3A}</a:tableStyleId>
              </a:tblPr>
              <a:tblGrid>
                <a:gridCol w="6896559">
                  <a:extLst>
                    <a:ext uri="{9D8B030D-6E8A-4147-A177-3AD203B41FA5}">
                      <a16:colId xmlns:a16="http://schemas.microsoft.com/office/drawing/2014/main" val="4219723394"/>
                    </a:ext>
                  </a:extLst>
                </a:gridCol>
                <a:gridCol w="936434">
                  <a:extLst>
                    <a:ext uri="{9D8B030D-6E8A-4147-A177-3AD203B41FA5}">
                      <a16:colId xmlns:a16="http://schemas.microsoft.com/office/drawing/2014/main" val="3555200011"/>
                    </a:ext>
                  </a:extLst>
                </a:gridCol>
                <a:gridCol w="1311006">
                  <a:extLst>
                    <a:ext uri="{9D8B030D-6E8A-4147-A177-3AD203B41FA5}">
                      <a16:colId xmlns:a16="http://schemas.microsoft.com/office/drawing/2014/main" val="1242162515"/>
                    </a:ext>
                  </a:extLst>
                </a:gridCol>
              </a:tblGrid>
              <a:tr h="352037">
                <a:tc gridSpan="3">
                  <a:txBody>
                    <a:bodyPr/>
                    <a:lstStyle/>
                    <a:p>
                      <a:r>
                        <a:rPr lang="en-US" dirty="0" smtClean="0"/>
                        <a:t>Factor Loadings</a:t>
                      </a:r>
                      <a:r>
                        <a:rPr lang="en-US" baseline="0" dirty="0" smtClean="0"/>
                        <a:t> </a:t>
                      </a:r>
                      <a:r>
                        <a:rPr lang="en-US" dirty="0" smtClean="0"/>
                        <a:t>and Unique Variances</a:t>
                      </a:r>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096903134"/>
                  </a:ext>
                </a:extLst>
              </a:tr>
              <a:tr h="322701">
                <a:tc>
                  <a:txBody>
                    <a:bodyPr/>
                    <a:lstStyle/>
                    <a:p>
                      <a:r>
                        <a:rPr lang="en-US" sz="1600" dirty="0" smtClean="0">
                          <a:solidFill>
                            <a:schemeClr val="bg1"/>
                          </a:solidFill>
                        </a:rPr>
                        <a:t>Item Description</a:t>
                      </a:r>
                      <a:endParaRPr lang="en-US" sz="1600" dirty="0">
                        <a:solidFill>
                          <a:schemeClr val="bg1"/>
                        </a:solidFill>
                      </a:endParaRPr>
                    </a:p>
                  </a:txBody>
                  <a:tcPr>
                    <a:solidFill>
                      <a:schemeClr val="accent1"/>
                    </a:solidFill>
                  </a:tcPr>
                </a:tc>
                <a:tc>
                  <a:txBody>
                    <a:bodyPr/>
                    <a:lstStyle/>
                    <a:p>
                      <a:r>
                        <a:rPr lang="en-US" sz="1600" dirty="0" smtClean="0">
                          <a:solidFill>
                            <a:schemeClr val="bg1"/>
                          </a:solidFill>
                        </a:rPr>
                        <a:t>Factor 1</a:t>
                      </a:r>
                      <a:endParaRPr lang="en-US" sz="1600" dirty="0">
                        <a:solidFill>
                          <a:schemeClr val="bg1"/>
                        </a:solidFill>
                      </a:endParaRPr>
                    </a:p>
                  </a:txBody>
                  <a:tcPr>
                    <a:solidFill>
                      <a:schemeClr val="accent1"/>
                    </a:solidFill>
                  </a:tcPr>
                </a:tc>
                <a:tc>
                  <a:txBody>
                    <a:bodyPr/>
                    <a:lstStyle/>
                    <a:p>
                      <a:r>
                        <a:rPr lang="en-US" sz="1600" dirty="0" smtClean="0">
                          <a:solidFill>
                            <a:schemeClr val="bg1"/>
                          </a:solidFill>
                        </a:rPr>
                        <a:t>Uniqueness</a:t>
                      </a:r>
                      <a:endParaRPr lang="en-US" sz="1600" dirty="0">
                        <a:solidFill>
                          <a:schemeClr val="bg1"/>
                        </a:solidFill>
                      </a:endParaRPr>
                    </a:p>
                  </a:txBody>
                  <a:tcPr>
                    <a:solidFill>
                      <a:schemeClr val="accent1"/>
                    </a:solidFill>
                  </a:tcPr>
                </a:tc>
                <a:extLst>
                  <a:ext uri="{0D108BD9-81ED-4DB2-BD59-A6C34878D82A}">
                    <a16:rowId xmlns:a16="http://schemas.microsoft.com/office/drawing/2014/main" val="1303116973"/>
                  </a:ext>
                </a:extLst>
              </a:tr>
              <a:tr h="352037">
                <a:tc>
                  <a:txBody>
                    <a:bodyPr/>
                    <a:lstStyle/>
                    <a:p>
                      <a:r>
                        <a:rPr lang="en-US" dirty="0" smtClean="0"/>
                        <a:t>P4: …you preferred to spend recess alone…</a:t>
                      </a:r>
                    </a:p>
                  </a:txBody>
                  <a:tcPr/>
                </a:tc>
                <a:tc>
                  <a:txBody>
                    <a:bodyPr/>
                    <a:lstStyle/>
                    <a:p>
                      <a:r>
                        <a:rPr lang="en-US" dirty="0" smtClean="0"/>
                        <a:t>0.4222</a:t>
                      </a:r>
                      <a:endParaRPr lang="en-US" dirty="0"/>
                    </a:p>
                  </a:txBody>
                  <a:tcPr/>
                </a:tc>
                <a:tc>
                  <a:txBody>
                    <a:bodyPr/>
                    <a:lstStyle/>
                    <a:p>
                      <a:r>
                        <a:rPr lang="en-US" dirty="0" smtClean="0"/>
                        <a:t>0.8218</a:t>
                      </a:r>
                      <a:endParaRPr lang="en-US" dirty="0"/>
                    </a:p>
                  </a:txBody>
                  <a:tcPr/>
                </a:tc>
                <a:extLst>
                  <a:ext uri="{0D108BD9-81ED-4DB2-BD59-A6C34878D82A}">
                    <a16:rowId xmlns:a16="http://schemas.microsoft.com/office/drawing/2014/main" val="3093681456"/>
                  </a:ext>
                </a:extLst>
              </a:tr>
              <a:tr h="352037">
                <a:tc>
                  <a:txBody>
                    <a:bodyPr/>
                    <a:lstStyle/>
                    <a:p>
                      <a:r>
                        <a:rPr lang="en-US" dirty="0" smtClean="0"/>
                        <a:t>P5: …you didn’t feel like doing your homework…</a:t>
                      </a:r>
                      <a:endParaRPr lang="en-US" dirty="0"/>
                    </a:p>
                  </a:txBody>
                  <a:tcPr/>
                </a:tc>
                <a:tc>
                  <a:txBody>
                    <a:bodyPr/>
                    <a:lstStyle/>
                    <a:p>
                      <a:r>
                        <a:rPr lang="en-US" dirty="0" smtClean="0"/>
                        <a:t>0.5324</a:t>
                      </a:r>
                      <a:endParaRPr lang="en-US" dirty="0"/>
                    </a:p>
                  </a:txBody>
                  <a:tcPr/>
                </a:tc>
                <a:tc>
                  <a:txBody>
                    <a:bodyPr/>
                    <a:lstStyle/>
                    <a:p>
                      <a:r>
                        <a:rPr lang="en-US" dirty="0" smtClean="0"/>
                        <a:t>0.7165</a:t>
                      </a:r>
                      <a:endParaRPr lang="en-US" dirty="0"/>
                    </a:p>
                  </a:txBody>
                  <a:tcPr/>
                </a:tc>
                <a:extLst>
                  <a:ext uri="{0D108BD9-81ED-4DB2-BD59-A6C34878D82A}">
                    <a16:rowId xmlns:a16="http://schemas.microsoft.com/office/drawing/2014/main" val="802166247"/>
                  </a:ext>
                </a:extLst>
              </a:tr>
              <a:tr h="352037">
                <a:tc>
                  <a:txBody>
                    <a:bodyPr/>
                    <a:lstStyle/>
                    <a:p>
                      <a:r>
                        <a:rPr lang="en-US" dirty="0" smtClean="0"/>
                        <a:t>P6: …you didn’t feel like doing anything…</a:t>
                      </a:r>
                      <a:endParaRPr lang="en-US" dirty="0"/>
                    </a:p>
                  </a:txBody>
                  <a:tcPr/>
                </a:tc>
                <a:tc>
                  <a:txBody>
                    <a:bodyPr/>
                    <a:lstStyle/>
                    <a:p>
                      <a:r>
                        <a:rPr lang="en-US" dirty="0" smtClean="0"/>
                        <a:t>0.5033</a:t>
                      </a:r>
                      <a:endParaRPr lang="en-US" dirty="0"/>
                    </a:p>
                  </a:txBody>
                  <a:tcPr/>
                </a:tc>
                <a:tc>
                  <a:txBody>
                    <a:bodyPr/>
                    <a:lstStyle/>
                    <a:p>
                      <a:r>
                        <a:rPr lang="en-US" dirty="0" smtClean="0"/>
                        <a:t>0.7467</a:t>
                      </a:r>
                      <a:endParaRPr lang="en-US" dirty="0"/>
                    </a:p>
                  </a:txBody>
                  <a:tcPr/>
                </a:tc>
                <a:extLst>
                  <a:ext uri="{0D108BD9-81ED-4DB2-BD59-A6C34878D82A}">
                    <a16:rowId xmlns:a16="http://schemas.microsoft.com/office/drawing/2014/main" val="1375931756"/>
                  </a:ext>
                </a:extLst>
              </a:tr>
              <a:tr h="616065">
                <a:tc>
                  <a:txBody>
                    <a:bodyPr/>
                    <a:lstStyle/>
                    <a:p>
                      <a:r>
                        <a:rPr lang="en-US" dirty="0" smtClean="0"/>
                        <a:t>P7: …when the teacher asked you to go to the board, you asked to be excused</a:t>
                      </a:r>
                      <a:r>
                        <a:rPr lang="en-US" baseline="0" dirty="0" smtClean="0"/>
                        <a:t> from it…</a:t>
                      </a:r>
                      <a:endParaRPr lang="en-US" dirty="0"/>
                    </a:p>
                  </a:txBody>
                  <a:tcPr/>
                </a:tc>
                <a:tc>
                  <a:txBody>
                    <a:bodyPr/>
                    <a:lstStyle/>
                    <a:p>
                      <a:r>
                        <a:rPr lang="en-US" dirty="0" smtClean="0"/>
                        <a:t>0.4128</a:t>
                      </a:r>
                      <a:endParaRPr lang="en-US" dirty="0"/>
                    </a:p>
                  </a:txBody>
                  <a:tcPr/>
                </a:tc>
                <a:tc>
                  <a:txBody>
                    <a:bodyPr/>
                    <a:lstStyle/>
                    <a:p>
                      <a:r>
                        <a:rPr lang="en-US" dirty="0" smtClean="0"/>
                        <a:t>0.8296</a:t>
                      </a:r>
                      <a:endParaRPr lang="en-US" dirty="0"/>
                    </a:p>
                  </a:txBody>
                  <a:tcPr/>
                </a:tc>
                <a:extLst>
                  <a:ext uri="{0D108BD9-81ED-4DB2-BD59-A6C34878D82A}">
                    <a16:rowId xmlns:a16="http://schemas.microsoft.com/office/drawing/2014/main" val="4238508477"/>
                  </a:ext>
                </a:extLst>
              </a:tr>
              <a:tr h="352037">
                <a:tc>
                  <a:txBody>
                    <a:bodyPr/>
                    <a:lstStyle/>
                    <a:p>
                      <a:r>
                        <a:rPr lang="en-US" dirty="0" smtClean="0"/>
                        <a:t>P9: …you missed a day of school…</a:t>
                      </a:r>
                      <a:endParaRPr lang="en-US" dirty="0"/>
                    </a:p>
                  </a:txBody>
                  <a:tcPr/>
                </a:tc>
                <a:tc>
                  <a:txBody>
                    <a:bodyPr/>
                    <a:lstStyle/>
                    <a:p>
                      <a:r>
                        <a:rPr lang="en-US" dirty="0" smtClean="0"/>
                        <a:t>0.4016</a:t>
                      </a:r>
                      <a:endParaRPr lang="en-US" dirty="0"/>
                    </a:p>
                  </a:txBody>
                  <a:tcPr/>
                </a:tc>
                <a:tc>
                  <a:txBody>
                    <a:bodyPr/>
                    <a:lstStyle/>
                    <a:p>
                      <a:r>
                        <a:rPr lang="en-US" dirty="0" smtClean="0"/>
                        <a:t>0.8387</a:t>
                      </a:r>
                      <a:endParaRPr lang="en-US" dirty="0"/>
                    </a:p>
                  </a:txBody>
                  <a:tcPr/>
                </a:tc>
                <a:extLst>
                  <a:ext uri="{0D108BD9-81ED-4DB2-BD59-A6C34878D82A}">
                    <a16:rowId xmlns:a16="http://schemas.microsoft.com/office/drawing/2014/main" val="581715889"/>
                  </a:ext>
                </a:extLst>
              </a:tr>
              <a:tr h="352037">
                <a:tc>
                  <a:txBody>
                    <a:bodyPr/>
                    <a:lstStyle/>
                    <a:p>
                      <a:r>
                        <a:rPr lang="en-US" dirty="0" smtClean="0"/>
                        <a:t>P10: …you had a difficult time concentrating</a:t>
                      </a:r>
                      <a:r>
                        <a:rPr lang="en-US" baseline="0" dirty="0" smtClean="0"/>
                        <a:t> in class…</a:t>
                      </a:r>
                      <a:endParaRPr lang="en-US" dirty="0"/>
                    </a:p>
                  </a:txBody>
                  <a:tcPr/>
                </a:tc>
                <a:tc>
                  <a:txBody>
                    <a:bodyPr/>
                    <a:lstStyle/>
                    <a:p>
                      <a:r>
                        <a:rPr lang="en-US" dirty="0" smtClean="0"/>
                        <a:t>0.5138</a:t>
                      </a:r>
                      <a:endParaRPr lang="en-US" dirty="0"/>
                    </a:p>
                  </a:txBody>
                  <a:tcPr/>
                </a:tc>
                <a:tc>
                  <a:txBody>
                    <a:bodyPr/>
                    <a:lstStyle/>
                    <a:p>
                      <a:r>
                        <a:rPr lang="en-US" dirty="0" smtClean="0"/>
                        <a:t>0.7360</a:t>
                      </a:r>
                      <a:endParaRPr lang="en-US" dirty="0"/>
                    </a:p>
                  </a:txBody>
                  <a:tcPr/>
                </a:tc>
                <a:extLst>
                  <a:ext uri="{0D108BD9-81ED-4DB2-BD59-A6C34878D82A}">
                    <a16:rowId xmlns:a16="http://schemas.microsoft.com/office/drawing/2014/main" val="710143824"/>
                  </a:ext>
                </a:extLst>
              </a:tr>
              <a:tr h="616065">
                <a:tc>
                  <a:txBody>
                    <a:bodyPr/>
                    <a:lstStyle/>
                    <a:p>
                      <a:r>
                        <a:rPr lang="en-US" dirty="0" smtClean="0"/>
                        <a:t>P12: …you had</a:t>
                      </a:r>
                      <a:r>
                        <a:rPr lang="en-US" baseline="0" dirty="0" smtClean="0"/>
                        <a:t> a difficulty paying attention to the teacher because you were thinking about your period…</a:t>
                      </a:r>
                      <a:endParaRPr lang="en-US" dirty="0"/>
                    </a:p>
                  </a:txBody>
                  <a:tcPr/>
                </a:tc>
                <a:tc>
                  <a:txBody>
                    <a:bodyPr/>
                    <a:lstStyle/>
                    <a:p>
                      <a:r>
                        <a:rPr lang="en-US" dirty="0" smtClean="0"/>
                        <a:t>0.6523</a:t>
                      </a:r>
                      <a:endParaRPr lang="en-US" dirty="0"/>
                    </a:p>
                  </a:txBody>
                  <a:tcPr/>
                </a:tc>
                <a:tc>
                  <a:txBody>
                    <a:bodyPr/>
                    <a:lstStyle/>
                    <a:p>
                      <a:r>
                        <a:rPr lang="en-US" dirty="0" smtClean="0"/>
                        <a:t>0.5745</a:t>
                      </a:r>
                      <a:endParaRPr lang="en-US" dirty="0"/>
                    </a:p>
                  </a:txBody>
                  <a:tcPr/>
                </a:tc>
                <a:extLst>
                  <a:ext uri="{0D108BD9-81ED-4DB2-BD59-A6C34878D82A}">
                    <a16:rowId xmlns:a16="http://schemas.microsoft.com/office/drawing/2014/main" val="263057259"/>
                  </a:ext>
                </a:extLst>
              </a:tr>
              <a:tr h="616065">
                <a:tc>
                  <a:txBody>
                    <a:bodyPr/>
                    <a:lstStyle/>
                    <a:p>
                      <a:r>
                        <a:rPr lang="en-US" dirty="0" smtClean="0"/>
                        <a:t>P13: …you didn’t answer the teachers question even though you knew the correct answer…</a:t>
                      </a:r>
                      <a:endParaRPr lang="en-US" dirty="0"/>
                    </a:p>
                  </a:txBody>
                  <a:tcPr/>
                </a:tc>
                <a:tc>
                  <a:txBody>
                    <a:bodyPr/>
                    <a:lstStyle/>
                    <a:p>
                      <a:r>
                        <a:rPr lang="en-US" dirty="0" smtClean="0"/>
                        <a:t>0.4262</a:t>
                      </a:r>
                      <a:endParaRPr lang="en-US" dirty="0"/>
                    </a:p>
                  </a:txBody>
                  <a:tcPr/>
                </a:tc>
                <a:tc>
                  <a:txBody>
                    <a:bodyPr/>
                    <a:lstStyle/>
                    <a:p>
                      <a:r>
                        <a:rPr lang="en-US" dirty="0" smtClean="0"/>
                        <a:t>0.8183</a:t>
                      </a:r>
                      <a:endParaRPr lang="en-US" dirty="0"/>
                    </a:p>
                  </a:txBody>
                  <a:tcPr/>
                </a:tc>
                <a:extLst>
                  <a:ext uri="{0D108BD9-81ED-4DB2-BD59-A6C34878D82A}">
                    <a16:rowId xmlns:a16="http://schemas.microsoft.com/office/drawing/2014/main" val="3386039317"/>
                  </a:ext>
                </a:extLst>
              </a:tr>
              <a:tr h="593358">
                <a:tc>
                  <a:txBody>
                    <a:bodyPr/>
                    <a:lstStyle/>
                    <a:p>
                      <a:pPr algn="r"/>
                      <a:r>
                        <a:rPr lang="en-US" dirty="0" smtClean="0">
                          <a:solidFill>
                            <a:schemeClr val="bg1"/>
                          </a:solidFill>
                        </a:rPr>
                        <a:t>Cronbach’s Alpha</a:t>
                      </a:r>
                      <a:endParaRPr lang="en-US" dirty="0">
                        <a:solidFill>
                          <a:schemeClr val="bg1"/>
                        </a:solidFill>
                      </a:endParaRPr>
                    </a:p>
                  </a:txBody>
                  <a:tcPr>
                    <a:solidFill>
                      <a:schemeClr val="accent1"/>
                    </a:solidFill>
                  </a:tcPr>
                </a:tc>
                <a:tc gridSpan="2">
                  <a:txBody>
                    <a:bodyPr/>
                    <a:lstStyle/>
                    <a:p>
                      <a:r>
                        <a:rPr lang="en-US" dirty="0" smtClean="0">
                          <a:solidFill>
                            <a:schemeClr val="bg1"/>
                          </a:solidFill>
                        </a:rPr>
                        <a:t>0.7146</a:t>
                      </a:r>
                      <a:endParaRPr lang="en-US" dirty="0">
                        <a:solidFill>
                          <a:schemeClr val="bg1"/>
                        </a:solidFill>
                      </a:endParaRPr>
                    </a:p>
                  </a:txBody>
                  <a:tcPr>
                    <a:solidFill>
                      <a:schemeClr val="accent1"/>
                    </a:solidFill>
                  </a:tcPr>
                </a:tc>
                <a:tc hMerge="1">
                  <a:txBody>
                    <a:bodyPr/>
                    <a:lstStyle/>
                    <a:p>
                      <a:endParaRPr lang="en-US" dirty="0">
                        <a:solidFill>
                          <a:schemeClr val="bg1"/>
                        </a:solidFill>
                      </a:endParaRPr>
                    </a:p>
                  </a:txBody>
                  <a:tcPr>
                    <a:solidFill>
                      <a:schemeClr val="accent1"/>
                    </a:solidFill>
                  </a:tcPr>
                </a:tc>
                <a:extLst>
                  <a:ext uri="{0D108BD9-81ED-4DB2-BD59-A6C34878D82A}">
                    <a16:rowId xmlns:a16="http://schemas.microsoft.com/office/drawing/2014/main" val="2128819485"/>
                  </a:ext>
                </a:extLst>
              </a:tr>
            </a:tbl>
          </a:graphicData>
        </a:graphic>
      </p:graphicFrame>
    </p:spTree>
    <p:extLst>
      <p:ext uri="{BB962C8B-B14F-4D97-AF65-F5344CB8AC3E}">
        <p14:creationId xmlns:p14="http://schemas.microsoft.com/office/powerpoint/2010/main" val="638888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24634" y="186742"/>
            <a:ext cx="8282640" cy="836814"/>
          </a:xfrm>
        </p:spPr>
        <p:txBody>
          <a:bodyPr/>
          <a:lstStyle/>
          <a:p>
            <a:r>
              <a:rPr lang="en-US" dirty="0" smtClean="0"/>
              <a:t>MR-SSS Assessment Findings: Stress</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03A4A60-7E3B-4855-BE8C-C97DD3DC70BD}" type="datetime1">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l" defTabSz="457200" rtl="0" eaLnBrk="1" fontAlgn="auto" latinLnBrk="0" hangingPunct="1">
                <a:lnSpc>
                  <a:spcPct val="100000"/>
                </a:lnSpc>
                <a:spcBef>
                  <a:spcPts val="0"/>
                </a:spcBef>
                <a:spcAft>
                  <a:spcPts val="0"/>
                </a:spcAft>
                <a:buClrTx/>
                <a:buSzTx/>
                <a:buFontTx/>
                <a:buNone/>
                <a:tabLst/>
                <a:defRPr/>
              </a:pPr>
              <a:t>5/14/2018</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smtClean="0">
                <a:ln>
                  <a:noFill/>
                </a:ln>
                <a:solidFill>
                  <a:srgbClr val="222221"/>
                </a:solidFill>
                <a:effectLst/>
                <a:uLnTx/>
                <a:uFillTx/>
                <a:latin typeface="Gill Sans Infant Std"/>
                <a:ea typeface="+mn-ea"/>
              </a:rPr>
              <a:t>FRESH SHN Webinar MHM in Schools</a:t>
            </a:r>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graphicFrame>
        <p:nvGraphicFramePr>
          <p:cNvPr id="7" name="Table 6"/>
          <p:cNvGraphicFramePr>
            <a:graphicFrameLocks noGrp="1"/>
          </p:cNvGraphicFramePr>
          <p:nvPr>
            <p:extLst>
              <p:ext uri="{D42A27DB-BD31-4B8C-83A1-F6EECF244321}">
                <p14:modId xmlns:p14="http://schemas.microsoft.com/office/powerpoint/2010/main" val="3532273405"/>
              </p:ext>
            </p:extLst>
          </p:nvPr>
        </p:nvGraphicFramePr>
        <p:xfrm>
          <a:off x="0" y="925415"/>
          <a:ext cx="9143999" cy="6041547"/>
        </p:xfrm>
        <a:graphic>
          <a:graphicData uri="http://schemas.openxmlformats.org/drawingml/2006/table">
            <a:tbl>
              <a:tblPr firstRow="1" bandRow="1">
                <a:tableStyleId>{5C22544A-7EE6-4342-B048-85BDC9FD1C3A}</a:tableStyleId>
              </a:tblPr>
              <a:tblGrid>
                <a:gridCol w="6896559">
                  <a:extLst>
                    <a:ext uri="{9D8B030D-6E8A-4147-A177-3AD203B41FA5}">
                      <a16:colId xmlns:a16="http://schemas.microsoft.com/office/drawing/2014/main" val="4219723394"/>
                    </a:ext>
                  </a:extLst>
                </a:gridCol>
                <a:gridCol w="936434">
                  <a:extLst>
                    <a:ext uri="{9D8B030D-6E8A-4147-A177-3AD203B41FA5}">
                      <a16:colId xmlns:a16="http://schemas.microsoft.com/office/drawing/2014/main" val="3555200011"/>
                    </a:ext>
                  </a:extLst>
                </a:gridCol>
                <a:gridCol w="1311006">
                  <a:extLst>
                    <a:ext uri="{9D8B030D-6E8A-4147-A177-3AD203B41FA5}">
                      <a16:colId xmlns:a16="http://schemas.microsoft.com/office/drawing/2014/main" val="1242162515"/>
                    </a:ext>
                  </a:extLst>
                </a:gridCol>
              </a:tblGrid>
              <a:tr h="352037">
                <a:tc gridSpan="3">
                  <a:txBody>
                    <a:bodyPr/>
                    <a:lstStyle/>
                    <a:p>
                      <a:r>
                        <a:rPr lang="en-US" dirty="0" smtClean="0"/>
                        <a:t>Factor Loadings</a:t>
                      </a:r>
                      <a:r>
                        <a:rPr lang="en-US" baseline="0" dirty="0" smtClean="0"/>
                        <a:t> </a:t>
                      </a:r>
                      <a:r>
                        <a:rPr lang="en-US" dirty="0" smtClean="0"/>
                        <a:t>and Unique Variances</a:t>
                      </a:r>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096903134"/>
                  </a:ext>
                </a:extLst>
              </a:tr>
              <a:tr h="322701">
                <a:tc>
                  <a:txBody>
                    <a:bodyPr/>
                    <a:lstStyle/>
                    <a:p>
                      <a:r>
                        <a:rPr lang="en-US" sz="1500" dirty="0" smtClean="0">
                          <a:solidFill>
                            <a:schemeClr val="bg1"/>
                          </a:solidFill>
                        </a:rPr>
                        <a:t>Item Description</a:t>
                      </a:r>
                      <a:endParaRPr lang="en-US" sz="1500" dirty="0">
                        <a:solidFill>
                          <a:schemeClr val="bg1"/>
                        </a:solidFill>
                      </a:endParaRPr>
                    </a:p>
                  </a:txBody>
                  <a:tcPr>
                    <a:solidFill>
                      <a:schemeClr val="accent1"/>
                    </a:solidFill>
                  </a:tcPr>
                </a:tc>
                <a:tc>
                  <a:txBody>
                    <a:bodyPr/>
                    <a:lstStyle/>
                    <a:p>
                      <a:r>
                        <a:rPr lang="en-US" sz="1600" dirty="0" smtClean="0">
                          <a:solidFill>
                            <a:schemeClr val="bg1"/>
                          </a:solidFill>
                        </a:rPr>
                        <a:t>Factor 1</a:t>
                      </a:r>
                      <a:endParaRPr lang="en-US" sz="1600" dirty="0">
                        <a:solidFill>
                          <a:schemeClr val="bg1"/>
                        </a:solidFill>
                      </a:endParaRPr>
                    </a:p>
                  </a:txBody>
                  <a:tcPr>
                    <a:solidFill>
                      <a:schemeClr val="accent1"/>
                    </a:solidFill>
                  </a:tcPr>
                </a:tc>
                <a:tc>
                  <a:txBody>
                    <a:bodyPr/>
                    <a:lstStyle/>
                    <a:p>
                      <a:r>
                        <a:rPr lang="en-US" sz="1600" dirty="0" smtClean="0">
                          <a:solidFill>
                            <a:schemeClr val="bg1"/>
                          </a:solidFill>
                        </a:rPr>
                        <a:t>Uniqueness</a:t>
                      </a:r>
                      <a:endParaRPr lang="en-US" sz="1600" dirty="0">
                        <a:solidFill>
                          <a:schemeClr val="bg1"/>
                        </a:solidFill>
                      </a:endParaRPr>
                    </a:p>
                  </a:txBody>
                  <a:tcPr>
                    <a:solidFill>
                      <a:schemeClr val="accent1"/>
                    </a:solidFill>
                  </a:tcPr>
                </a:tc>
                <a:extLst>
                  <a:ext uri="{0D108BD9-81ED-4DB2-BD59-A6C34878D82A}">
                    <a16:rowId xmlns:a16="http://schemas.microsoft.com/office/drawing/2014/main" val="1303116973"/>
                  </a:ext>
                </a:extLst>
              </a:tr>
              <a:tr h="352037">
                <a:tc>
                  <a:txBody>
                    <a:bodyPr/>
                    <a:lstStyle/>
                    <a:p>
                      <a:r>
                        <a:rPr lang="en-US" sz="1500" dirty="0" smtClean="0">
                          <a:solidFill>
                            <a:schemeClr val="tx1"/>
                          </a:solidFill>
                        </a:rPr>
                        <a:t>S2: …did you worry about your period starting at school…</a:t>
                      </a:r>
                      <a:endParaRPr lang="en-US" sz="1500" dirty="0">
                        <a:solidFill>
                          <a:schemeClr val="tx1"/>
                        </a:solidFill>
                      </a:endParaRPr>
                    </a:p>
                  </a:txBody>
                  <a:tcPr/>
                </a:tc>
                <a:tc>
                  <a:txBody>
                    <a:bodyPr/>
                    <a:lstStyle/>
                    <a:p>
                      <a:r>
                        <a:rPr lang="en-US" dirty="0" smtClean="0">
                          <a:solidFill>
                            <a:schemeClr val="tx1"/>
                          </a:solidFill>
                        </a:rPr>
                        <a:t>0.5458</a:t>
                      </a:r>
                      <a:endParaRPr lang="en-US" dirty="0">
                        <a:solidFill>
                          <a:schemeClr val="tx1"/>
                        </a:solidFill>
                      </a:endParaRPr>
                    </a:p>
                  </a:txBody>
                  <a:tcPr/>
                </a:tc>
                <a:tc>
                  <a:txBody>
                    <a:bodyPr/>
                    <a:lstStyle/>
                    <a:p>
                      <a:r>
                        <a:rPr lang="en-US" dirty="0" smtClean="0">
                          <a:solidFill>
                            <a:schemeClr val="tx1"/>
                          </a:solidFill>
                        </a:rPr>
                        <a:t>0.7021</a:t>
                      </a:r>
                      <a:endParaRPr lang="en-US" dirty="0">
                        <a:solidFill>
                          <a:schemeClr val="tx1"/>
                        </a:solidFill>
                      </a:endParaRPr>
                    </a:p>
                  </a:txBody>
                  <a:tcPr/>
                </a:tc>
                <a:extLst>
                  <a:ext uri="{0D108BD9-81ED-4DB2-BD59-A6C34878D82A}">
                    <a16:rowId xmlns:a16="http://schemas.microsoft.com/office/drawing/2014/main" val="1657695921"/>
                  </a:ext>
                </a:extLst>
              </a:tr>
              <a:tr h="352037">
                <a:tc>
                  <a:txBody>
                    <a:bodyPr/>
                    <a:lstStyle/>
                    <a:p>
                      <a:r>
                        <a:rPr lang="en-US" sz="1500" dirty="0" smtClean="0">
                          <a:solidFill>
                            <a:schemeClr val="tx1"/>
                          </a:solidFill>
                        </a:rPr>
                        <a:t>S3: …were you afraid</a:t>
                      </a:r>
                      <a:r>
                        <a:rPr lang="en-US" sz="1500" baseline="0" dirty="0" smtClean="0">
                          <a:solidFill>
                            <a:schemeClr val="tx1"/>
                          </a:solidFill>
                        </a:rPr>
                        <a:t> that boy classmates would make fun of you</a:t>
                      </a:r>
                      <a:endParaRPr lang="en-US" sz="1500" dirty="0" smtClean="0">
                        <a:solidFill>
                          <a:schemeClr val="tx1"/>
                        </a:solidFill>
                      </a:endParaRPr>
                    </a:p>
                  </a:txBody>
                  <a:tcPr/>
                </a:tc>
                <a:tc>
                  <a:txBody>
                    <a:bodyPr/>
                    <a:lstStyle/>
                    <a:p>
                      <a:r>
                        <a:rPr lang="en-US" dirty="0" smtClean="0">
                          <a:solidFill>
                            <a:schemeClr val="tx1"/>
                          </a:solidFill>
                        </a:rPr>
                        <a:t>0.4619</a:t>
                      </a:r>
                      <a:endParaRPr lang="en-US" dirty="0">
                        <a:solidFill>
                          <a:schemeClr val="tx1"/>
                        </a:solidFill>
                      </a:endParaRPr>
                    </a:p>
                  </a:txBody>
                  <a:tcPr/>
                </a:tc>
                <a:tc>
                  <a:txBody>
                    <a:bodyPr/>
                    <a:lstStyle/>
                    <a:p>
                      <a:r>
                        <a:rPr lang="en-US" dirty="0" smtClean="0">
                          <a:solidFill>
                            <a:schemeClr val="tx1"/>
                          </a:solidFill>
                        </a:rPr>
                        <a:t>0.7867</a:t>
                      </a:r>
                      <a:endParaRPr lang="en-US" dirty="0">
                        <a:solidFill>
                          <a:schemeClr val="tx1"/>
                        </a:solidFill>
                      </a:endParaRPr>
                    </a:p>
                  </a:txBody>
                  <a:tcPr/>
                </a:tc>
                <a:extLst>
                  <a:ext uri="{0D108BD9-81ED-4DB2-BD59-A6C34878D82A}">
                    <a16:rowId xmlns:a16="http://schemas.microsoft.com/office/drawing/2014/main" val="3093681456"/>
                  </a:ext>
                </a:extLst>
              </a:tr>
              <a:tr h="352037">
                <a:tc>
                  <a:txBody>
                    <a:bodyPr/>
                    <a:lstStyle/>
                    <a:p>
                      <a:r>
                        <a:rPr lang="en-US" sz="1500" dirty="0" smtClean="0">
                          <a:solidFill>
                            <a:schemeClr val="tx1"/>
                          </a:solidFill>
                        </a:rPr>
                        <a:t>S4: …were you afraid that girl classmates</a:t>
                      </a:r>
                      <a:r>
                        <a:rPr lang="en-US" sz="1500" baseline="0" dirty="0" smtClean="0">
                          <a:solidFill>
                            <a:schemeClr val="tx1"/>
                          </a:solidFill>
                        </a:rPr>
                        <a:t> would gossip about you</a:t>
                      </a:r>
                      <a:endParaRPr lang="en-US" sz="1500" dirty="0">
                        <a:solidFill>
                          <a:schemeClr val="tx1"/>
                        </a:solidFill>
                      </a:endParaRPr>
                    </a:p>
                  </a:txBody>
                  <a:tcPr/>
                </a:tc>
                <a:tc>
                  <a:txBody>
                    <a:bodyPr/>
                    <a:lstStyle/>
                    <a:p>
                      <a:r>
                        <a:rPr lang="en-US" dirty="0" smtClean="0">
                          <a:solidFill>
                            <a:schemeClr val="tx1"/>
                          </a:solidFill>
                        </a:rPr>
                        <a:t>0.5574</a:t>
                      </a:r>
                      <a:endParaRPr lang="en-US" dirty="0">
                        <a:solidFill>
                          <a:schemeClr val="tx1"/>
                        </a:solidFill>
                      </a:endParaRPr>
                    </a:p>
                  </a:txBody>
                  <a:tcPr/>
                </a:tc>
                <a:tc>
                  <a:txBody>
                    <a:bodyPr/>
                    <a:lstStyle/>
                    <a:p>
                      <a:r>
                        <a:rPr lang="en-US" dirty="0" smtClean="0">
                          <a:solidFill>
                            <a:schemeClr val="tx1"/>
                          </a:solidFill>
                        </a:rPr>
                        <a:t>0.6893</a:t>
                      </a:r>
                      <a:endParaRPr lang="en-US" dirty="0">
                        <a:solidFill>
                          <a:schemeClr val="tx1"/>
                        </a:solidFill>
                      </a:endParaRPr>
                    </a:p>
                  </a:txBody>
                  <a:tcPr/>
                </a:tc>
                <a:extLst>
                  <a:ext uri="{0D108BD9-81ED-4DB2-BD59-A6C34878D82A}">
                    <a16:rowId xmlns:a16="http://schemas.microsoft.com/office/drawing/2014/main" val="802166247"/>
                  </a:ext>
                </a:extLst>
              </a:tr>
              <a:tr h="352037">
                <a:tc>
                  <a:txBody>
                    <a:bodyPr/>
                    <a:lstStyle/>
                    <a:p>
                      <a:r>
                        <a:rPr lang="en-US" sz="1500" dirty="0" smtClean="0">
                          <a:solidFill>
                            <a:schemeClr val="tx1"/>
                          </a:solidFill>
                        </a:rPr>
                        <a:t>S5: …did you feel nervous…</a:t>
                      </a:r>
                      <a:endParaRPr lang="en-US" sz="1500" dirty="0">
                        <a:solidFill>
                          <a:schemeClr val="tx1"/>
                        </a:solidFill>
                      </a:endParaRPr>
                    </a:p>
                  </a:txBody>
                  <a:tcPr/>
                </a:tc>
                <a:tc>
                  <a:txBody>
                    <a:bodyPr/>
                    <a:lstStyle/>
                    <a:p>
                      <a:r>
                        <a:rPr lang="en-US" dirty="0" smtClean="0">
                          <a:solidFill>
                            <a:schemeClr val="tx1"/>
                          </a:solidFill>
                        </a:rPr>
                        <a:t>0.4805</a:t>
                      </a:r>
                      <a:endParaRPr lang="en-US" dirty="0">
                        <a:solidFill>
                          <a:schemeClr val="tx1"/>
                        </a:solidFill>
                      </a:endParaRPr>
                    </a:p>
                  </a:txBody>
                  <a:tcPr/>
                </a:tc>
                <a:tc>
                  <a:txBody>
                    <a:bodyPr/>
                    <a:lstStyle/>
                    <a:p>
                      <a:r>
                        <a:rPr lang="en-US" dirty="0" smtClean="0">
                          <a:solidFill>
                            <a:schemeClr val="tx1"/>
                          </a:solidFill>
                        </a:rPr>
                        <a:t>0.7691</a:t>
                      </a:r>
                      <a:endParaRPr lang="en-US" dirty="0">
                        <a:solidFill>
                          <a:schemeClr val="tx1"/>
                        </a:solidFill>
                      </a:endParaRPr>
                    </a:p>
                  </a:txBody>
                  <a:tcPr/>
                </a:tc>
                <a:extLst>
                  <a:ext uri="{0D108BD9-81ED-4DB2-BD59-A6C34878D82A}">
                    <a16:rowId xmlns:a16="http://schemas.microsoft.com/office/drawing/2014/main" val="1375931756"/>
                  </a:ext>
                </a:extLst>
              </a:tr>
              <a:tr h="406059">
                <a:tc>
                  <a:txBody>
                    <a:bodyPr/>
                    <a:lstStyle/>
                    <a:p>
                      <a:r>
                        <a:rPr lang="en-US" sz="1500" dirty="0" smtClean="0">
                          <a:solidFill>
                            <a:schemeClr val="tx1"/>
                          </a:solidFill>
                        </a:rPr>
                        <a:t>S6: …did you</a:t>
                      </a:r>
                      <a:r>
                        <a:rPr lang="en-US" sz="1500" baseline="0" dirty="0" smtClean="0">
                          <a:solidFill>
                            <a:schemeClr val="tx1"/>
                          </a:solidFill>
                        </a:rPr>
                        <a:t> worry that it would be painful…</a:t>
                      </a:r>
                      <a:endParaRPr lang="en-US" sz="1500" dirty="0">
                        <a:solidFill>
                          <a:schemeClr val="tx1"/>
                        </a:solidFill>
                      </a:endParaRPr>
                    </a:p>
                  </a:txBody>
                  <a:tcPr/>
                </a:tc>
                <a:tc>
                  <a:txBody>
                    <a:bodyPr/>
                    <a:lstStyle/>
                    <a:p>
                      <a:r>
                        <a:rPr lang="en-US" dirty="0" smtClean="0">
                          <a:solidFill>
                            <a:schemeClr val="tx1"/>
                          </a:solidFill>
                        </a:rPr>
                        <a:t>0.5754</a:t>
                      </a:r>
                      <a:endParaRPr lang="en-US" dirty="0">
                        <a:solidFill>
                          <a:schemeClr val="tx1"/>
                        </a:solidFill>
                      </a:endParaRPr>
                    </a:p>
                  </a:txBody>
                  <a:tcPr/>
                </a:tc>
                <a:tc>
                  <a:txBody>
                    <a:bodyPr/>
                    <a:lstStyle/>
                    <a:p>
                      <a:r>
                        <a:rPr lang="en-US" dirty="0" smtClean="0">
                          <a:solidFill>
                            <a:schemeClr val="tx1"/>
                          </a:solidFill>
                        </a:rPr>
                        <a:t>0.6690</a:t>
                      </a:r>
                      <a:endParaRPr lang="en-US" dirty="0">
                        <a:solidFill>
                          <a:schemeClr val="tx1"/>
                        </a:solidFill>
                      </a:endParaRPr>
                    </a:p>
                  </a:txBody>
                  <a:tcPr/>
                </a:tc>
                <a:extLst>
                  <a:ext uri="{0D108BD9-81ED-4DB2-BD59-A6C34878D82A}">
                    <a16:rowId xmlns:a16="http://schemas.microsoft.com/office/drawing/2014/main" val="4238508477"/>
                  </a:ext>
                </a:extLst>
              </a:tr>
              <a:tr h="352037">
                <a:tc>
                  <a:txBody>
                    <a:bodyPr/>
                    <a:lstStyle/>
                    <a:p>
                      <a:r>
                        <a:rPr lang="en-US" sz="1500" dirty="0" smtClean="0">
                          <a:solidFill>
                            <a:schemeClr val="tx1"/>
                          </a:solidFill>
                        </a:rPr>
                        <a:t>S7: …were you afraid that you would accidentally do something</a:t>
                      </a:r>
                      <a:r>
                        <a:rPr lang="en-US" sz="1500" baseline="0" dirty="0" smtClean="0">
                          <a:solidFill>
                            <a:schemeClr val="tx1"/>
                          </a:solidFill>
                        </a:rPr>
                        <a:t> that would make your period worse…</a:t>
                      </a:r>
                      <a:endParaRPr lang="en-US" sz="1500" dirty="0">
                        <a:solidFill>
                          <a:schemeClr val="tx1"/>
                        </a:solidFill>
                      </a:endParaRPr>
                    </a:p>
                  </a:txBody>
                  <a:tcPr/>
                </a:tc>
                <a:tc>
                  <a:txBody>
                    <a:bodyPr/>
                    <a:lstStyle/>
                    <a:p>
                      <a:r>
                        <a:rPr lang="en-US" dirty="0" smtClean="0">
                          <a:solidFill>
                            <a:schemeClr val="tx1"/>
                          </a:solidFill>
                        </a:rPr>
                        <a:t>0.4374</a:t>
                      </a:r>
                      <a:endParaRPr lang="en-US" dirty="0">
                        <a:solidFill>
                          <a:schemeClr val="tx1"/>
                        </a:solidFill>
                      </a:endParaRPr>
                    </a:p>
                  </a:txBody>
                  <a:tcPr/>
                </a:tc>
                <a:tc>
                  <a:txBody>
                    <a:bodyPr/>
                    <a:lstStyle/>
                    <a:p>
                      <a:r>
                        <a:rPr lang="en-US" dirty="0" smtClean="0">
                          <a:solidFill>
                            <a:schemeClr val="tx1"/>
                          </a:solidFill>
                        </a:rPr>
                        <a:t>0.8087</a:t>
                      </a:r>
                      <a:endParaRPr lang="en-US" dirty="0">
                        <a:solidFill>
                          <a:schemeClr val="tx1"/>
                        </a:solidFill>
                      </a:endParaRPr>
                    </a:p>
                  </a:txBody>
                  <a:tcPr/>
                </a:tc>
                <a:extLst>
                  <a:ext uri="{0D108BD9-81ED-4DB2-BD59-A6C34878D82A}">
                    <a16:rowId xmlns:a16="http://schemas.microsoft.com/office/drawing/2014/main" val="4222232025"/>
                  </a:ext>
                </a:extLst>
              </a:tr>
              <a:tr h="352037">
                <a:tc>
                  <a:txBody>
                    <a:bodyPr/>
                    <a:lstStyle/>
                    <a:p>
                      <a:r>
                        <a:rPr lang="en-US" sz="1500" dirty="0" smtClean="0">
                          <a:solidFill>
                            <a:schemeClr val="tx1"/>
                          </a:solidFill>
                        </a:rPr>
                        <a:t>S8: …did you worry that you would stain your</a:t>
                      </a:r>
                      <a:r>
                        <a:rPr lang="en-US" sz="1500" baseline="0" dirty="0" smtClean="0">
                          <a:solidFill>
                            <a:schemeClr val="tx1"/>
                          </a:solidFill>
                        </a:rPr>
                        <a:t> school uniform…</a:t>
                      </a:r>
                      <a:endParaRPr lang="en-US" sz="1500" dirty="0">
                        <a:solidFill>
                          <a:schemeClr val="tx1"/>
                        </a:solidFill>
                      </a:endParaRPr>
                    </a:p>
                  </a:txBody>
                  <a:tcPr/>
                </a:tc>
                <a:tc>
                  <a:txBody>
                    <a:bodyPr/>
                    <a:lstStyle/>
                    <a:p>
                      <a:r>
                        <a:rPr lang="en-US" dirty="0" smtClean="0">
                          <a:solidFill>
                            <a:schemeClr val="tx1"/>
                          </a:solidFill>
                        </a:rPr>
                        <a:t>0.5199</a:t>
                      </a:r>
                      <a:endParaRPr lang="en-US" dirty="0">
                        <a:solidFill>
                          <a:schemeClr val="tx1"/>
                        </a:solidFill>
                      </a:endParaRPr>
                    </a:p>
                  </a:txBody>
                  <a:tcPr/>
                </a:tc>
                <a:tc>
                  <a:txBody>
                    <a:bodyPr/>
                    <a:lstStyle/>
                    <a:p>
                      <a:r>
                        <a:rPr lang="en-US" dirty="0" smtClean="0">
                          <a:solidFill>
                            <a:schemeClr val="tx1"/>
                          </a:solidFill>
                        </a:rPr>
                        <a:t>0.7297</a:t>
                      </a:r>
                      <a:endParaRPr lang="en-US" dirty="0">
                        <a:solidFill>
                          <a:schemeClr val="tx1"/>
                        </a:solidFill>
                      </a:endParaRPr>
                    </a:p>
                  </a:txBody>
                  <a:tcPr/>
                </a:tc>
                <a:extLst>
                  <a:ext uri="{0D108BD9-81ED-4DB2-BD59-A6C34878D82A}">
                    <a16:rowId xmlns:a16="http://schemas.microsoft.com/office/drawing/2014/main" val="581715889"/>
                  </a:ext>
                </a:extLst>
              </a:tr>
              <a:tr h="352037">
                <a:tc>
                  <a:txBody>
                    <a:bodyPr/>
                    <a:lstStyle/>
                    <a:p>
                      <a:r>
                        <a:rPr lang="en-US" sz="1500" dirty="0" smtClean="0">
                          <a:solidFill>
                            <a:schemeClr val="tx1"/>
                          </a:solidFill>
                        </a:rPr>
                        <a:t>S9: …did you worry about using the school toilet…</a:t>
                      </a:r>
                      <a:endParaRPr lang="en-US" sz="1500" dirty="0">
                        <a:solidFill>
                          <a:schemeClr val="tx1"/>
                        </a:solidFill>
                      </a:endParaRPr>
                    </a:p>
                  </a:txBody>
                  <a:tcPr/>
                </a:tc>
                <a:tc>
                  <a:txBody>
                    <a:bodyPr/>
                    <a:lstStyle/>
                    <a:p>
                      <a:r>
                        <a:rPr lang="en-US" dirty="0" smtClean="0">
                          <a:solidFill>
                            <a:schemeClr val="tx1"/>
                          </a:solidFill>
                        </a:rPr>
                        <a:t>0.4566</a:t>
                      </a:r>
                      <a:endParaRPr lang="en-US" dirty="0">
                        <a:solidFill>
                          <a:schemeClr val="tx1"/>
                        </a:solidFill>
                      </a:endParaRPr>
                    </a:p>
                  </a:txBody>
                  <a:tcPr/>
                </a:tc>
                <a:tc>
                  <a:txBody>
                    <a:bodyPr/>
                    <a:lstStyle/>
                    <a:p>
                      <a:r>
                        <a:rPr lang="en-US" dirty="0" smtClean="0">
                          <a:solidFill>
                            <a:schemeClr val="tx1"/>
                          </a:solidFill>
                        </a:rPr>
                        <a:t>0.7915</a:t>
                      </a:r>
                      <a:endParaRPr lang="en-US" dirty="0">
                        <a:solidFill>
                          <a:schemeClr val="tx1"/>
                        </a:solidFill>
                      </a:endParaRPr>
                    </a:p>
                  </a:txBody>
                  <a:tcPr/>
                </a:tc>
                <a:extLst>
                  <a:ext uri="{0D108BD9-81ED-4DB2-BD59-A6C34878D82A}">
                    <a16:rowId xmlns:a16="http://schemas.microsoft.com/office/drawing/2014/main" val="710143824"/>
                  </a:ext>
                </a:extLst>
              </a:tr>
              <a:tr h="352037">
                <a:tc>
                  <a:txBody>
                    <a:bodyPr/>
                    <a:lstStyle/>
                    <a:p>
                      <a:r>
                        <a:rPr lang="en-US" sz="1500" dirty="0" smtClean="0">
                          <a:solidFill>
                            <a:schemeClr val="tx1"/>
                          </a:solidFill>
                        </a:rPr>
                        <a:t>S10: …did you worry about having enough</a:t>
                      </a:r>
                      <a:r>
                        <a:rPr lang="en-US" sz="1500" baseline="0" dirty="0" smtClean="0">
                          <a:solidFill>
                            <a:schemeClr val="tx1"/>
                          </a:solidFill>
                        </a:rPr>
                        <a:t> water to use in the toilet…</a:t>
                      </a:r>
                      <a:endParaRPr lang="en-US" sz="1500" dirty="0">
                        <a:solidFill>
                          <a:schemeClr val="tx1"/>
                        </a:solidFill>
                      </a:endParaRPr>
                    </a:p>
                  </a:txBody>
                  <a:tcPr/>
                </a:tc>
                <a:tc>
                  <a:txBody>
                    <a:bodyPr/>
                    <a:lstStyle/>
                    <a:p>
                      <a:r>
                        <a:rPr lang="en-US" dirty="0" smtClean="0">
                          <a:solidFill>
                            <a:schemeClr val="tx1"/>
                          </a:solidFill>
                        </a:rPr>
                        <a:t>0.4424</a:t>
                      </a:r>
                      <a:endParaRPr lang="en-US" dirty="0">
                        <a:solidFill>
                          <a:schemeClr val="tx1"/>
                        </a:solidFill>
                      </a:endParaRPr>
                    </a:p>
                  </a:txBody>
                  <a:tcPr/>
                </a:tc>
                <a:tc>
                  <a:txBody>
                    <a:bodyPr/>
                    <a:lstStyle/>
                    <a:p>
                      <a:r>
                        <a:rPr lang="en-US" dirty="0" smtClean="0">
                          <a:solidFill>
                            <a:schemeClr val="tx1"/>
                          </a:solidFill>
                        </a:rPr>
                        <a:t>0.8042</a:t>
                      </a:r>
                      <a:endParaRPr lang="en-US" dirty="0">
                        <a:solidFill>
                          <a:schemeClr val="tx1"/>
                        </a:solidFill>
                      </a:endParaRPr>
                    </a:p>
                  </a:txBody>
                  <a:tcPr/>
                </a:tc>
                <a:extLst>
                  <a:ext uri="{0D108BD9-81ED-4DB2-BD59-A6C34878D82A}">
                    <a16:rowId xmlns:a16="http://schemas.microsoft.com/office/drawing/2014/main" val="4255524559"/>
                  </a:ext>
                </a:extLst>
              </a:tr>
              <a:tr h="616065">
                <a:tc>
                  <a:txBody>
                    <a:bodyPr/>
                    <a:lstStyle/>
                    <a:p>
                      <a:r>
                        <a:rPr lang="en-US" sz="1500" dirty="0" smtClean="0"/>
                        <a:t>S11: …did you worry about how you would dispose</a:t>
                      </a:r>
                      <a:r>
                        <a:rPr lang="en-US" sz="1500" baseline="0" dirty="0" smtClean="0"/>
                        <a:t> of your pad at school…</a:t>
                      </a:r>
                      <a:endParaRPr lang="en-US" sz="1500" dirty="0"/>
                    </a:p>
                  </a:txBody>
                  <a:tcPr/>
                </a:tc>
                <a:tc>
                  <a:txBody>
                    <a:bodyPr/>
                    <a:lstStyle/>
                    <a:p>
                      <a:r>
                        <a:rPr lang="en-US" dirty="0" smtClean="0"/>
                        <a:t>0.4614</a:t>
                      </a:r>
                      <a:endParaRPr lang="en-US" dirty="0"/>
                    </a:p>
                  </a:txBody>
                  <a:tcPr/>
                </a:tc>
                <a:tc>
                  <a:txBody>
                    <a:bodyPr/>
                    <a:lstStyle/>
                    <a:p>
                      <a:r>
                        <a:rPr lang="en-US" dirty="0" smtClean="0"/>
                        <a:t>0.7871</a:t>
                      </a:r>
                      <a:endParaRPr lang="en-US" dirty="0"/>
                    </a:p>
                  </a:txBody>
                  <a:tcPr/>
                </a:tc>
                <a:extLst>
                  <a:ext uri="{0D108BD9-81ED-4DB2-BD59-A6C34878D82A}">
                    <a16:rowId xmlns:a16="http://schemas.microsoft.com/office/drawing/2014/main" val="263057259"/>
                  </a:ext>
                </a:extLst>
              </a:tr>
              <a:tr h="616065">
                <a:tc>
                  <a:txBody>
                    <a:bodyPr/>
                    <a:lstStyle/>
                    <a:p>
                      <a:r>
                        <a:rPr lang="en-US" sz="1500" dirty="0" smtClean="0"/>
                        <a:t>S12: …did you worry that boys may peek on you</a:t>
                      </a:r>
                      <a:r>
                        <a:rPr lang="en-US" sz="1500" baseline="0" dirty="0" smtClean="0"/>
                        <a:t> when using the toilet…</a:t>
                      </a:r>
                      <a:endParaRPr lang="en-US" sz="1500" dirty="0"/>
                    </a:p>
                  </a:txBody>
                  <a:tcPr/>
                </a:tc>
                <a:tc>
                  <a:txBody>
                    <a:bodyPr/>
                    <a:lstStyle/>
                    <a:p>
                      <a:r>
                        <a:rPr lang="en-US" dirty="0" smtClean="0"/>
                        <a:t>0.5739</a:t>
                      </a:r>
                      <a:endParaRPr lang="en-US" dirty="0"/>
                    </a:p>
                  </a:txBody>
                  <a:tcPr/>
                </a:tc>
                <a:tc>
                  <a:txBody>
                    <a:bodyPr/>
                    <a:lstStyle/>
                    <a:p>
                      <a:r>
                        <a:rPr lang="en-US" dirty="0" smtClean="0"/>
                        <a:t>0.6707</a:t>
                      </a:r>
                      <a:endParaRPr lang="en-US" dirty="0"/>
                    </a:p>
                  </a:txBody>
                  <a:tcPr/>
                </a:tc>
                <a:extLst>
                  <a:ext uri="{0D108BD9-81ED-4DB2-BD59-A6C34878D82A}">
                    <a16:rowId xmlns:a16="http://schemas.microsoft.com/office/drawing/2014/main" val="3386039317"/>
                  </a:ext>
                </a:extLst>
              </a:tr>
              <a:tr h="593358">
                <a:tc>
                  <a:txBody>
                    <a:bodyPr/>
                    <a:lstStyle/>
                    <a:p>
                      <a:pPr algn="r"/>
                      <a:r>
                        <a:rPr lang="en-US" dirty="0" smtClean="0">
                          <a:solidFill>
                            <a:schemeClr val="bg1"/>
                          </a:solidFill>
                        </a:rPr>
                        <a:t>Cronbach’s Alpha</a:t>
                      </a:r>
                      <a:endParaRPr lang="en-US" dirty="0">
                        <a:solidFill>
                          <a:schemeClr val="bg1"/>
                        </a:solidFill>
                      </a:endParaRPr>
                    </a:p>
                  </a:txBody>
                  <a:tcPr>
                    <a:solidFill>
                      <a:schemeClr val="accent1"/>
                    </a:solidFill>
                  </a:tcPr>
                </a:tc>
                <a:tc gridSpan="2">
                  <a:txBody>
                    <a:bodyPr/>
                    <a:lstStyle/>
                    <a:p>
                      <a:r>
                        <a:rPr lang="en-US" dirty="0" smtClean="0">
                          <a:solidFill>
                            <a:schemeClr val="bg1"/>
                          </a:solidFill>
                        </a:rPr>
                        <a:t>0.7924</a:t>
                      </a:r>
                      <a:endParaRPr lang="en-US" dirty="0">
                        <a:solidFill>
                          <a:schemeClr val="bg1"/>
                        </a:solidFill>
                      </a:endParaRPr>
                    </a:p>
                  </a:txBody>
                  <a:tcPr>
                    <a:solidFill>
                      <a:schemeClr val="accent1"/>
                    </a:solidFill>
                  </a:tcPr>
                </a:tc>
                <a:tc hMerge="1">
                  <a:txBody>
                    <a:bodyPr/>
                    <a:lstStyle/>
                    <a:p>
                      <a:endParaRPr lang="en-US" dirty="0">
                        <a:solidFill>
                          <a:schemeClr val="bg1"/>
                        </a:solidFill>
                      </a:endParaRPr>
                    </a:p>
                  </a:txBody>
                  <a:tcPr>
                    <a:solidFill>
                      <a:schemeClr val="accent1"/>
                    </a:solidFill>
                  </a:tcPr>
                </a:tc>
                <a:extLst>
                  <a:ext uri="{0D108BD9-81ED-4DB2-BD59-A6C34878D82A}">
                    <a16:rowId xmlns:a16="http://schemas.microsoft.com/office/drawing/2014/main" val="2128819485"/>
                  </a:ext>
                </a:extLst>
              </a:tr>
            </a:tbl>
          </a:graphicData>
        </a:graphic>
      </p:graphicFrame>
    </p:spTree>
    <p:extLst>
      <p:ext uri="{BB962C8B-B14F-4D97-AF65-F5344CB8AC3E}">
        <p14:creationId xmlns:p14="http://schemas.microsoft.com/office/powerpoint/2010/main" val="660604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 Placeholder 2"/>
          <p:cNvSpPr txBox="1">
            <a:spLocks/>
          </p:cNvSpPr>
          <p:nvPr/>
        </p:nvSpPr>
        <p:spPr bwMode="auto">
          <a:xfrm>
            <a:off x="381000" y="1910424"/>
            <a:ext cx="8763000" cy="38134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0000"/>
              </a:lnSpc>
              <a:spcBef>
                <a:spcPct val="20000"/>
              </a:spcBef>
              <a:spcAft>
                <a:spcPct val="0"/>
              </a:spcAft>
              <a:buClr>
                <a:srgbClr val="DC002E"/>
              </a:buClr>
              <a:buFont typeface="Times" pitchFamily="1" charset="0"/>
              <a:buChar char="•"/>
              <a:defRPr sz="2000" b="1">
                <a:solidFill>
                  <a:schemeClr val="tx1"/>
                </a:solidFill>
                <a:latin typeface="+mn-lt"/>
                <a:ea typeface="+mn-ea"/>
                <a:cs typeface="+mn-cs"/>
              </a:defRPr>
            </a:lvl1pPr>
            <a:lvl2pPr marL="190500" indent="192088" algn="l" rtl="0" eaLnBrk="0" fontAlgn="base" hangingPunct="0">
              <a:lnSpc>
                <a:spcPct val="90000"/>
              </a:lnSpc>
              <a:spcBef>
                <a:spcPct val="20000"/>
              </a:spcBef>
              <a:spcAft>
                <a:spcPct val="0"/>
              </a:spcAft>
              <a:buClr>
                <a:srgbClr val="DC002E"/>
              </a:buClr>
              <a:buFont typeface="Times" pitchFamily="1" charset="0"/>
              <a:buChar char="•"/>
              <a:defRPr sz="2000">
                <a:solidFill>
                  <a:schemeClr val="tx1"/>
                </a:solidFill>
                <a:latin typeface="+mn-lt"/>
                <a:ea typeface="+mn-ea"/>
              </a:defRPr>
            </a:lvl2pPr>
            <a:lvl3pPr marL="573088" indent="192088" algn="l" rtl="0" eaLnBrk="0" fontAlgn="base" hangingPunct="0">
              <a:lnSpc>
                <a:spcPct val="90000"/>
              </a:lnSpc>
              <a:spcBef>
                <a:spcPct val="20000"/>
              </a:spcBef>
              <a:spcAft>
                <a:spcPct val="0"/>
              </a:spcAft>
              <a:buClr>
                <a:srgbClr val="DC002E"/>
              </a:buClr>
              <a:buFont typeface="Times" pitchFamily="1" charset="0"/>
              <a:buChar char="•"/>
              <a:defRPr sz="2000">
                <a:solidFill>
                  <a:schemeClr val="tx1"/>
                </a:solidFill>
                <a:latin typeface="+mn-lt"/>
                <a:ea typeface="+mn-ea"/>
              </a:defRPr>
            </a:lvl3pPr>
            <a:lvl4pPr marL="955675" indent="184150" algn="l" rtl="0" eaLnBrk="0" fontAlgn="base" hangingPunct="0">
              <a:lnSpc>
                <a:spcPct val="90000"/>
              </a:lnSpc>
              <a:spcBef>
                <a:spcPct val="20000"/>
              </a:spcBef>
              <a:spcAft>
                <a:spcPct val="0"/>
              </a:spcAft>
              <a:buClr>
                <a:srgbClr val="DC002E"/>
              </a:buClr>
              <a:buChar char="–"/>
              <a:defRPr sz="2000">
                <a:solidFill>
                  <a:schemeClr val="tx1"/>
                </a:solidFill>
                <a:latin typeface="+mn-lt"/>
                <a:ea typeface="+mn-ea"/>
              </a:defRPr>
            </a:lvl4pPr>
            <a:lvl5pPr marL="1330325" indent="192088" algn="l" rtl="0" eaLnBrk="0" fontAlgn="base" hangingPunct="0">
              <a:lnSpc>
                <a:spcPct val="90000"/>
              </a:lnSpc>
              <a:spcBef>
                <a:spcPct val="20000"/>
              </a:spcBef>
              <a:spcAft>
                <a:spcPct val="0"/>
              </a:spcAft>
              <a:buChar char="–"/>
              <a:defRPr sz="2000">
                <a:solidFill>
                  <a:schemeClr val="tx1"/>
                </a:solidFill>
                <a:latin typeface="+mn-lt"/>
                <a:ea typeface="+mn-ea"/>
              </a:defRPr>
            </a:lvl5pPr>
            <a:lvl6pPr marL="1787525" indent="192088" algn="l" rtl="0" fontAlgn="base">
              <a:lnSpc>
                <a:spcPct val="90000"/>
              </a:lnSpc>
              <a:spcBef>
                <a:spcPct val="20000"/>
              </a:spcBef>
              <a:spcAft>
                <a:spcPct val="0"/>
              </a:spcAft>
              <a:buChar char="–"/>
              <a:defRPr>
                <a:solidFill>
                  <a:schemeClr val="tx1"/>
                </a:solidFill>
                <a:latin typeface="+mn-lt"/>
                <a:ea typeface="+mn-ea"/>
              </a:defRPr>
            </a:lvl6pPr>
            <a:lvl7pPr marL="2244725" indent="192088" algn="l" rtl="0" fontAlgn="base">
              <a:lnSpc>
                <a:spcPct val="90000"/>
              </a:lnSpc>
              <a:spcBef>
                <a:spcPct val="20000"/>
              </a:spcBef>
              <a:spcAft>
                <a:spcPct val="0"/>
              </a:spcAft>
              <a:buChar char="–"/>
              <a:defRPr>
                <a:solidFill>
                  <a:schemeClr val="tx1"/>
                </a:solidFill>
                <a:latin typeface="+mn-lt"/>
                <a:ea typeface="+mn-ea"/>
              </a:defRPr>
            </a:lvl7pPr>
            <a:lvl8pPr marL="2701925" indent="192088" algn="l" rtl="0" fontAlgn="base">
              <a:lnSpc>
                <a:spcPct val="90000"/>
              </a:lnSpc>
              <a:spcBef>
                <a:spcPct val="20000"/>
              </a:spcBef>
              <a:spcAft>
                <a:spcPct val="0"/>
              </a:spcAft>
              <a:buChar char="–"/>
              <a:defRPr>
                <a:solidFill>
                  <a:schemeClr val="tx1"/>
                </a:solidFill>
                <a:latin typeface="+mn-lt"/>
                <a:ea typeface="+mn-ea"/>
              </a:defRPr>
            </a:lvl8pPr>
            <a:lvl9pPr marL="3159125" indent="192088" algn="l" rtl="0" fontAlgn="base">
              <a:lnSpc>
                <a:spcPct val="90000"/>
              </a:lnSpc>
              <a:spcBef>
                <a:spcPct val="20000"/>
              </a:spcBef>
              <a:spcAft>
                <a:spcPct val="0"/>
              </a:spcAft>
              <a:buChar char="–"/>
              <a:defRPr>
                <a:solidFill>
                  <a:schemeClr val="tx1"/>
                </a:solidFill>
                <a:latin typeface="+mn-lt"/>
                <a:ea typeface="+mn-ea"/>
              </a:defRPr>
            </a:lvl9pPr>
          </a:lstStyle>
          <a:p>
            <a:pPr marL="0" indent="0">
              <a:buNone/>
            </a:pPr>
            <a:r>
              <a:rPr lang="en-US" altLang="en-US" sz="2400" b="0" u="sng" kern="0" dirty="0">
                <a:solidFill>
                  <a:srgbClr val="C00000"/>
                </a:solidFill>
                <a:latin typeface="Arial" panose="020B0604020202020204" pitchFamily="34" charset="0"/>
                <a:ea typeface="ＭＳ Ｐゴシック" pitchFamily="34" charset="-128"/>
                <a:cs typeface="Arial" panose="020B0604020202020204" pitchFamily="34" charset="0"/>
              </a:rPr>
              <a:t>Design</a:t>
            </a:r>
            <a:r>
              <a:rPr lang="en-US" altLang="en-US" sz="2400" b="0" kern="0" dirty="0">
                <a:solidFill>
                  <a:srgbClr val="C00000"/>
                </a:solidFill>
                <a:latin typeface="Arial" panose="020B0604020202020204" pitchFamily="34" charset="0"/>
                <a:ea typeface="ＭＳ Ｐゴシック" pitchFamily="34" charset="-128"/>
                <a:cs typeface="Arial" panose="020B0604020202020204" pitchFamily="34" charset="0"/>
              </a:rPr>
              <a:t> </a:t>
            </a:r>
            <a:r>
              <a:rPr lang="en-US" altLang="en-US" sz="2400" b="0" kern="0" dirty="0">
                <a:latin typeface="Arial" panose="020B0604020202020204" pitchFamily="34" charset="0"/>
                <a:ea typeface="ＭＳ Ｐゴシック" pitchFamily="34" charset="-128"/>
                <a:cs typeface="Arial" panose="020B0604020202020204" pitchFamily="34" charset="0"/>
              </a:rPr>
              <a:t>3-arm open cluster randomized controlled pilot</a:t>
            </a:r>
          </a:p>
          <a:p>
            <a:pPr marL="0" indent="0">
              <a:buNone/>
            </a:pPr>
            <a:r>
              <a:rPr lang="en-GB" altLang="en-US" sz="2400" b="0" u="sng" kern="0" dirty="0">
                <a:solidFill>
                  <a:srgbClr val="C00000"/>
                </a:solidFill>
                <a:latin typeface="Arial" panose="020B0604020202020204" pitchFamily="34" charset="0"/>
                <a:ea typeface="ＭＳ Ｐゴシック" pitchFamily="34" charset="-128"/>
                <a:cs typeface="Arial" panose="020B0604020202020204" pitchFamily="34" charset="0"/>
              </a:rPr>
              <a:t>Measure unit</a:t>
            </a:r>
            <a:r>
              <a:rPr lang="en-GB" altLang="en-US" sz="2400" b="0" kern="0" dirty="0">
                <a:solidFill>
                  <a:srgbClr val="C00000"/>
                </a:solidFill>
                <a:latin typeface="Arial" panose="020B0604020202020204" pitchFamily="34" charset="0"/>
                <a:ea typeface="ＭＳ Ｐゴシック" pitchFamily="34" charset="-128"/>
                <a:cs typeface="Arial" panose="020B0604020202020204" pitchFamily="34" charset="0"/>
              </a:rPr>
              <a:t> </a:t>
            </a:r>
            <a:r>
              <a:rPr lang="en-GB" altLang="en-US" sz="2400" b="0" kern="0" dirty="0">
                <a:latin typeface="Arial" panose="020B0604020202020204" pitchFamily="34" charset="0"/>
                <a:ea typeface="ＭＳ Ｐゴシック" pitchFamily="34" charset="-128"/>
                <a:cs typeface="Arial" panose="020B0604020202020204" pitchFamily="34" charset="0"/>
              </a:rPr>
              <a:t>School: randomization girls: assessment</a:t>
            </a:r>
          </a:p>
          <a:p>
            <a:pPr marL="0" indent="0">
              <a:buNone/>
            </a:pPr>
            <a:r>
              <a:rPr lang="en-GB" altLang="en-US" sz="2400" b="0" u="sng" kern="0" dirty="0">
                <a:solidFill>
                  <a:srgbClr val="C00000"/>
                </a:solidFill>
                <a:latin typeface="Arial" panose="020B0604020202020204" pitchFamily="34" charset="0"/>
                <a:ea typeface="ＭＳ Ｐゴシック" pitchFamily="34" charset="-128"/>
                <a:cs typeface="Arial" panose="020B0604020202020204" pitchFamily="34" charset="0"/>
              </a:rPr>
              <a:t>Aim</a:t>
            </a:r>
            <a:r>
              <a:rPr lang="en-GB" altLang="en-US" sz="2400" b="0" kern="0" dirty="0">
                <a:solidFill>
                  <a:srgbClr val="FF0000"/>
                </a:solidFill>
                <a:latin typeface="Arial" panose="020B0604020202020204" pitchFamily="34" charset="0"/>
                <a:ea typeface="ＭＳ Ｐゴシック" pitchFamily="34" charset="-128"/>
                <a:cs typeface="Arial" panose="020B0604020202020204" pitchFamily="34" charset="0"/>
              </a:rPr>
              <a:t> </a:t>
            </a:r>
            <a:r>
              <a:rPr lang="en-GB" altLang="en-US" sz="2400" b="0" kern="0" dirty="0">
                <a:latin typeface="Arial" panose="020B0604020202020204" pitchFamily="34" charset="0"/>
                <a:ea typeface="ＭＳ Ｐゴシック" pitchFamily="34" charset="-128"/>
                <a:cs typeface="Arial" panose="020B0604020202020204" pitchFamily="34" charset="0"/>
              </a:rPr>
              <a:t>Examine acceptability, use, and safety </a:t>
            </a:r>
          </a:p>
          <a:p>
            <a:pPr marL="0" indent="0">
              <a:buNone/>
            </a:pPr>
            <a:r>
              <a:rPr lang="en-GB" altLang="en-US" sz="2400" b="0" u="sng" kern="0" dirty="0">
                <a:solidFill>
                  <a:srgbClr val="C00000"/>
                </a:solidFill>
                <a:latin typeface="Arial" panose="020B0604020202020204" pitchFamily="34" charset="0"/>
                <a:ea typeface="ＭＳ Ｐゴシック" pitchFamily="34" charset="-128"/>
                <a:cs typeface="Arial" panose="020B0604020202020204" pitchFamily="34" charset="0"/>
              </a:rPr>
              <a:t>Location</a:t>
            </a:r>
            <a:r>
              <a:rPr lang="en-GB" altLang="en-US" sz="2400" b="0" kern="0" dirty="0">
                <a:solidFill>
                  <a:srgbClr val="FF0000"/>
                </a:solidFill>
                <a:latin typeface="Arial" panose="020B0604020202020204" pitchFamily="34" charset="0"/>
                <a:ea typeface="ＭＳ Ｐゴシック" pitchFamily="34" charset="-128"/>
                <a:cs typeface="Arial" panose="020B0604020202020204" pitchFamily="34" charset="0"/>
              </a:rPr>
              <a:t> </a:t>
            </a:r>
            <a:r>
              <a:rPr lang="en-GB" altLang="en-US" sz="2400" b="0" kern="0" dirty="0">
                <a:latin typeface="Arial" panose="020B0604020202020204" pitchFamily="34" charset="0"/>
                <a:ea typeface="ＭＳ Ｐゴシック" pitchFamily="34" charset="-128"/>
                <a:cs typeface="Arial" panose="020B0604020202020204" pitchFamily="34" charset="0"/>
              </a:rPr>
              <a:t>Rural primary schools w. Kenya</a:t>
            </a:r>
          </a:p>
          <a:p>
            <a:pPr marL="0" indent="0">
              <a:buNone/>
            </a:pPr>
            <a:r>
              <a:rPr lang="en-GB" altLang="en-US" sz="2400" b="0" u="sng" kern="0" dirty="0">
                <a:solidFill>
                  <a:srgbClr val="C00000"/>
                </a:solidFill>
                <a:latin typeface="Arial" panose="020B0604020202020204" pitchFamily="34" charset="0"/>
                <a:ea typeface="ＭＳ Ｐゴシック" pitchFamily="34" charset="-128"/>
                <a:cs typeface="Arial" panose="020B0604020202020204" pitchFamily="34" charset="0"/>
              </a:rPr>
              <a:t>Target population</a:t>
            </a:r>
            <a:r>
              <a:rPr lang="en-GB" altLang="en-US" sz="2400" b="0" kern="0" dirty="0">
                <a:solidFill>
                  <a:srgbClr val="C00000"/>
                </a:solidFill>
                <a:latin typeface="Arial" panose="020B0604020202020204" pitchFamily="34" charset="0"/>
                <a:ea typeface="ＭＳ Ｐゴシック" pitchFamily="34" charset="-128"/>
                <a:cs typeface="Arial" panose="020B0604020202020204" pitchFamily="34" charset="0"/>
              </a:rPr>
              <a:t> </a:t>
            </a:r>
            <a:r>
              <a:rPr lang="en-GB" altLang="en-US" sz="2400" b="0" kern="0" dirty="0">
                <a:latin typeface="Arial" panose="020B0604020202020204" pitchFamily="34" charset="0"/>
                <a:ea typeface="ＭＳ Ｐゴシック" pitchFamily="34" charset="-128"/>
                <a:cs typeface="Arial" panose="020B0604020202020204" pitchFamily="34" charset="0"/>
              </a:rPr>
              <a:t>Girls, 14 -16y, n=~750</a:t>
            </a:r>
          </a:p>
          <a:p>
            <a:pPr marL="0" indent="0">
              <a:buNone/>
            </a:pPr>
            <a:r>
              <a:rPr lang="en-GB" altLang="en-US" sz="2400" b="0" u="sng" kern="0" dirty="0">
                <a:solidFill>
                  <a:srgbClr val="C00000"/>
                </a:solidFill>
                <a:latin typeface="Arial" panose="020B0604020202020204" pitchFamily="34" charset="0"/>
                <a:ea typeface="ＭＳ Ｐゴシック" pitchFamily="34" charset="-128"/>
                <a:cs typeface="Arial" panose="020B0604020202020204" pitchFamily="34" charset="0"/>
              </a:rPr>
              <a:t>Eligibility</a:t>
            </a:r>
            <a:r>
              <a:rPr lang="en-GB" altLang="en-US" sz="2400" b="0" kern="0" dirty="0">
                <a:solidFill>
                  <a:srgbClr val="C00000"/>
                </a:solidFill>
                <a:latin typeface="Arial" panose="020B0604020202020204" pitchFamily="34" charset="0"/>
                <a:ea typeface="ＭＳ Ｐゴシック" pitchFamily="34" charset="-128"/>
                <a:cs typeface="Arial" panose="020B0604020202020204" pitchFamily="34" charset="0"/>
              </a:rPr>
              <a:t> </a:t>
            </a:r>
            <a:r>
              <a:rPr lang="en-GB" altLang="en-US" sz="2400" b="0" kern="0" dirty="0">
                <a:latin typeface="Arial" panose="020B0604020202020204" pitchFamily="34" charset="0"/>
                <a:ea typeface="ＭＳ Ｐゴシック" pitchFamily="34" charset="-128"/>
                <a:cs typeface="Arial" panose="020B0604020202020204" pitchFamily="34" charset="0"/>
              </a:rPr>
              <a:t>Consent, assent, 3+ menses</a:t>
            </a:r>
          </a:p>
          <a:p>
            <a:pPr marL="0" indent="0">
              <a:buNone/>
            </a:pPr>
            <a:r>
              <a:rPr lang="en-GB" altLang="en-US" sz="2400" b="0" u="sng" kern="0" dirty="0">
                <a:solidFill>
                  <a:srgbClr val="C00000"/>
                </a:solidFill>
                <a:latin typeface="Arial" panose="020B0604020202020204" pitchFamily="34" charset="0"/>
                <a:ea typeface="ＭＳ Ｐゴシック" pitchFamily="34" charset="-128"/>
                <a:cs typeface="Arial" panose="020B0604020202020204" pitchFamily="34" charset="0"/>
              </a:rPr>
              <a:t>Duration</a:t>
            </a:r>
            <a:r>
              <a:rPr lang="en-GB" altLang="en-US" sz="2400" b="0" kern="0" dirty="0">
                <a:latin typeface="Arial" panose="020B0604020202020204" pitchFamily="34" charset="0"/>
                <a:ea typeface="ＭＳ Ｐゴシック" pitchFamily="34" charset="-128"/>
                <a:cs typeface="Arial" panose="020B0604020202020204" pitchFamily="34" charset="0"/>
              </a:rPr>
              <a:t> Longitudinal 1 school year</a:t>
            </a:r>
            <a:endParaRPr lang="en-GB" altLang="en-US" sz="2400" b="0" u="sng" kern="0" dirty="0">
              <a:solidFill>
                <a:srgbClr val="FF0000"/>
              </a:solidFill>
              <a:latin typeface="Arial" panose="020B0604020202020204" pitchFamily="34" charset="0"/>
              <a:ea typeface="ＭＳ Ｐゴシック" pitchFamily="34" charset="-128"/>
              <a:cs typeface="Arial" panose="020B0604020202020204" pitchFamily="34" charset="0"/>
            </a:endParaRPr>
          </a:p>
          <a:p>
            <a:pPr marL="0" indent="0">
              <a:buNone/>
            </a:pPr>
            <a:r>
              <a:rPr lang="en-GB" altLang="en-US" sz="2400" b="0" u="sng" kern="0" dirty="0">
                <a:solidFill>
                  <a:srgbClr val="C00000"/>
                </a:solidFill>
                <a:latin typeface="Arial" panose="020B0604020202020204" pitchFamily="34" charset="0"/>
                <a:ea typeface="ＭＳ Ｐゴシック" pitchFamily="34" charset="-128"/>
                <a:cs typeface="Arial" panose="020B0604020202020204" pitchFamily="34" charset="0"/>
              </a:rPr>
              <a:t>Outcome </a:t>
            </a:r>
            <a:r>
              <a:rPr lang="en-GB" altLang="en-US" sz="2400" b="0" kern="0" dirty="0">
                <a:latin typeface="Arial" panose="020B0604020202020204" pitchFamily="34" charset="0"/>
                <a:ea typeface="ＭＳ Ｐゴシック" pitchFamily="34" charset="-128"/>
                <a:cs typeface="Arial" panose="020B0604020202020204" pitchFamily="34" charset="0"/>
              </a:rPr>
              <a:t>School indices, SRH, wellbeing</a:t>
            </a:r>
          </a:p>
          <a:p>
            <a:pPr marL="0" indent="0">
              <a:buNone/>
            </a:pPr>
            <a:endParaRPr lang="en-GB" altLang="en-US" sz="2400" u="sng" kern="0" dirty="0">
              <a:solidFill>
                <a:srgbClr val="FF0000"/>
              </a:solidFill>
              <a:latin typeface="Arial" panose="020B0604020202020204" pitchFamily="34" charset="0"/>
              <a:ea typeface="ＭＳ Ｐゴシック" pitchFamily="34" charset="-128"/>
              <a:cs typeface="Arial" panose="020B0604020202020204" pitchFamily="34" charset="0"/>
            </a:endParaRPr>
          </a:p>
          <a:p>
            <a:pPr marL="0" indent="0">
              <a:buNone/>
            </a:pPr>
            <a:endParaRPr lang="en-GB" altLang="en-US" sz="2400" u="sng" kern="0" dirty="0">
              <a:solidFill>
                <a:srgbClr val="FF0000"/>
              </a:solidFill>
              <a:latin typeface="Arial" panose="020B0604020202020204" pitchFamily="34" charset="0"/>
              <a:ea typeface="ＭＳ Ｐゴシック" pitchFamily="34" charset="-128"/>
              <a:cs typeface="Arial" panose="020B0604020202020204" pitchFamily="34" charset="0"/>
            </a:endParaRPr>
          </a:p>
          <a:p>
            <a:pPr marL="0" indent="0">
              <a:buNone/>
            </a:pPr>
            <a:endParaRPr lang="en-GB" altLang="en-US" sz="2400" kern="0" dirty="0">
              <a:latin typeface="Arial" panose="020B0604020202020204" pitchFamily="34" charset="0"/>
              <a:ea typeface="ＭＳ Ｐゴシック" pitchFamily="34" charset="-128"/>
              <a:cs typeface="Arial" panose="020B0604020202020204" pitchFamily="34" charset="0"/>
            </a:endParaRPr>
          </a:p>
        </p:txBody>
      </p:sp>
      <p:pic>
        <p:nvPicPr>
          <p:cNvPr id="9"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317899">
            <a:off x="5832009" y="4786889"/>
            <a:ext cx="2127250" cy="207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3"/>
          <a:stretch>
            <a:fillRect/>
          </a:stretch>
        </p:blipFill>
        <p:spPr>
          <a:xfrm>
            <a:off x="1905000" y="5105400"/>
            <a:ext cx="2524849" cy="1676500"/>
          </a:xfrm>
          <a:prstGeom prst="rect">
            <a:avLst/>
          </a:prstGeom>
        </p:spPr>
      </p:pic>
      <p:sp>
        <p:nvSpPr>
          <p:cNvPr id="13" name="Title 3"/>
          <p:cNvSpPr txBox="1">
            <a:spLocks/>
          </p:cNvSpPr>
          <p:nvPr/>
        </p:nvSpPr>
        <p:spPr bwMode="auto">
          <a:xfrm>
            <a:off x="533400" y="263244"/>
            <a:ext cx="8153401" cy="76082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lnSpc>
                <a:spcPts val="3000"/>
              </a:lnSpc>
              <a:spcBef>
                <a:spcPct val="0"/>
              </a:spcBef>
              <a:spcAft>
                <a:spcPct val="0"/>
              </a:spcAft>
              <a:defRPr sz="2800" b="1" kern="1200" baseline="0">
                <a:solidFill>
                  <a:schemeClr val="tx1"/>
                </a:solidFill>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Myriad Web Pro"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Myriad Web Pro"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Myriad Web Pro"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Myriad Web Pro"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Myriad Web Pro" charset="0"/>
              </a:defRPr>
            </a:lvl6pPr>
            <a:lvl7pPr marL="914400" algn="ctr" rtl="0" fontAlgn="base">
              <a:spcBef>
                <a:spcPct val="0"/>
              </a:spcBef>
              <a:spcAft>
                <a:spcPct val="0"/>
              </a:spcAft>
              <a:defRPr sz="4400">
                <a:solidFill>
                  <a:schemeClr val="tx1"/>
                </a:solidFill>
                <a:latin typeface="Myriad Web Pro" charset="0"/>
              </a:defRPr>
            </a:lvl7pPr>
            <a:lvl8pPr marL="1371600" algn="ctr" rtl="0" fontAlgn="base">
              <a:spcBef>
                <a:spcPct val="0"/>
              </a:spcBef>
              <a:spcAft>
                <a:spcPct val="0"/>
              </a:spcAft>
              <a:defRPr sz="4400">
                <a:solidFill>
                  <a:schemeClr val="tx1"/>
                </a:solidFill>
                <a:latin typeface="Myriad Web Pro" charset="0"/>
              </a:defRPr>
            </a:lvl8pPr>
            <a:lvl9pPr marL="1828800" algn="ctr" rtl="0" fontAlgn="base">
              <a:spcBef>
                <a:spcPct val="0"/>
              </a:spcBef>
              <a:spcAft>
                <a:spcPct val="0"/>
              </a:spcAft>
              <a:defRPr sz="4400">
                <a:solidFill>
                  <a:schemeClr val="tx1"/>
                </a:solidFill>
                <a:latin typeface="Myriad Web Pro" charset="0"/>
              </a:defRPr>
            </a:lvl9pPr>
          </a:lstStyle>
          <a:p>
            <a:pPr algn="l" eaLnBrk="1" hangingPunct="1"/>
            <a:r>
              <a:rPr lang="en-GB" altLang="en-US" sz="3200" dirty="0">
                <a:solidFill>
                  <a:srgbClr val="C00000"/>
                </a:solidFill>
                <a:ea typeface="ＭＳ Ｐゴシック" pitchFamily="34" charset="-128"/>
                <a:cs typeface="Arial" charset="0"/>
              </a:rPr>
              <a:t>Pilot feasibility study on menstrual items </a:t>
            </a:r>
            <a:r>
              <a:rPr lang="en-GB" altLang="en-US" dirty="0">
                <a:solidFill>
                  <a:srgbClr val="C00000"/>
                </a:solidFill>
                <a:ea typeface="ＭＳ Ｐゴシック" pitchFamily="34" charset="-128"/>
                <a:cs typeface="Arial" charset="0"/>
              </a:rPr>
              <a:t>(completed in Siaya County, western Kenya 2013)</a:t>
            </a:r>
            <a:endParaRPr lang="en-US" altLang="en-US" dirty="0">
              <a:solidFill>
                <a:srgbClr val="C00000"/>
              </a:solidFill>
              <a:ea typeface="ＭＳ Ｐゴシック" pitchFamily="34" charset="-128"/>
              <a:cs typeface="Arial" charset="0"/>
            </a:endParaRPr>
          </a:p>
        </p:txBody>
      </p:sp>
      <p:pic>
        <p:nvPicPr>
          <p:cNvPr id="7" name="Picture 1" descr="Menstrual cup: Temporary relief for fistula patients">
            <a:extLst>
              <a:ext uri="{FF2B5EF4-FFF2-40B4-BE49-F238E27FC236}">
                <a16:creationId xmlns:a16="http://schemas.microsoft.com/office/drawing/2014/main" id="{4DFC5FEF-3CDF-4BD8-9170-627EE53EA8D9}"/>
              </a:ext>
            </a:extLst>
          </p:cNvPr>
          <p:cNvPicPr>
            <a:picLocks noChangeAspect="1" noChangeArrowheads="1"/>
          </p:cNvPicPr>
          <p:nvPr/>
        </p:nvPicPr>
        <p:blipFill>
          <a:blip r:embed="rId4" cstate="print"/>
          <a:srcRect/>
          <a:stretch>
            <a:fillRect/>
          </a:stretch>
        </p:blipFill>
        <p:spPr bwMode="auto">
          <a:xfrm>
            <a:off x="7086600" y="3048000"/>
            <a:ext cx="1769155" cy="1371592"/>
          </a:xfrm>
          <a:prstGeom prst="rect">
            <a:avLst/>
          </a:prstGeom>
          <a:noFill/>
          <a:ln w="9525">
            <a:noFill/>
            <a:miter lim="800000"/>
            <a:headEnd/>
            <a:tailEnd/>
          </a:ln>
        </p:spPr>
      </p:pic>
    </p:spTree>
    <p:extLst>
      <p:ext uri="{BB962C8B-B14F-4D97-AF65-F5344CB8AC3E}">
        <p14:creationId xmlns:p14="http://schemas.microsoft.com/office/powerpoint/2010/main" val="3465747429"/>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24634" y="186742"/>
            <a:ext cx="8282640" cy="836814"/>
          </a:xfrm>
        </p:spPr>
        <p:txBody>
          <a:bodyPr/>
          <a:lstStyle/>
          <a:p>
            <a:r>
              <a:rPr lang="en-US" dirty="0" smtClean="0"/>
              <a:t>MR-SSS Assessment Findings: Self-Efficacy</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3EB6E48-7CFA-48B5-9C85-D7A9C9D3BE84}" type="datetime1">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l" defTabSz="457200" rtl="0" eaLnBrk="1" fontAlgn="auto" latinLnBrk="0" hangingPunct="1">
                <a:lnSpc>
                  <a:spcPct val="100000"/>
                </a:lnSpc>
                <a:spcBef>
                  <a:spcPts val="0"/>
                </a:spcBef>
                <a:spcAft>
                  <a:spcPts val="0"/>
                </a:spcAft>
                <a:buClrTx/>
                <a:buSzTx/>
                <a:buFontTx/>
                <a:buNone/>
                <a:tabLst/>
                <a:defRPr/>
              </a:pPr>
              <a:t>5/14/2018</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smtClean="0">
                <a:ln>
                  <a:noFill/>
                </a:ln>
                <a:solidFill>
                  <a:srgbClr val="222221"/>
                </a:solidFill>
                <a:effectLst/>
                <a:uLnTx/>
                <a:uFillTx/>
                <a:latin typeface="Gill Sans Infant Std"/>
                <a:ea typeface="+mn-ea"/>
              </a:rPr>
              <a:t>FRESH SHN Webinar MHM in Schools</a:t>
            </a:r>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graphicFrame>
        <p:nvGraphicFramePr>
          <p:cNvPr id="7" name="Table 6"/>
          <p:cNvGraphicFramePr>
            <a:graphicFrameLocks noGrp="1"/>
          </p:cNvGraphicFramePr>
          <p:nvPr>
            <p:extLst>
              <p:ext uri="{D42A27DB-BD31-4B8C-83A1-F6EECF244321}">
                <p14:modId xmlns:p14="http://schemas.microsoft.com/office/powerpoint/2010/main" val="378161353"/>
              </p:ext>
            </p:extLst>
          </p:nvPr>
        </p:nvGraphicFramePr>
        <p:xfrm>
          <a:off x="0" y="925415"/>
          <a:ext cx="9143999" cy="6001248"/>
        </p:xfrm>
        <a:graphic>
          <a:graphicData uri="http://schemas.openxmlformats.org/drawingml/2006/table">
            <a:tbl>
              <a:tblPr firstRow="1" bandRow="1">
                <a:tableStyleId>{5C22544A-7EE6-4342-B048-85BDC9FD1C3A}</a:tableStyleId>
              </a:tblPr>
              <a:tblGrid>
                <a:gridCol w="6896559">
                  <a:extLst>
                    <a:ext uri="{9D8B030D-6E8A-4147-A177-3AD203B41FA5}">
                      <a16:colId xmlns:a16="http://schemas.microsoft.com/office/drawing/2014/main" val="4219723394"/>
                    </a:ext>
                  </a:extLst>
                </a:gridCol>
                <a:gridCol w="936434">
                  <a:extLst>
                    <a:ext uri="{9D8B030D-6E8A-4147-A177-3AD203B41FA5}">
                      <a16:colId xmlns:a16="http://schemas.microsoft.com/office/drawing/2014/main" val="3555200011"/>
                    </a:ext>
                  </a:extLst>
                </a:gridCol>
                <a:gridCol w="1311006">
                  <a:extLst>
                    <a:ext uri="{9D8B030D-6E8A-4147-A177-3AD203B41FA5}">
                      <a16:colId xmlns:a16="http://schemas.microsoft.com/office/drawing/2014/main" val="1242162515"/>
                    </a:ext>
                  </a:extLst>
                </a:gridCol>
              </a:tblGrid>
              <a:tr h="352037">
                <a:tc gridSpan="3">
                  <a:txBody>
                    <a:bodyPr/>
                    <a:lstStyle/>
                    <a:p>
                      <a:r>
                        <a:rPr lang="en-US" dirty="0" smtClean="0"/>
                        <a:t>Factor Loadings</a:t>
                      </a:r>
                      <a:r>
                        <a:rPr lang="en-US" baseline="0" dirty="0" smtClean="0"/>
                        <a:t> </a:t>
                      </a:r>
                      <a:r>
                        <a:rPr lang="en-US" dirty="0" smtClean="0"/>
                        <a:t>and Unique Variances</a:t>
                      </a:r>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096903134"/>
                  </a:ext>
                </a:extLst>
              </a:tr>
              <a:tr h="322701">
                <a:tc>
                  <a:txBody>
                    <a:bodyPr/>
                    <a:lstStyle/>
                    <a:p>
                      <a:r>
                        <a:rPr lang="en-US" sz="1600" dirty="0" smtClean="0">
                          <a:solidFill>
                            <a:schemeClr val="bg1"/>
                          </a:solidFill>
                        </a:rPr>
                        <a:t>Item Description</a:t>
                      </a:r>
                      <a:endParaRPr lang="en-US" sz="1600" dirty="0">
                        <a:solidFill>
                          <a:schemeClr val="bg1"/>
                        </a:solidFill>
                      </a:endParaRPr>
                    </a:p>
                  </a:txBody>
                  <a:tcPr>
                    <a:solidFill>
                      <a:schemeClr val="accent1"/>
                    </a:solidFill>
                  </a:tcPr>
                </a:tc>
                <a:tc>
                  <a:txBody>
                    <a:bodyPr/>
                    <a:lstStyle/>
                    <a:p>
                      <a:r>
                        <a:rPr lang="en-US" sz="1600" dirty="0" smtClean="0">
                          <a:solidFill>
                            <a:schemeClr val="bg1"/>
                          </a:solidFill>
                        </a:rPr>
                        <a:t>Factor 1</a:t>
                      </a:r>
                      <a:endParaRPr lang="en-US" sz="1600" dirty="0">
                        <a:solidFill>
                          <a:schemeClr val="bg1"/>
                        </a:solidFill>
                      </a:endParaRPr>
                    </a:p>
                  </a:txBody>
                  <a:tcPr>
                    <a:solidFill>
                      <a:schemeClr val="accent1"/>
                    </a:solidFill>
                  </a:tcPr>
                </a:tc>
                <a:tc>
                  <a:txBody>
                    <a:bodyPr/>
                    <a:lstStyle/>
                    <a:p>
                      <a:r>
                        <a:rPr lang="en-US" sz="1600" dirty="0" smtClean="0">
                          <a:solidFill>
                            <a:schemeClr val="bg1"/>
                          </a:solidFill>
                        </a:rPr>
                        <a:t>Uniqueness</a:t>
                      </a:r>
                      <a:endParaRPr lang="en-US" sz="1600" dirty="0">
                        <a:solidFill>
                          <a:schemeClr val="bg1"/>
                        </a:solidFill>
                      </a:endParaRPr>
                    </a:p>
                  </a:txBody>
                  <a:tcPr>
                    <a:solidFill>
                      <a:schemeClr val="accent1"/>
                    </a:solidFill>
                  </a:tcPr>
                </a:tc>
                <a:extLst>
                  <a:ext uri="{0D108BD9-81ED-4DB2-BD59-A6C34878D82A}">
                    <a16:rowId xmlns:a16="http://schemas.microsoft.com/office/drawing/2014/main" val="1303116973"/>
                  </a:ext>
                </a:extLst>
              </a:tr>
              <a:tr h="352037">
                <a:tc>
                  <a:txBody>
                    <a:bodyPr/>
                    <a:lstStyle/>
                    <a:p>
                      <a:r>
                        <a:rPr lang="en-US" sz="1500" dirty="0" smtClean="0">
                          <a:solidFill>
                            <a:schemeClr val="tx1"/>
                          </a:solidFill>
                        </a:rPr>
                        <a:t>SE3: …you are confident that</a:t>
                      </a:r>
                      <a:r>
                        <a:rPr lang="en-US" sz="1500" baseline="0" dirty="0" smtClean="0">
                          <a:solidFill>
                            <a:schemeClr val="tx1"/>
                          </a:solidFill>
                        </a:rPr>
                        <a:t> you can ask a friend for help…</a:t>
                      </a:r>
                      <a:endParaRPr lang="en-US" sz="1500" dirty="0">
                        <a:solidFill>
                          <a:schemeClr val="tx1"/>
                        </a:solidFill>
                      </a:endParaRPr>
                    </a:p>
                  </a:txBody>
                  <a:tcPr/>
                </a:tc>
                <a:tc>
                  <a:txBody>
                    <a:bodyPr/>
                    <a:lstStyle/>
                    <a:p>
                      <a:r>
                        <a:rPr lang="en-US" dirty="0" smtClean="0">
                          <a:solidFill>
                            <a:schemeClr val="tx1"/>
                          </a:solidFill>
                        </a:rPr>
                        <a:t>0.5376</a:t>
                      </a:r>
                      <a:endParaRPr lang="en-US" dirty="0">
                        <a:solidFill>
                          <a:schemeClr val="tx1"/>
                        </a:solidFill>
                      </a:endParaRPr>
                    </a:p>
                  </a:txBody>
                  <a:tcPr/>
                </a:tc>
                <a:tc>
                  <a:txBody>
                    <a:bodyPr/>
                    <a:lstStyle/>
                    <a:p>
                      <a:r>
                        <a:rPr lang="en-US" dirty="0" smtClean="0">
                          <a:solidFill>
                            <a:schemeClr val="tx1"/>
                          </a:solidFill>
                        </a:rPr>
                        <a:t>0.7110</a:t>
                      </a:r>
                      <a:endParaRPr lang="en-US" dirty="0">
                        <a:solidFill>
                          <a:schemeClr val="tx1"/>
                        </a:solidFill>
                      </a:endParaRPr>
                    </a:p>
                  </a:txBody>
                  <a:tcPr/>
                </a:tc>
                <a:extLst>
                  <a:ext uri="{0D108BD9-81ED-4DB2-BD59-A6C34878D82A}">
                    <a16:rowId xmlns:a16="http://schemas.microsoft.com/office/drawing/2014/main" val="1657695921"/>
                  </a:ext>
                </a:extLst>
              </a:tr>
              <a:tr h="352037">
                <a:tc>
                  <a:txBody>
                    <a:bodyPr/>
                    <a:lstStyle/>
                    <a:p>
                      <a:r>
                        <a:rPr lang="en-US" sz="1500" dirty="0" smtClean="0">
                          <a:solidFill>
                            <a:schemeClr val="tx1"/>
                          </a:solidFill>
                        </a:rPr>
                        <a:t>SE4: …you are confident that you can</a:t>
                      </a:r>
                      <a:r>
                        <a:rPr lang="en-US" sz="1500" baseline="0" dirty="0" smtClean="0">
                          <a:solidFill>
                            <a:schemeClr val="tx1"/>
                          </a:solidFill>
                        </a:rPr>
                        <a:t> ask the teacher for a pad if you need one…</a:t>
                      </a:r>
                      <a:endParaRPr lang="en-US" sz="1500" dirty="0" smtClean="0">
                        <a:solidFill>
                          <a:schemeClr val="tx1"/>
                        </a:solidFill>
                      </a:endParaRPr>
                    </a:p>
                  </a:txBody>
                  <a:tcPr/>
                </a:tc>
                <a:tc>
                  <a:txBody>
                    <a:bodyPr/>
                    <a:lstStyle/>
                    <a:p>
                      <a:r>
                        <a:rPr lang="en-US" dirty="0" smtClean="0">
                          <a:solidFill>
                            <a:schemeClr val="tx1"/>
                          </a:solidFill>
                        </a:rPr>
                        <a:t>0.5727</a:t>
                      </a:r>
                      <a:endParaRPr lang="en-US" dirty="0">
                        <a:solidFill>
                          <a:schemeClr val="tx1"/>
                        </a:solidFill>
                      </a:endParaRPr>
                    </a:p>
                  </a:txBody>
                  <a:tcPr/>
                </a:tc>
                <a:tc>
                  <a:txBody>
                    <a:bodyPr/>
                    <a:lstStyle/>
                    <a:p>
                      <a:r>
                        <a:rPr lang="en-US" dirty="0" smtClean="0">
                          <a:solidFill>
                            <a:schemeClr val="tx1"/>
                          </a:solidFill>
                        </a:rPr>
                        <a:t>0.6720</a:t>
                      </a:r>
                      <a:endParaRPr lang="en-US" dirty="0">
                        <a:solidFill>
                          <a:schemeClr val="tx1"/>
                        </a:solidFill>
                      </a:endParaRPr>
                    </a:p>
                  </a:txBody>
                  <a:tcPr/>
                </a:tc>
                <a:extLst>
                  <a:ext uri="{0D108BD9-81ED-4DB2-BD59-A6C34878D82A}">
                    <a16:rowId xmlns:a16="http://schemas.microsoft.com/office/drawing/2014/main" val="3093681456"/>
                  </a:ext>
                </a:extLst>
              </a:tr>
              <a:tr h="352037">
                <a:tc>
                  <a:txBody>
                    <a:bodyPr/>
                    <a:lstStyle/>
                    <a:p>
                      <a:r>
                        <a:rPr lang="en-US" sz="1500" dirty="0" smtClean="0">
                          <a:solidFill>
                            <a:schemeClr val="tx1"/>
                          </a:solidFill>
                        </a:rPr>
                        <a:t>SE5: …you are</a:t>
                      </a:r>
                      <a:r>
                        <a:rPr lang="en-US" sz="1500" baseline="0" dirty="0" smtClean="0">
                          <a:solidFill>
                            <a:schemeClr val="tx1"/>
                          </a:solidFill>
                        </a:rPr>
                        <a:t> confident that you can get a pad if you need one…</a:t>
                      </a:r>
                      <a:endParaRPr lang="en-US" sz="1500" dirty="0">
                        <a:solidFill>
                          <a:schemeClr val="tx1"/>
                        </a:solidFill>
                      </a:endParaRPr>
                    </a:p>
                  </a:txBody>
                  <a:tcPr/>
                </a:tc>
                <a:tc>
                  <a:txBody>
                    <a:bodyPr/>
                    <a:lstStyle/>
                    <a:p>
                      <a:r>
                        <a:rPr lang="en-US" dirty="0" smtClean="0">
                          <a:solidFill>
                            <a:schemeClr val="tx1"/>
                          </a:solidFill>
                        </a:rPr>
                        <a:t>0.4448</a:t>
                      </a:r>
                      <a:endParaRPr lang="en-US" dirty="0">
                        <a:solidFill>
                          <a:schemeClr val="tx1"/>
                        </a:solidFill>
                      </a:endParaRPr>
                    </a:p>
                  </a:txBody>
                  <a:tcPr/>
                </a:tc>
                <a:tc>
                  <a:txBody>
                    <a:bodyPr/>
                    <a:lstStyle/>
                    <a:p>
                      <a:r>
                        <a:rPr lang="en-US" dirty="0" smtClean="0">
                          <a:solidFill>
                            <a:schemeClr val="tx1"/>
                          </a:solidFill>
                        </a:rPr>
                        <a:t>0.8022</a:t>
                      </a:r>
                      <a:endParaRPr lang="en-US" dirty="0">
                        <a:solidFill>
                          <a:schemeClr val="tx1"/>
                        </a:solidFill>
                      </a:endParaRPr>
                    </a:p>
                  </a:txBody>
                  <a:tcPr/>
                </a:tc>
                <a:extLst>
                  <a:ext uri="{0D108BD9-81ED-4DB2-BD59-A6C34878D82A}">
                    <a16:rowId xmlns:a16="http://schemas.microsoft.com/office/drawing/2014/main" val="802166247"/>
                  </a:ext>
                </a:extLst>
              </a:tr>
              <a:tr h="352037">
                <a:tc>
                  <a:txBody>
                    <a:bodyPr/>
                    <a:lstStyle/>
                    <a:p>
                      <a:r>
                        <a:rPr lang="en-US" sz="1500" dirty="0" smtClean="0">
                          <a:solidFill>
                            <a:schemeClr val="tx1"/>
                          </a:solidFill>
                        </a:rPr>
                        <a:t>SE6: …you are confident</a:t>
                      </a:r>
                      <a:r>
                        <a:rPr lang="en-US" sz="1500" baseline="0" dirty="0" smtClean="0">
                          <a:solidFill>
                            <a:schemeClr val="tx1"/>
                          </a:solidFill>
                        </a:rPr>
                        <a:t> that you could ask a friend to lend you a pad…</a:t>
                      </a:r>
                      <a:endParaRPr lang="en-US" sz="1500" dirty="0">
                        <a:solidFill>
                          <a:schemeClr val="tx1"/>
                        </a:solidFill>
                      </a:endParaRPr>
                    </a:p>
                  </a:txBody>
                  <a:tcPr/>
                </a:tc>
                <a:tc>
                  <a:txBody>
                    <a:bodyPr/>
                    <a:lstStyle/>
                    <a:p>
                      <a:r>
                        <a:rPr lang="en-US" dirty="0" smtClean="0">
                          <a:solidFill>
                            <a:schemeClr val="tx1"/>
                          </a:solidFill>
                        </a:rPr>
                        <a:t>0.5029</a:t>
                      </a:r>
                      <a:endParaRPr lang="en-US" dirty="0">
                        <a:solidFill>
                          <a:schemeClr val="tx1"/>
                        </a:solidFill>
                      </a:endParaRPr>
                    </a:p>
                  </a:txBody>
                  <a:tcPr/>
                </a:tc>
                <a:tc>
                  <a:txBody>
                    <a:bodyPr/>
                    <a:lstStyle/>
                    <a:p>
                      <a:r>
                        <a:rPr lang="en-US" dirty="0" smtClean="0">
                          <a:solidFill>
                            <a:schemeClr val="tx1"/>
                          </a:solidFill>
                        </a:rPr>
                        <a:t>0.7471</a:t>
                      </a:r>
                      <a:endParaRPr lang="en-US" dirty="0">
                        <a:solidFill>
                          <a:schemeClr val="tx1"/>
                        </a:solidFill>
                      </a:endParaRPr>
                    </a:p>
                  </a:txBody>
                  <a:tcPr/>
                </a:tc>
                <a:extLst>
                  <a:ext uri="{0D108BD9-81ED-4DB2-BD59-A6C34878D82A}">
                    <a16:rowId xmlns:a16="http://schemas.microsoft.com/office/drawing/2014/main" val="1375931756"/>
                  </a:ext>
                </a:extLst>
              </a:tr>
              <a:tr h="616065">
                <a:tc>
                  <a:txBody>
                    <a:bodyPr/>
                    <a:lstStyle/>
                    <a:p>
                      <a:r>
                        <a:rPr lang="en-US" sz="1500" dirty="0" smtClean="0">
                          <a:solidFill>
                            <a:schemeClr val="tx1"/>
                          </a:solidFill>
                        </a:rPr>
                        <a:t>SE12: …you are confident that you could talk to an adult if</a:t>
                      </a:r>
                      <a:r>
                        <a:rPr lang="en-US" sz="1500" baseline="0" dirty="0" smtClean="0">
                          <a:solidFill>
                            <a:schemeClr val="tx1"/>
                          </a:solidFill>
                        </a:rPr>
                        <a:t> you have questions about your period…</a:t>
                      </a:r>
                      <a:endParaRPr lang="en-US" sz="1500" dirty="0">
                        <a:solidFill>
                          <a:schemeClr val="tx1"/>
                        </a:solidFill>
                      </a:endParaRPr>
                    </a:p>
                  </a:txBody>
                  <a:tcPr/>
                </a:tc>
                <a:tc>
                  <a:txBody>
                    <a:bodyPr/>
                    <a:lstStyle/>
                    <a:p>
                      <a:r>
                        <a:rPr lang="en-US" dirty="0" smtClean="0">
                          <a:solidFill>
                            <a:schemeClr val="tx1"/>
                          </a:solidFill>
                        </a:rPr>
                        <a:t>0.4796</a:t>
                      </a:r>
                      <a:endParaRPr lang="en-US" dirty="0">
                        <a:solidFill>
                          <a:schemeClr val="tx1"/>
                        </a:solidFill>
                      </a:endParaRPr>
                    </a:p>
                  </a:txBody>
                  <a:tcPr/>
                </a:tc>
                <a:tc>
                  <a:txBody>
                    <a:bodyPr/>
                    <a:lstStyle/>
                    <a:p>
                      <a:r>
                        <a:rPr lang="en-US" dirty="0" smtClean="0">
                          <a:solidFill>
                            <a:schemeClr val="tx1"/>
                          </a:solidFill>
                        </a:rPr>
                        <a:t>0.7700</a:t>
                      </a:r>
                      <a:endParaRPr lang="en-US" dirty="0">
                        <a:solidFill>
                          <a:schemeClr val="tx1"/>
                        </a:solidFill>
                      </a:endParaRPr>
                    </a:p>
                  </a:txBody>
                  <a:tcPr/>
                </a:tc>
                <a:extLst>
                  <a:ext uri="{0D108BD9-81ED-4DB2-BD59-A6C34878D82A}">
                    <a16:rowId xmlns:a16="http://schemas.microsoft.com/office/drawing/2014/main" val="4238508477"/>
                  </a:ext>
                </a:extLst>
              </a:tr>
              <a:tr h="352037">
                <a:tc>
                  <a:txBody>
                    <a:bodyPr/>
                    <a:lstStyle/>
                    <a:p>
                      <a:r>
                        <a:rPr lang="en-US" sz="1500" dirty="0" smtClean="0">
                          <a:solidFill>
                            <a:schemeClr val="tx1"/>
                          </a:solidFill>
                        </a:rPr>
                        <a:t>SE13: … you are confident</a:t>
                      </a:r>
                      <a:r>
                        <a:rPr lang="en-US" sz="1500" baseline="0" dirty="0" smtClean="0">
                          <a:solidFill>
                            <a:schemeClr val="tx1"/>
                          </a:solidFill>
                        </a:rPr>
                        <a:t> that you could ask the teacher for help if you stain yourself…</a:t>
                      </a:r>
                      <a:endParaRPr lang="en-US" sz="1500" dirty="0">
                        <a:solidFill>
                          <a:schemeClr val="tx1"/>
                        </a:solidFill>
                      </a:endParaRPr>
                    </a:p>
                  </a:txBody>
                  <a:tcPr/>
                </a:tc>
                <a:tc>
                  <a:txBody>
                    <a:bodyPr/>
                    <a:lstStyle/>
                    <a:p>
                      <a:r>
                        <a:rPr lang="en-US" dirty="0" smtClean="0">
                          <a:solidFill>
                            <a:schemeClr val="tx1"/>
                          </a:solidFill>
                        </a:rPr>
                        <a:t>0.5196</a:t>
                      </a:r>
                      <a:endParaRPr lang="en-US" dirty="0">
                        <a:solidFill>
                          <a:schemeClr val="tx1"/>
                        </a:solidFill>
                      </a:endParaRPr>
                    </a:p>
                  </a:txBody>
                  <a:tcPr/>
                </a:tc>
                <a:tc>
                  <a:txBody>
                    <a:bodyPr/>
                    <a:lstStyle/>
                    <a:p>
                      <a:r>
                        <a:rPr lang="en-US" dirty="0" smtClean="0">
                          <a:solidFill>
                            <a:schemeClr val="tx1"/>
                          </a:solidFill>
                        </a:rPr>
                        <a:t>0.7300</a:t>
                      </a:r>
                      <a:endParaRPr lang="en-US" dirty="0">
                        <a:solidFill>
                          <a:schemeClr val="tx1"/>
                        </a:solidFill>
                      </a:endParaRPr>
                    </a:p>
                  </a:txBody>
                  <a:tcPr/>
                </a:tc>
                <a:extLst>
                  <a:ext uri="{0D108BD9-81ED-4DB2-BD59-A6C34878D82A}">
                    <a16:rowId xmlns:a16="http://schemas.microsoft.com/office/drawing/2014/main" val="4222232025"/>
                  </a:ext>
                </a:extLst>
              </a:tr>
              <a:tr h="352037">
                <a:tc>
                  <a:txBody>
                    <a:bodyPr/>
                    <a:lstStyle/>
                    <a:p>
                      <a:r>
                        <a:rPr lang="en-US" sz="1500" dirty="0" smtClean="0">
                          <a:solidFill>
                            <a:schemeClr val="tx1"/>
                          </a:solidFill>
                        </a:rPr>
                        <a:t>SE15: … you are confident that you can ask the teacher</a:t>
                      </a:r>
                      <a:r>
                        <a:rPr lang="en-US" sz="1500" baseline="0" dirty="0" smtClean="0">
                          <a:solidFill>
                            <a:schemeClr val="tx1"/>
                          </a:solidFill>
                        </a:rPr>
                        <a:t> for pain medication if you need it…</a:t>
                      </a:r>
                      <a:endParaRPr lang="en-US" sz="1500" dirty="0">
                        <a:solidFill>
                          <a:schemeClr val="tx1"/>
                        </a:solidFill>
                      </a:endParaRPr>
                    </a:p>
                  </a:txBody>
                  <a:tcPr/>
                </a:tc>
                <a:tc>
                  <a:txBody>
                    <a:bodyPr/>
                    <a:lstStyle/>
                    <a:p>
                      <a:r>
                        <a:rPr lang="en-US" dirty="0" smtClean="0">
                          <a:solidFill>
                            <a:schemeClr val="tx1"/>
                          </a:solidFill>
                        </a:rPr>
                        <a:t>0.4499</a:t>
                      </a:r>
                      <a:endParaRPr lang="en-US" dirty="0">
                        <a:solidFill>
                          <a:schemeClr val="tx1"/>
                        </a:solidFill>
                      </a:endParaRPr>
                    </a:p>
                  </a:txBody>
                  <a:tcPr/>
                </a:tc>
                <a:tc>
                  <a:txBody>
                    <a:bodyPr/>
                    <a:lstStyle/>
                    <a:p>
                      <a:r>
                        <a:rPr lang="en-US" dirty="0" smtClean="0">
                          <a:solidFill>
                            <a:schemeClr val="tx1"/>
                          </a:solidFill>
                        </a:rPr>
                        <a:t>0.7976</a:t>
                      </a:r>
                      <a:endParaRPr lang="en-US" dirty="0">
                        <a:solidFill>
                          <a:schemeClr val="tx1"/>
                        </a:solidFill>
                      </a:endParaRPr>
                    </a:p>
                  </a:txBody>
                  <a:tcPr/>
                </a:tc>
                <a:extLst>
                  <a:ext uri="{0D108BD9-81ED-4DB2-BD59-A6C34878D82A}">
                    <a16:rowId xmlns:a16="http://schemas.microsoft.com/office/drawing/2014/main" val="581715889"/>
                  </a:ext>
                </a:extLst>
              </a:tr>
              <a:tr h="352037">
                <a:tc>
                  <a:txBody>
                    <a:bodyPr/>
                    <a:lstStyle/>
                    <a:p>
                      <a:r>
                        <a:rPr lang="en-US" sz="1500" dirty="0" smtClean="0">
                          <a:solidFill>
                            <a:schemeClr val="tx1"/>
                          </a:solidFill>
                        </a:rPr>
                        <a:t>SE16: … you are confident that you can manage your ‘hot headed’ feelings…</a:t>
                      </a:r>
                      <a:endParaRPr lang="en-US" sz="1500" dirty="0">
                        <a:solidFill>
                          <a:schemeClr val="tx1"/>
                        </a:solidFill>
                      </a:endParaRPr>
                    </a:p>
                  </a:txBody>
                  <a:tcPr/>
                </a:tc>
                <a:tc>
                  <a:txBody>
                    <a:bodyPr/>
                    <a:lstStyle/>
                    <a:p>
                      <a:r>
                        <a:rPr lang="en-US" dirty="0" smtClean="0">
                          <a:solidFill>
                            <a:schemeClr val="tx1"/>
                          </a:solidFill>
                        </a:rPr>
                        <a:t>0.4424</a:t>
                      </a:r>
                      <a:endParaRPr lang="en-US" dirty="0">
                        <a:solidFill>
                          <a:schemeClr val="tx1"/>
                        </a:solidFill>
                      </a:endParaRPr>
                    </a:p>
                  </a:txBody>
                  <a:tcPr/>
                </a:tc>
                <a:tc>
                  <a:txBody>
                    <a:bodyPr/>
                    <a:lstStyle/>
                    <a:p>
                      <a:r>
                        <a:rPr lang="en-US" dirty="0" smtClean="0">
                          <a:solidFill>
                            <a:schemeClr val="tx1"/>
                          </a:solidFill>
                        </a:rPr>
                        <a:t>0.8043</a:t>
                      </a:r>
                      <a:endParaRPr lang="en-US" dirty="0">
                        <a:solidFill>
                          <a:schemeClr val="tx1"/>
                        </a:solidFill>
                      </a:endParaRPr>
                    </a:p>
                  </a:txBody>
                  <a:tcPr/>
                </a:tc>
                <a:extLst>
                  <a:ext uri="{0D108BD9-81ED-4DB2-BD59-A6C34878D82A}">
                    <a16:rowId xmlns:a16="http://schemas.microsoft.com/office/drawing/2014/main" val="710143824"/>
                  </a:ext>
                </a:extLst>
              </a:tr>
              <a:tr h="352037">
                <a:tc>
                  <a:txBody>
                    <a:bodyPr/>
                    <a:lstStyle/>
                    <a:p>
                      <a:r>
                        <a:rPr lang="en-US" sz="1500" dirty="0" smtClean="0">
                          <a:solidFill>
                            <a:schemeClr val="tx1"/>
                          </a:solidFill>
                        </a:rPr>
                        <a:t>SE19: …you are confident that you could</a:t>
                      </a:r>
                      <a:r>
                        <a:rPr lang="en-US" sz="1500" baseline="0" dirty="0" smtClean="0">
                          <a:solidFill>
                            <a:schemeClr val="tx1"/>
                          </a:solidFill>
                        </a:rPr>
                        <a:t> report students who bully you about menstruation to the teachers…</a:t>
                      </a:r>
                      <a:endParaRPr lang="en-US" sz="1500" dirty="0">
                        <a:solidFill>
                          <a:schemeClr val="tx1"/>
                        </a:solidFill>
                      </a:endParaRPr>
                    </a:p>
                  </a:txBody>
                  <a:tcPr/>
                </a:tc>
                <a:tc>
                  <a:txBody>
                    <a:bodyPr/>
                    <a:lstStyle/>
                    <a:p>
                      <a:r>
                        <a:rPr lang="en-US" dirty="0" smtClean="0">
                          <a:solidFill>
                            <a:schemeClr val="tx1"/>
                          </a:solidFill>
                        </a:rPr>
                        <a:t>0.4007</a:t>
                      </a:r>
                      <a:endParaRPr lang="en-US" dirty="0">
                        <a:solidFill>
                          <a:schemeClr val="tx1"/>
                        </a:solidFill>
                      </a:endParaRPr>
                    </a:p>
                  </a:txBody>
                  <a:tcPr/>
                </a:tc>
                <a:tc>
                  <a:txBody>
                    <a:bodyPr/>
                    <a:lstStyle/>
                    <a:p>
                      <a:r>
                        <a:rPr lang="en-US" dirty="0" smtClean="0">
                          <a:solidFill>
                            <a:schemeClr val="tx1"/>
                          </a:solidFill>
                        </a:rPr>
                        <a:t>0.8394</a:t>
                      </a:r>
                      <a:endParaRPr lang="en-US" dirty="0">
                        <a:solidFill>
                          <a:schemeClr val="tx1"/>
                        </a:solidFill>
                      </a:endParaRPr>
                    </a:p>
                  </a:txBody>
                  <a:tcPr/>
                </a:tc>
                <a:extLst>
                  <a:ext uri="{0D108BD9-81ED-4DB2-BD59-A6C34878D82A}">
                    <a16:rowId xmlns:a16="http://schemas.microsoft.com/office/drawing/2014/main" val="4255524559"/>
                  </a:ext>
                </a:extLst>
              </a:tr>
              <a:tr h="616065">
                <a:tc>
                  <a:txBody>
                    <a:bodyPr/>
                    <a:lstStyle/>
                    <a:p>
                      <a:r>
                        <a:rPr lang="en-US" sz="1500" dirty="0" smtClean="0">
                          <a:solidFill>
                            <a:schemeClr val="tx1"/>
                          </a:solidFill>
                        </a:rPr>
                        <a:t>SE20: …you are confident that you can stand up for yourself if you are teased about menstruation at school…</a:t>
                      </a:r>
                      <a:endParaRPr lang="en-US" sz="1500" dirty="0">
                        <a:solidFill>
                          <a:schemeClr val="tx1"/>
                        </a:solidFill>
                      </a:endParaRPr>
                    </a:p>
                  </a:txBody>
                  <a:tcPr/>
                </a:tc>
                <a:tc>
                  <a:txBody>
                    <a:bodyPr/>
                    <a:lstStyle/>
                    <a:p>
                      <a:r>
                        <a:rPr lang="en-US" dirty="0" smtClean="0">
                          <a:solidFill>
                            <a:schemeClr val="tx1"/>
                          </a:solidFill>
                        </a:rPr>
                        <a:t>0.5220</a:t>
                      </a:r>
                      <a:endParaRPr lang="en-US" dirty="0">
                        <a:solidFill>
                          <a:schemeClr val="tx1"/>
                        </a:solidFill>
                      </a:endParaRPr>
                    </a:p>
                  </a:txBody>
                  <a:tcPr/>
                </a:tc>
                <a:tc>
                  <a:txBody>
                    <a:bodyPr/>
                    <a:lstStyle/>
                    <a:p>
                      <a:r>
                        <a:rPr lang="en-US" dirty="0" smtClean="0">
                          <a:solidFill>
                            <a:schemeClr val="tx1"/>
                          </a:solidFill>
                        </a:rPr>
                        <a:t>0.7275</a:t>
                      </a:r>
                      <a:endParaRPr lang="en-US" dirty="0">
                        <a:solidFill>
                          <a:schemeClr val="tx1"/>
                        </a:solidFill>
                      </a:endParaRPr>
                    </a:p>
                  </a:txBody>
                  <a:tcPr/>
                </a:tc>
                <a:extLst>
                  <a:ext uri="{0D108BD9-81ED-4DB2-BD59-A6C34878D82A}">
                    <a16:rowId xmlns:a16="http://schemas.microsoft.com/office/drawing/2014/main" val="263057259"/>
                  </a:ext>
                </a:extLst>
              </a:tr>
              <a:tr h="593358">
                <a:tc>
                  <a:txBody>
                    <a:bodyPr/>
                    <a:lstStyle/>
                    <a:p>
                      <a:pPr algn="r"/>
                      <a:r>
                        <a:rPr lang="en-US" dirty="0" smtClean="0">
                          <a:solidFill>
                            <a:schemeClr val="bg1"/>
                          </a:solidFill>
                        </a:rPr>
                        <a:t>Cronbach’s Alpha</a:t>
                      </a:r>
                      <a:endParaRPr lang="en-US" dirty="0">
                        <a:solidFill>
                          <a:schemeClr val="bg1"/>
                        </a:solidFill>
                      </a:endParaRPr>
                    </a:p>
                  </a:txBody>
                  <a:tcPr>
                    <a:solidFill>
                      <a:schemeClr val="accent1"/>
                    </a:solidFill>
                  </a:tcPr>
                </a:tc>
                <a:tc gridSpan="2">
                  <a:txBody>
                    <a:bodyPr/>
                    <a:lstStyle/>
                    <a:p>
                      <a:r>
                        <a:rPr lang="en-US" dirty="0" smtClean="0">
                          <a:solidFill>
                            <a:schemeClr val="bg1"/>
                          </a:solidFill>
                        </a:rPr>
                        <a:t>0.7632</a:t>
                      </a:r>
                      <a:endParaRPr lang="en-US" dirty="0">
                        <a:solidFill>
                          <a:schemeClr val="bg1"/>
                        </a:solidFill>
                      </a:endParaRPr>
                    </a:p>
                  </a:txBody>
                  <a:tcPr>
                    <a:solidFill>
                      <a:schemeClr val="accent1"/>
                    </a:solidFill>
                  </a:tcPr>
                </a:tc>
                <a:tc hMerge="1">
                  <a:txBody>
                    <a:bodyPr/>
                    <a:lstStyle/>
                    <a:p>
                      <a:endParaRPr lang="en-US" dirty="0">
                        <a:solidFill>
                          <a:schemeClr val="bg1"/>
                        </a:solidFill>
                      </a:endParaRPr>
                    </a:p>
                  </a:txBody>
                  <a:tcPr>
                    <a:solidFill>
                      <a:schemeClr val="accent1"/>
                    </a:solidFill>
                  </a:tcPr>
                </a:tc>
                <a:extLst>
                  <a:ext uri="{0D108BD9-81ED-4DB2-BD59-A6C34878D82A}">
                    <a16:rowId xmlns:a16="http://schemas.microsoft.com/office/drawing/2014/main" val="2128819485"/>
                  </a:ext>
                </a:extLst>
              </a:tr>
            </a:tbl>
          </a:graphicData>
        </a:graphic>
      </p:graphicFrame>
    </p:spTree>
    <p:extLst>
      <p:ext uri="{BB962C8B-B14F-4D97-AF65-F5344CB8AC3E}">
        <p14:creationId xmlns:p14="http://schemas.microsoft.com/office/powerpoint/2010/main" val="2629239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21777DA-9616-47AD-88F1-52E8A17CB8D3}" type="datetime1">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l" defTabSz="457200" rtl="0" eaLnBrk="1" fontAlgn="auto" latinLnBrk="0" hangingPunct="1">
                <a:lnSpc>
                  <a:spcPct val="100000"/>
                </a:lnSpc>
                <a:spcBef>
                  <a:spcPts val="0"/>
                </a:spcBef>
                <a:spcAft>
                  <a:spcPts val="0"/>
                </a:spcAft>
                <a:buClrTx/>
                <a:buSzTx/>
                <a:buFontTx/>
                <a:buNone/>
                <a:tabLst/>
                <a:defRPr/>
              </a:pPr>
              <a:t>5/14/2018</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smtClean="0">
                <a:ln>
                  <a:noFill/>
                </a:ln>
                <a:solidFill>
                  <a:srgbClr val="222221"/>
                </a:solidFill>
                <a:effectLst/>
                <a:uLnTx/>
                <a:uFillTx/>
                <a:latin typeface="Gill Sans Infant Std"/>
                <a:ea typeface="+mn-ea"/>
              </a:rPr>
              <a:t>FRESH SHN Webinar MHM in Schools</a:t>
            </a:r>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9" name="Text Placeholder 8"/>
          <p:cNvSpPr>
            <a:spLocks noGrp="1"/>
          </p:cNvSpPr>
          <p:nvPr>
            <p:ph type="body" sz="quarter" idx="15"/>
          </p:nvPr>
        </p:nvSpPr>
        <p:spPr>
          <a:xfrm>
            <a:off x="2040318" y="2538293"/>
            <a:ext cx="5274881" cy="585907"/>
          </a:xfrm>
        </p:spPr>
        <p:txBody>
          <a:bodyPr/>
          <a:lstStyle/>
          <a:p>
            <a:r>
              <a:rPr lang="en-US" dirty="0" smtClean="0"/>
              <a:t>Lessons Learned &amp; Next Steps</a:t>
            </a:r>
            <a:endParaRPr lang="en-US" dirty="0"/>
          </a:p>
        </p:txBody>
      </p:sp>
      <p:sp>
        <p:nvSpPr>
          <p:cNvPr id="10" name="Text Placeholder 9"/>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37514309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24634" y="202995"/>
            <a:ext cx="8282640" cy="836814"/>
          </a:xfrm>
        </p:spPr>
        <p:txBody>
          <a:bodyPr/>
          <a:lstStyle/>
          <a:p>
            <a:r>
              <a:rPr lang="en-US"/>
              <a:t>What We’ve Learned Thus Far</a:t>
            </a:r>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41F87B0-8B1A-4349-80F2-BA7C823DD6C0}" type="datetime1">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l" defTabSz="457200" rtl="0" eaLnBrk="1" fontAlgn="auto" latinLnBrk="0" hangingPunct="1">
                <a:lnSpc>
                  <a:spcPct val="100000"/>
                </a:lnSpc>
                <a:spcBef>
                  <a:spcPts val="0"/>
                </a:spcBef>
                <a:spcAft>
                  <a:spcPts val="0"/>
                </a:spcAft>
                <a:buClrTx/>
                <a:buSzTx/>
                <a:buFontTx/>
                <a:buNone/>
                <a:tabLst/>
                <a:defRPr/>
              </a:pPr>
              <a:t>5/14/2018</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smtClean="0">
                <a:ln>
                  <a:noFill/>
                </a:ln>
                <a:solidFill>
                  <a:srgbClr val="222221"/>
                </a:solidFill>
                <a:effectLst/>
                <a:uLnTx/>
                <a:uFillTx/>
                <a:latin typeface="Gill Sans Infant Std"/>
                <a:ea typeface="+mn-ea"/>
              </a:rPr>
              <a:t>FRESH SHN Webinar MHM in Schools</a:t>
            </a:r>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12" name="Text Placeholder 11"/>
          <p:cNvSpPr>
            <a:spLocks noGrp="1"/>
          </p:cNvSpPr>
          <p:nvPr>
            <p:ph type="body" sz="quarter" idx="16"/>
          </p:nvPr>
        </p:nvSpPr>
        <p:spPr>
          <a:xfrm>
            <a:off x="371412" y="1385834"/>
            <a:ext cx="8543988" cy="4709160"/>
          </a:xfrm>
        </p:spPr>
        <p:txBody>
          <a:bodyPr anchor="t"/>
          <a:lstStyle/>
          <a:p>
            <a:pPr marL="342900" indent="-342900">
              <a:buFont typeface="Arial" panose="020B0604020202020204" pitchFamily="34" charset="0"/>
              <a:buChar char="•"/>
            </a:pPr>
            <a:r>
              <a:rPr lang="en-US" sz="2500" b="0" dirty="0" smtClean="0">
                <a:solidFill>
                  <a:schemeClr val="tx1"/>
                </a:solidFill>
              </a:rPr>
              <a:t>Enumerators/staff </a:t>
            </a:r>
            <a:r>
              <a:rPr lang="en-US" sz="2500" b="0" dirty="0">
                <a:solidFill>
                  <a:schemeClr val="tx1"/>
                </a:solidFill>
              </a:rPr>
              <a:t>administering the tool </a:t>
            </a:r>
            <a:r>
              <a:rPr lang="en-US" sz="2500" b="0" dirty="0" smtClean="0">
                <a:solidFill>
                  <a:schemeClr val="tx1"/>
                </a:solidFill>
              </a:rPr>
              <a:t>must be adequately trained. </a:t>
            </a:r>
          </a:p>
          <a:p>
            <a:pPr marL="342900" indent="-342900">
              <a:buFont typeface="Arial" panose="020B0604020202020204" pitchFamily="34" charset="0"/>
              <a:buChar char="•"/>
            </a:pPr>
            <a:r>
              <a:rPr lang="en-US" sz="2500" b="0" dirty="0" smtClean="0">
                <a:solidFill>
                  <a:schemeClr val="tx1"/>
                </a:solidFill>
              </a:rPr>
              <a:t>Emic </a:t>
            </a:r>
            <a:r>
              <a:rPr lang="en-US" sz="2500" b="0" dirty="0">
                <a:solidFill>
                  <a:schemeClr val="tx1"/>
                </a:solidFill>
              </a:rPr>
              <a:t>terms and tailoring the survey for a context/to each girl </a:t>
            </a:r>
            <a:r>
              <a:rPr lang="en-US" sz="2500" b="0" dirty="0" smtClean="0">
                <a:solidFill>
                  <a:schemeClr val="tx1"/>
                </a:solidFill>
              </a:rPr>
              <a:t>is helpful.</a:t>
            </a:r>
            <a:endParaRPr lang="en-US" sz="2500" b="0" dirty="0">
              <a:solidFill>
                <a:schemeClr val="tx1"/>
              </a:solidFill>
            </a:endParaRPr>
          </a:p>
          <a:p>
            <a:pPr marL="342900" indent="-342900">
              <a:buFont typeface="Arial" panose="020B0604020202020204" pitchFamily="34" charset="0"/>
              <a:buChar char="•"/>
            </a:pPr>
            <a:r>
              <a:rPr lang="en-US" sz="2500" b="0" dirty="0" smtClean="0">
                <a:solidFill>
                  <a:schemeClr val="tx1"/>
                </a:solidFill>
              </a:rPr>
              <a:t>Tool may be age-sensitive</a:t>
            </a:r>
          </a:p>
          <a:p>
            <a:pPr marL="342900" indent="-342900">
              <a:buFont typeface="Arial" panose="020B0604020202020204" pitchFamily="34" charset="0"/>
              <a:buChar char="•"/>
            </a:pPr>
            <a:r>
              <a:rPr lang="en-US" sz="2500" b="0" dirty="0" smtClean="0">
                <a:solidFill>
                  <a:schemeClr val="tx1"/>
                </a:solidFill>
              </a:rPr>
              <a:t>School participation, stress and self-efficacy are not independent domains.</a:t>
            </a:r>
          </a:p>
          <a:p>
            <a:pPr marL="342900" indent="-342900">
              <a:buFont typeface="Arial" panose="020B0604020202020204" pitchFamily="34" charset="0"/>
              <a:buChar char="•"/>
            </a:pPr>
            <a:r>
              <a:rPr lang="en-US" sz="2500" b="0" dirty="0">
                <a:solidFill>
                  <a:schemeClr val="tx1"/>
                </a:solidFill>
              </a:rPr>
              <a:t>Needed academic </a:t>
            </a:r>
            <a:r>
              <a:rPr lang="en-US" sz="2500" b="0" dirty="0" smtClean="0">
                <a:solidFill>
                  <a:schemeClr val="tx1"/>
                </a:solidFill>
              </a:rPr>
              <a:t>partners’ guidance</a:t>
            </a:r>
            <a:endParaRPr lang="en-US" sz="2500" b="0" dirty="0">
              <a:solidFill>
                <a:schemeClr val="tx1"/>
              </a:solidFill>
            </a:endParaRPr>
          </a:p>
        </p:txBody>
      </p:sp>
    </p:spTree>
    <p:extLst>
      <p:ext uri="{BB962C8B-B14F-4D97-AF65-F5344CB8AC3E}">
        <p14:creationId xmlns:p14="http://schemas.microsoft.com/office/powerpoint/2010/main" val="22742485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24634" y="202995"/>
            <a:ext cx="8282640" cy="836814"/>
          </a:xfrm>
        </p:spPr>
        <p:txBody>
          <a:bodyPr/>
          <a:lstStyle/>
          <a:p>
            <a:r>
              <a:rPr lang="en-US"/>
              <a:t>Next Steps</a:t>
            </a:r>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1990415-9BC9-4176-8B28-EF4C01A4FA21}" type="datetime1">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l" defTabSz="457200" rtl="0" eaLnBrk="1" fontAlgn="auto" latinLnBrk="0" hangingPunct="1">
                <a:lnSpc>
                  <a:spcPct val="100000"/>
                </a:lnSpc>
                <a:spcBef>
                  <a:spcPts val="0"/>
                </a:spcBef>
                <a:spcAft>
                  <a:spcPts val="0"/>
                </a:spcAft>
                <a:buClrTx/>
                <a:buSzTx/>
                <a:buFontTx/>
                <a:buNone/>
                <a:tabLst/>
                <a:defRPr/>
              </a:pPr>
              <a:t>5/14/2018</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smtClean="0">
                <a:ln>
                  <a:noFill/>
                </a:ln>
                <a:solidFill>
                  <a:srgbClr val="222221"/>
                </a:solidFill>
                <a:effectLst/>
                <a:uLnTx/>
                <a:uFillTx/>
                <a:latin typeface="Gill Sans Infant Std"/>
                <a:ea typeface="+mn-ea"/>
              </a:rPr>
              <a:t>FRESH SHN Webinar MHM in Schools</a:t>
            </a:r>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12" name="Text Placeholder 11"/>
          <p:cNvSpPr>
            <a:spLocks noGrp="1"/>
          </p:cNvSpPr>
          <p:nvPr>
            <p:ph type="body" sz="quarter" idx="16"/>
          </p:nvPr>
        </p:nvSpPr>
        <p:spPr>
          <a:xfrm>
            <a:off x="215996" y="1592017"/>
            <a:ext cx="8699915" cy="4709160"/>
          </a:xfrm>
        </p:spPr>
        <p:txBody>
          <a:bodyPr anchor="t"/>
          <a:lstStyle/>
          <a:p>
            <a:pPr marL="342900" indent="-342900">
              <a:buFont typeface="Arial" panose="020B0604020202020204" pitchFamily="34" charset="0"/>
              <a:buChar char="•"/>
            </a:pPr>
            <a:r>
              <a:rPr lang="en-US" sz="2800" b="0" dirty="0" smtClean="0">
                <a:solidFill>
                  <a:schemeClr val="tx1"/>
                </a:solidFill>
              </a:rPr>
              <a:t>Add in non-MHM related measures to test our theory</a:t>
            </a:r>
          </a:p>
          <a:p>
            <a:pPr marL="609600" lvl="2" indent="-342900">
              <a:buFont typeface="Arial" panose="020B0604020202020204" pitchFamily="34" charset="0"/>
              <a:buChar char="•"/>
            </a:pPr>
            <a:r>
              <a:rPr lang="en-US" sz="2400" dirty="0" smtClean="0"/>
              <a:t>More gender norms questions </a:t>
            </a:r>
          </a:p>
          <a:p>
            <a:pPr marL="609600" lvl="2" indent="-342900">
              <a:buFont typeface="Arial" panose="020B0604020202020204" pitchFamily="34" charset="0"/>
              <a:buChar char="•"/>
            </a:pPr>
            <a:r>
              <a:rPr lang="en-US" sz="2400" b="0" dirty="0" smtClean="0">
                <a:solidFill>
                  <a:schemeClr val="tx1"/>
                </a:solidFill>
              </a:rPr>
              <a:t>Education support indices and/or general social support </a:t>
            </a:r>
          </a:p>
          <a:p>
            <a:endParaRPr lang="en-US" sz="3200" b="0" dirty="0">
              <a:solidFill>
                <a:schemeClr val="tx1"/>
              </a:solidFill>
            </a:endParaRPr>
          </a:p>
          <a:p>
            <a:endParaRPr lang="en-US" sz="2800" b="0" dirty="0">
              <a:solidFill>
                <a:schemeClr val="tx1"/>
              </a:solidFil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1883" r="20870"/>
          <a:stretch/>
        </p:blipFill>
        <p:spPr>
          <a:xfrm rot="16200000">
            <a:off x="4904110" y="2810257"/>
            <a:ext cx="3778077" cy="4213696"/>
          </a:xfrm>
          <a:prstGeom prst="rect">
            <a:avLst/>
          </a:prstGeom>
        </p:spPr>
      </p:pic>
      <p:sp>
        <p:nvSpPr>
          <p:cNvPr id="8" name="Text Placeholder 11"/>
          <p:cNvSpPr>
            <a:spLocks noGrp="1"/>
          </p:cNvSpPr>
          <p:nvPr>
            <p:ph type="body" sz="quarter" idx="16"/>
          </p:nvPr>
        </p:nvSpPr>
        <p:spPr>
          <a:xfrm>
            <a:off x="215996" y="3028066"/>
            <a:ext cx="4846542" cy="1912795"/>
          </a:xfrm>
        </p:spPr>
        <p:txBody>
          <a:bodyPr anchor="t"/>
          <a:lstStyle/>
          <a:p>
            <a:pPr marL="609600" lvl="2" indent="-342900">
              <a:buFont typeface="Arial" panose="020B0604020202020204" pitchFamily="34" charset="0"/>
              <a:buChar char="•"/>
            </a:pPr>
            <a:r>
              <a:rPr lang="en-US" sz="2400" dirty="0" smtClean="0"/>
              <a:t>Learning assessments (reading comprehension or math skills)</a:t>
            </a:r>
            <a:endParaRPr lang="en-US" sz="2400" dirty="0"/>
          </a:p>
          <a:p>
            <a:endParaRPr lang="en-US" sz="3200" b="0" dirty="0">
              <a:solidFill>
                <a:schemeClr val="tx1"/>
              </a:solidFill>
            </a:endParaRPr>
          </a:p>
          <a:p>
            <a:endParaRPr lang="en-US" sz="2800" b="0" dirty="0">
              <a:solidFill>
                <a:schemeClr val="tx1"/>
              </a:solidFill>
            </a:endParaRPr>
          </a:p>
        </p:txBody>
      </p:sp>
    </p:spTree>
    <p:extLst>
      <p:ext uri="{BB962C8B-B14F-4D97-AF65-F5344CB8AC3E}">
        <p14:creationId xmlns:p14="http://schemas.microsoft.com/office/powerpoint/2010/main" val="15652557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24634" y="202995"/>
            <a:ext cx="8282640" cy="836814"/>
          </a:xfrm>
        </p:spPr>
        <p:txBody>
          <a:bodyPr/>
          <a:lstStyle/>
          <a:p>
            <a:r>
              <a:rPr lang="en-US"/>
              <a:t>Next Steps</a:t>
            </a:r>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6B92072-6EF8-4E5B-8B06-D47F44791668}" type="datetime1">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l" defTabSz="457200" rtl="0" eaLnBrk="1" fontAlgn="auto" latinLnBrk="0" hangingPunct="1">
                <a:lnSpc>
                  <a:spcPct val="100000"/>
                </a:lnSpc>
                <a:spcBef>
                  <a:spcPts val="0"/>
                </a:spcBef>
                <a:spcAft>
                  <a:spcPts val="0"/>
                </a:spcAft>
                <a:buClrTx/>
                <a:buSzTx/>
                <a:buFontTx/>
                <a:buNone/>
                <a:tabLst/>
                <a:defRPr/>
              </a:pPr>
              <a:t>5/14/2018</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smtClean="0">
                <a:ln>
                  <a:noFill/>
                </a:ln>
                <a:solidFill>
                  <a:srgbClr val="222221"/>
                </a:solidFill>
                <a:effectLst/>
                <a:uLnTx/>
                <a:uFillTx/>
                <a:latin typeface="Gill Sans Infant Std"/>
                <a:ea typeface="+mn-ea"/>
              </a:rPr>
              <a:t>FRESH SHN Webinar MHM in Schools</a:t>
            </a:r>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12" name="Text Placeholder 11"/>
          <p:cNvSpPr>
            <a:spLocks noGrp="1"/>
          </p:cNvSpPr>
          <p:nvPr>
            <p:ph type="body" sz="quarter" idx="16"/>
          </p:nvPr>
        </p:nvSpPr>
        <p:spPr>
          <a:xfrm>
            <a:off x="215996" y="1592017"/>
            <a:ext cx="8699915" cy="4709160"/>
          </a:xfrm>
        </p:spPr>
        <p:txBody>
          <a:bodyPr anchor="t"/>
          <a:lstStyle/>
          <a:p>
            <a:pPr marL="342900" lvl="1" indent="-342900">
              <a:buFont typeface="Arial" panose="020B0604020202020204" pitchFamily="34" charset="0"/>
              <a:buChar char="•"/>
            </a:pPr>
            <a:r>
              <a:rPr lang="en-US" sz="2600" dirty="0" smtClean="0"/>
              <a:t>Can the MR:SSS tool measure change in stress, school participation and self-efficacy over time? </a:t>
            </a:r>
          </a:p>
          <a:p>
            <a:pPr marL="342900" lvl="1" indent="-342900">
              <a:buFont typeface="Arial" panose="020B0604020202020204" pitchFamily="34" charset="0"/>
              <a:buChar char="•"/>
            </a:pPr>
            <a:r>
              <a:rPr lang="en-US" sz="2600" b="0" dirty="0" smtClean="0">
                <a:solidFill>
                  <a:schemeClr val="tx1"/>
                </a:solidFill>
              </a:rPr>
              <a:t>How does the MR:SSS tool measure these domains in </a:t>
            </a:r>
            <a:r>
              <a:rPr lang="en-US" sz="2600" dirty="0" smtClean="0"/>
              <a:t>different countries and contexts?</a:t>
            </a:r>
            <a:endParaRPr lang="en-US" sz="2600" b="0" dirty="0" smtClean="0">
              <a:solidFill>
                <a:schemeClr val="tx1"/>
              </a:solidFill>
            </a:endParaRPr>
          </a:p>
          <a:p>
            <a:endParaRPr lang="en-US" sz="2500" b="0" dirty="0">
              <a:solidFill>
                <a:schemeClr val="tx1"/>
              </a:solidFill>
            </a:endParaRPr>
          </a:p>
          <a:p>
            <a:endParaRPr lang="en-US" sz="2500" b="0" dirty="0">
              <a:solidFill>
                <a:schemeClr val="tx1"/>
              </a:solidFill>
            </a:endParaRPr>
          </a:p>
        </p:txBody>
      </p:sp>
      <p:graphicFrame>
        <p:nvGraphicFramePr>
          <p:cNvPr id="2" name="Diagram 1"/>
          <p:cNvGraphicFramePr/>
          <p:nvPr>
            <p:extLst>
              <p:ext uri="{D42A27DB-BD31-4B8C-83A1-F6EECF244321}">
                <p14:modId xmlns:p14="http://schemas.microsoft.com/office/powerpoint/2010/main" val="1994924678"/>
              </p:ext>
            </p:extLst>
          </p:nvPr>
        </p:nvGraphicFramePr>
        <p:xfrm>
          <a:off x="-26492" y="2651587"/>
          <a:ext cx="9170492" cy="41545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0" y="5454034"/>
            <a:ext cx="3381969" cy="457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FFFF"/>
                </a:solidFill>
                <a:effectLst/>
                <a:uLnTx/>
                <a:uFillTx/>
                <a:latin typeface="Gill Sans Infant Std"/>
                <a:ea typeface="+mn-ea"/>
                <a:cs typeface="Gill Sans Infant Std"/>
              </a:rPr>
              <a:t>Summer 2018</a:t>
            </a:r>
          </a:p>
        </p:txBody>
      </p:sp>
      <p:sp>
        <p:nvSpPr>
          <p:cNvPr id="10" name="Rectangle 9"/>
          <p:cNvSpPr/>
          <p:nvPr/>
        </p:nvSpPr>
        <p:spPr>
          <a:xfrm>
            <a:off x="3530395" y="5422015"/>
            <a:ext cx="3381969" cy="457200"/>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FFFF"/>
                </a:solidFill>
                <a:effectLst/>
                <a:uLnTx/>
                <a:uFillTx/>
                <a:latin typeface="Gill Sans Infant Std"/>
                <a:ea typeface="+mn-ea"/>
                <a:cs typeface="Gill Sans Infant Std"/>
              </a:rPr>
              <a:t>Fall 2018</a:t>
            </a:r>
          </a:p>
        </p:txBody>
      </p:sp>
      <p:sp>
        <p:nvSpPr>
          <p:cNvPr id="11" name="Rectangle 10"/>
          <p:cNvSpPr/>
          <p:nvPr/>
        </p:nvSpPr>
        <p:spPr>
          <a:xfrm>
            <a:off x="7060790" y="5422015"/>
            <a:ext cx="2003547" cy="457200"/>
          </a:xfrm>
          <a:prstGeom prst="rect">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FFFF"/>
                </a:solidFill>
                <a:effectLst/>
                <a:uLnTx/>
                <a:uFillTx/>
                <a:latin typeface="Gill Sans Infant Std"/>
                <a:ea typeface="+mn-ea"/>
                <a:cs typeface="Gill Sans Infant Std"/>
              </a:rPr>
              <a:t>Spring 2019</a:t>
            </a:r>
          </a:p>
        </p:txBody>
      </p:sp>
    </p:spTree>
    <p:extLst>
      <p:ext uri="{BB962C8B-B14F-4D97-AF65-F5344CB8AC3E}">
        <p14:creationId xmlns:p14="http://schemas.microsoft.com/office/powerpoint/2010/main" val="37505776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Credits</a:t>
            </a:r>
            <a:endParaRPr lang="en-US" sz="2800" dirty="0"/>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FDE51E-0052-334C-A4B2-C567FE9F326F}" type="slidenum">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000" b="0" i="0" u="none" strike="noStrike" kern="1200" cap="none" spc="0" normalizeH="0" baseline="0" noProof="0">
              <a:ln>
                <a:noFill/>
              </a:ln>
              <a:solidFill>
                <a:srgbClr val="222221"/>
              </a:solidFill>
              <a:effectLst/>
              <a:uLnTx/>
              <a:uFillTx/>
              <a:latin typeface="Gill Sans Infant Std"/>
              <a:ea typeface="+mn-ea"/>
            </a:endParaRPr>
          </a:p>
        </p:txBody>
      </p:sp>
      <p:sp>
        <p:nvSpPr>
          <p:cNvPr id="6" name="Text Placeholder 5"/>
          <p:cNvSpPr>
            <a:spLocks noGrp="1"/>
          </p:cNvSpPr>
          <p:nvPr>
            <p:ph type="body" sz="quarter" idx="13"/>
          </p:nvPr>
        </p:nvSpPr>
        <p:spPr>
          <a:xfrm>
            <a:off x="424634" y="1613452"/>
            <a:ext cx="3837432" cy="3793435"/>
          </a:xfrm>
        </p:spPr>
        <p:txBody>
          <a:bodyPr/>
          <a:lstStyle/>
          <a:p>
            <a:r>
              <a:rPr lang="en-US" sz="1600" dirty="0" smtClean="0">
                <a:solidFill>
                  <a:schemeClr val="tx1"/>
                </a:solidFill>
              </a:rPr>
              <a:t>Save the Children</a:t>
            </a:r>
          </a:p>
          <a:p>
            <a:pPr marL="285750" indent="-285750">
              <a:buFont typeface="Arial" panose="020B0604020202020204" pitchFamily="34" charset="0"/>
              <a:buChar char="•"/>
            </a:pPr>
            <a:r>
              <a:rPr lang="en-US" sz="1600" b="0" dirty="0" smtClean="0">
                <a:solidFill>
                  <a:schemeClr val="tx1"/>
                </a:solidFill>
              </a:rPr>
              <a:t>Jeanne Long, Senior Specialist SHN</a:t>
            </a:r>
          </a:p>
          <a:p>
            <a:endParaRPr lang="en-US" sz="1600" b="0" dirty="0">
              <a:solidFill>
                <a:schemeClr val="tx1"/>
              </a:solidFill>
            </a:endParaRPr>
          </a:p>
          <a:p>
            <a:r>
              <a:rPr lang="en-US" sz="1600" dirty="0" smtClean="0">
                <a:solidFill>
                  <a:schemeClr val="tx1"/>
                </a:solidFill>
              </a:rPr>
              <a:t>El Salvador</a:t>
            </a:r>
          </a:p>
          <a:p>
            <a:pPr marL="285750" indent="-285750">
              <a:buFont typeface="Arial" panose="020B0604020202020204" pitchFamily="34" charset="0"/>
              <a:buChar char="•"/>
            </a:pPr>
            <a:r>
              <a:rPr lang="en-US" sz="1600" b="0" dirty="0" smtClean="0">
                <a:solidFill>
                  <a:schemeClr val="tx1"/>
                </a:solidFill>
              </a:rPr>
              <a:t>Margarita Franco, Director of Program Quality</a:t>
            </a:r>
          </a:p>
          <a:p>
            <a:pPr marL="285750" indent="-285750">
              <a:buFont typeface="Arial" panose="020B0604020202020204" pitchFamily="34" charset="0"/>
              <a:buChar char="•"/>
            </a:pPr>
            <a:r>
              <a:rPr lang="en-US" sz="1600" b="0" dirty="0" smtClean="0">
                <a:solidFill>
                  <a:schemeClr val="tx1"/>
                </a:solidFill>
              </a:rPr>
              <a:t>Mario Alvarado, MEAL Specialist</a:t>
            </a:r>
          </a:p>
          <a:p>
            <a:pPr marL="285750" indent="-285750">
              <a:buFont typeface="Arial" panose="020B0604020202020204" pitchFamily="34" charset="0"/>
              <a:buChar char="•"/>
            </a:pPr>
            <a:r>
              <a:rPr lang="en-US" sz="1600" b="0" dirty="0" smtClean="0">
                <a:solidFill>
                  <a:schemeClr val="tx1"/>
                </a:solidFill>
              </a:rPr>
              <a:t>Beatriz Huezo, SHN Coordinator</a:t>
            </a:r>
          </a:p>
          <a:p>
            <a:r>
              <a:rPr lang="en-US" sz="1600" dirty="0" smtClean="0">
                <a:solidFill>
                  <a:schemeClr val="tx1"/>
                </a:solidFill>
              </a:rPr>
              <a:t>Philippines</a:t>
            </a:r>
          </a:p>
          <a:p>
            <a:pPr marL="285750" indent="-285750">
              <a:buFont typeface="Arial" panose="020B0604020202020204" pitchFamily="34" charset="0"/>
              <a:buChar char="•"/>
            </a:pPr>
            <a:r>
              <a:rPr lang="en-US" sz="1600" b="0" dirty="0" smtClean="0">
                <a:solidFill>
                  <a:schemeClr val="tx1"/>
                </a:solidFill>
              </a:rPr>
              <a:t>Jonathan Valdez, WASH Advisor</a:t>
            </a:r>
          </a:p>
          <a:p>
            <a:pPr marL="285750" indent="-285750">
              <a:buFont typeface="Arial" panose="020B0604020202020204" pitchFamily="34" charset="0"/>
              <a:buChar char="•"/>
            </a:pPr>
            <a:r>
              <a:rPr lang="en-US" sz="1600" b="0" dirty="0" smtClean="0">
                <a:solidFill>
                  <a:schemeClr val="tx1"/>
                </a:solidFill>
              </a:rPr>
              <a:t>Jelly San Buenaventura, Program Officer</a:t>
            </a:r>
            <a:endParaRPr lang="en-US" sz="1600" dirty="0">
              <a:solidFill>
                <a:schemeClr val="tx1"/>
              </a:solidFill>
            </a:endParaRPr>
          </a:p>
          <a:p>
            <a:r>
              <a:rPr lang="en-US" sz="1600" dirty="0">
                <a:solidFill>
                  <a:schemeClr val="tx1"/>
                </a:solidFill>
              </a:rPr>
              <a:t>	</a:t>
            </a:r>
            <a:endParaRPr lang="en-GB" sz="1600" dirty="0" smtClean="0">
              <a:solidFill>
                <a:schemeClr val="tx1"/>
              </a:solidFill>
            </a:endParaRPr>
          </a:p>
        </p:txBody>
      </p:sp>
      <p:sp>
        <p:nvSpPr>
          <p:cNvPr id="8" name="Text Placeholder 5"/>
          <p:cNvSpPr>
            <a:spLocks noGrp="1"/>
          </p:cNvSpPr>
          <p:nvPr>
            <p:ph type="body" sz="quarter" idx="13"/>
          </p:nvPr>
        </p:nvSpPr>
        <p:spPr>
          <a:xfrm>
            <a:off x="4648200" y="1592239"/>
            <a:ext cx="4370832" cy="4709160"/>
          </a:xfrm>
        </p:spPr>
        <p:txBody>
          <a:bodyPr/>
          <a:lstStyle/>
          <a:p>
            <a:r>
              <a:rPr lang="en-US" sz="1600" dirty="0" smtClean="0">
                <a:solidFill>
                  <a:schemeClr val="tx1"/>
                </a:solidFill>
              </a:rPr>
              <a:t>Research Fellows:</a:t>
            </a:r>
          </a:p>
          <a:p>
            <a:pPr marL="285750" indent="-285750">
              <a:buFont typeface="Arial" panose="020B0604020202020204" pitchFamily="34" charset="0"/>
              <a:buChar char="•"/>
            </a:pPr>
            <a:r>
              <a:rPr lang="en-US" sz="1600" b="0" dirty="0" smtClean="0">
                <a:solidFill>
                  <a:schemeClr val="tx1"/>
                </a:solidFill>
              </a:rPr>
              <a:t>Chiara Bercu, Columbia University</a:t>
            </a:r>
          </a:p>
          <a:p>
            <a:pPr marL="285750" indent="-285750">
              <a:buFont typeface="Arial" panose="020B0604020202020204" pitchFamily="34" charset="0"/>
              <a:buChar char="•"/>
            </a:pPr>
            <a:r>
              <a:rPr lang="en-US" sz="1600" b="0" dirty="0" smtClean="0">
                <a:solidFill>
                  <a:schemeClr val="tx1"/>
                </a:solidFill>
              </a:rPr>
              <a:t>Nelly Maina, Columbia University</a:t>
            </a:r>
          </a:p>
          <a:p>
            <a:endParaRPr lang="en-US" sz="1600" dirty="0">
              <a:solidFill>
                <a:schemeClr val="tx1"/>
              </a:solidFill>
            </a:endParaRPr>
          </a:p>
          <a:p>
            <a:r>
              <a:rPr lang="en-US" sz="1600" dirty="0" smtClean="0">
                <a:solidFill>
                  <a:schemeClr val="tx1"/>
                </a:solidFill>
              </a:rPr>
              <a:t>Research Partners:</a:t>
            </a:r>
          </a:p>
          <a:p>
            <a:pPr marL="285750" indent="-285750">
              <a:buFont typeface="Arial" panose="020B0604020202020204" pitchFamily="34" charset="0"/>
              <a:buChar char="•"/>
            </a:pPr>
            <a:r>
              <a:rPr lang="en-US" sz="1600" b="0" dirty="0" smtClean="0">
                <a:solidFill>
                  <a:schemeClr val="tx1"/>
                </a:solidFill>
              </a:rPr>
              <a:t>Dr. Bethany Caruso, Emory University</a:t>
            </a:r>
          </a:p>
          <a:p>
            <a:pPr marL="285750" indent="-285750">
              <a:buFont typeface="Arial" panose="020B0604020202020204" pitchFamily="34" charset="0"/>
              <a:buChar char="•"/>
            </a:pPr>
            <a:r>
              <a:rPr lang="en-US" sz="1600" b="0" dirty="0" smtClean="0">
                <a:solidFill>
                  <a:schemeClr val="tx1"/>
                </a:solidFill>
              </a:rPr>
              <a:t>Dr. Robert Dreibelbis, London School of Tropical Hygiene and Medicine.</a:t>
            </a:r>
          </a:p>
          <a:p>
            <a:r>
              <a:rPr lang="en-US" sz="1600" dirty="0">
                <a:solidFill>
                  <a:schemeClr val="tx1"/>
                </a:solidFill>
              </a:rPr>
              <a:t>	</a:t>
            </a:r>
            <a:endParaRPr lang="en-GB" sz="1600" dirty="0" smtClean="0">
              <a:solidFill>
                <a:schemeClr val="tx1"/>
              </a:solidFill>
            </a:endParaRPr>
          </a:p>
        </p:txBody>
      </p:sp>
      <p:sp>
        <p:nvSpPr>
          <p:cNvPr id="9" name="Date Placeholder 2"/>
          <p:cNvSpPr>
            <a:spLocks noGrp="1"/>
          </p:cNvSpPr>
          <p:nvPr>
            <p:ph type="dt" sz="half" idx="10"/>
          </p:nvPr>
        </p:nvSpPr>
        <p:spPr>
          <a:xfrm>
            <a:off x="6448991" y="6441019"/>
            <a:ext cx="1581319"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594059C-4645-42D4-9E5D-9A0BFA615F30}" type="datetime1">
              <a:rPr kumimoji="0" lang="en-US" sz="1000" b="0" i="0" u="none" strike="noStrike" kern="1200" cap="none" spc="0" normalizeH="0" baseline="0" noProof="0" smtClean="0">
                <a:ln>
                  <a:noFill/>
                </a:ln>
                <a:solidFill>
                  <a:srgbClr val="222221"/>
                </a:solidFill>
                <a:effectLst/>
                <a:uLnTx/>
                <a:uFillTx/>
                <a:latin typeface="Gill Sans Infant Std"/>
                <a:ea typeface="+mn-ea"/>
              </a:rPr>
              <a:pPr marL="0" marR="0" lvl="0" indent="0" algn="l" defTabSz="457200" rtl="0" eaLnBrk="1" fontAlgn="auto" latinLnBrk="0" hangingPunct="1">
                <a:lnSpc>
                  <a:spcPct val="100000"/>
                </a:lnSpc>
                <a:spcBef>
                  <a:spcPts val="0"/>
                </a:spcBef>
                <a:spcAft>
                  <a:spcPts val="0"/>
                </a:spcAft>
                <a:buClrTx/>
                <a:buSzTx/>
                <a:buFontTx/>
                <a:buNone/>
                <a:tabLst/>
                <a:defRPr/>
              </a:pPr>
              <a:t>5/14/2018</a:t>
            </a:fld>
            <a:endParaRPr kumimoji="0" lang="en-US" sz="1000" b="0" i="0" u="none" strike="noStrike" kern="1200" cap="none" spc="0" normalizeH="0" baseline="0" noProof="0" dirty="0">
              <a:ln>
                <a:noFill/>
              </a:ln>
              <a:solidFill>
                <a:srgbClr val="222221"/>
              </a:solidFill>
              <a:effectLst/>
              <a:uLnTx/>
              <a:uFillTx/>
              <a:latin typeface="Gill Sans Infant Std"/>
              <a:ea typeface="+mn-ea"/>
            </a:endParaRPr>
          </a:p>
        </p:txBody>
      </p:sp>
      <p:sp>
        <p:nvSpPr>
          <p:cNvPr id="10" name="Footer Placeholder 3"/>
          <p:cNvSpPr>
            <a:spLocks noGrp="1"/>
          </p:cNvSpPr>
          <p:nvPr>
            <p:ph type="ftr" sz="quarter" idx="11"/>
          </p:nvPr>
        </p:nvSpPr>
        <p:spPr>
          <a:xfrm>
            <a:off x="2525022" y="6441019"/>
            <a:ext cx="3824978"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smtClean="0">
                <a:ln>
                  <a:noFill/>
                </a:ln>
                <a:solidFill>
                  <a:srgbClr val="222221"/>
                </a:solidFill>
                <a:effectLst/>
                <a:uLnTx/>
                <a:uFillTx/>
                <a:latin typeface="Gill Sans Infant Std"/>
                <a:ea typeface="+mn-ea"/>
              </a:rPr>
              <a:t>FRESH SHN Webinar MHM in Schools</a:t>
            </a:r>
            <a:endParaRPr kumimoji="0" lang="en-US" sz="1000" b="0" i="0" u="none" strike="noStrike" kern="1200" cap="none" spc="0" normalizeH="0" baseline="0" noProof="0" dirty="0">
              <a:ln>
                <a:noFill/>
              </a:ln>
              <a:solidFill>
                <a:srgbClr val="222221"/>
              </a:solidFill>
              <a:effectLst/>
              <a:uLnTx/>
              <a:uFillTx/>
              <a:latin typeface="Gill Sans Infant Std"/>
              <a:ea typeface="+mn-ea"/>
            </a:endParaRPr>
          </a:p>
        </p:txBody>
      </p:sp>
    </p:spTree>
    <p:extLst>
      <p:ext uri="{BB962C8B-B14F-4D97-AF65-F5344CB8AC3E}">
        <p14:creationId xmlns:p14="http://schemas.microsoft.com/office/powerpoint/2010/main" val="11279999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900" b="1" dirty="0">
                <a:solidFill>
                  <a:srgbClr val="C00000"/>
                </a:solidFill>
              </a:rPr>
              <a:t>The menstrual cup (Mooncup®) </a:t>
            </a:r>
          </a:p>
        </p:txBody>
      </p:sp>
      <p:sp>
        <p:nvSpPr>
          <p:cNvPr id="3" name="Content Placeholder 2"/>
          <p:cNvSpPr>
            <a:spLocks noGrp="1"/>
          </p:cNvSpPr>
          <p:nvPr>
            <p:ph sz="quarter" idx="1"/>
          </p:nvPr>
        </p:nvSpPr>
        <p:spPr>
          <a:xfrm>
            <a:off x="228600" y="1635370"/>
            <a:ext cx="8763000" cy="2708030"/>
          </a:xfrm>
        </p:spPr>
        <p:txBody>
          <a:bodyPr>
            <a:noAutofit/>
          </a:bodyPr>
          <a:lstStyle/>
          <a:p>
            <a:r>
              <a:rPr lang="en-GB" sz="2100" dirty="0"/>
              <a:t>Bell shaped vessel inserted into vagina to collect menstrual flow</a:t>
            </a:r>
          </a:p>
          <a:p>
            <a:r>
              <a:rPr lang="en-GB" sz="2100" dirty="0"/>
              <a:t>Over 75 brands globally, includes Asian and African countries</a:t>
            </a:r>
          </a:p>
          <a:p>
            <a:r>
              <a:rPr lang="en-GB" sz="2100" dirty="0"/>
              <a:t>Mooncup® - high grade medical silicone, hypoallergenic, FDA approved (303009117944), UK to ISO 13485:2003 standards</a:t>
            </a:r>
          </a:p>
          <a:p>
            <a:r>
              <a:rPr lang="en-GB" sz="2100" dirty="0"/>
              <a:t>Train girls to hand-wash, insert, empty, clean (boil), store, not lend or sell</a:t>
            </a:r>
          </a:p>
          <a:p>
            <a:r>
              <a:rPr lang="en-GB" sz="2100" dirty="0"/>
              <a:t>TSS in Canadian woman with Hashimoto thyroiditis (autoimmune disease)</a:t>
            </a:r>
          </a:p>
          <a:p>
            <a:r>
              <a:rPr lang="en-GB" sz="2100" dirty="0"/>
              <a:t>Pilot: 7% replaced; drop in latrine, rat/burn damage; wrong size</a:t>
            </a:r>
          </a:p>
        </p:txBody>
      </p:sp>
      <p:graphicFrame>
        <p:nvGraphicFramePr>
          <p:cNvPr id="5" name="Chart 4"/>
          <p:cNvGraphicFramePr>
            <a:graphicFrameLocks/>
          </p:cNvGraphicFramePr>
          <p:nvPr>
            <p:extLst>
              <p:ext uri="{D42A27DB-BD31-4B8C-83A1-F6EECF244321}">
                <p14:modId xmlns:p14="http://schemas.microsoft.com/office/powerpoint/2010/main" val="3651222199"/>
              </p:ext>
            </p:extLst>
          </p:nvPr>
        </p:nvGraphicFramePr>
        <p:xfrm>
          <a:off x="228600" y="4572000"/>
          <a:ext cx="8537448" cy="2286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845404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290" name="AutoShape 152"/>
          <p:cNvCxnSpPr>
            <a:cxnSpLocks noChangeShapeType="1"/>
          </p:cNvCxnSpPr>
          <p:nvPr/>
        </p:nvCxnSpPr>
        <p:spPr bwMode="auto">
          <a:xfrm>
            <a:off x="4137025" y="3505200"/>
            <a:ext cx="0" cy="431800"/>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cxnSp>
        <p:nvCxnSpPr>
          <p:cNvPr id="12291" name="AutoShape 168"/>
          <p:cNvCxnSpPr>
            <a:cxnSpLocks noChangeShapeType="1"/>
          </p:cNvCxnSpPr>
          <p:nvPr/>
        </p:nvCxnSpPr>
        <p:spPr bwMode="auto">
          <a:xfrm rot="360000">
            <a:off x="4113213" y="1714500"/>
            <a:ext cx="46037" cy="360363"/>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sp>
        <p:nvSpPr>
          <p:cNvPr id="12292" name="Title 1"/>
          <p:cNvSpPr>
            <a:spLocks noGrp="1"/>
          </p:cNvSpPr>
          <p:nvPr>
            <p:ph type="title"/>
          </p:nvPr>
        </p:nvSpPr>
        <p:spPr bwMode="auto">
          <a:xfrm>
            <a:off x="441325" y="219076"/>
            <a:ext cx="8229600" cy="4714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eaLnBrk="1" hangingPunct="1"/>
            <a:r>
              <a:rPr lang="en-GB" altLang="en-US" sz="3200" b="1" dirty="0">
                <a:solidFill>
                  <a:srgbClr val="C00000"/>
                </a:solidFill>
              </a:rPr>
              <a:t>Participant Flow Diagram</a:t>
            </a:r>
          </a:p>
        </p:txBody>
      </p:sp>
      <p:sp>
        <p:nvSpPr>
          <p:cNvPr id="12293" name="Rectangle 160"/>
          <p:cNvSpPr>
            <a:spLocks noChangeArrowheads="1"/>
          </p:cNvSpPr>
          <p:nvPr/>
        </p:nvSpPr>
        <p:spPr bwMode="auto">
          <a:xfrm>
            <a:off x="1422400" y="5187950"/>
            <a:ext cx="1687513" cy="828675"/>
          </a:xfrm>
          <a:prstGeom prst="rect">
            <a:avLst/>
          </a:prstGeom>
          <a:solidFill>
            <a:srgbClr val="FFFFFF"/>
          </a:solidFill>
          <a:ln w="9525">
            <a:solidFill>
              <a:srgbClr val="000000"/>
            </a:solidFill>
            <a:miter lim="800000"/>
            <a:headEnd/>
            <a:tailEnd/>
          </a:ln>
        </p:spPr>
        <p:txBody>
          <a:bodyPr tIns="91440" bIns="9144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1000"/>
              <a:t>Participants (n=202)</a:t>
            </a:r>
            <a:endParaRPr lang="en-US" altLang="en-US" sz="600"/>
          </a:p>
          <a:p>
            <a:r>
              <a:rPr lang="en-US" altLang="en-US" sz="800">
                <a:latin typeface="Symbol" panose="05050102010706020507" pitchFamily="18" charset="2"/>
              </a:rPr>
              <a:t>¨</a:t>
            </a:r>
            <a:r>
              <a:rPr lang="fr-CH" altLang="en-US" sz="1100"/>
              <a:t> </a:t>
            </a:r>
            <a:r>
              <a:rPr lang="fr-CH" altLang="en-US" sz="1000"/>
              <a:t>Exclude pregnant pre- intervention (n=2)</a:t>
            </a:r>
            <a:endParaRPr lang="en-US" altLang="en-US" sz="600"/>
          </a:p>
          <a:p>
            <a:r>
              <a:rPr lang="en-GB" altLang="en-US" sz="1000"/>
              <a:t>ANALYSIS Usual (n=200)</a:t>
            </a:r>
            <a:endParaRPr lang="en-GB" altLang="en-US"/>
          </a:p>
        </p:txBody>
      </p:sp>
      <p:sp>
        <p:nvSpPr>
          <p:cNvPr id="12294" name="Rectangle 159"/>
          <p:cNvSpPr>
            <a:spLocks noChangeArrowheads="1"/>
          </p:cNvSpPr>
          <p:nvPr/>
        </p:nvSpPr>
        <p:spPr bwMode="auto">
          <a:xfrm>
            <a:off x="1422400" y="3971925"/>
            <a:ext cx="1619250" cy="812800"/>
          </a:xfrm>
          <a:prstGeom prst="rect">
            <a:avLst/>
          </a:prstGeom>
          <a:solidFill>
            <a:srgbClr val="FFFFFF"/>
          </a:solidFill>
          <a:ln w="9525">
            <a:solidFill>
              <a:srgbClr val="000000"/>
            </a:solidFill>
            <a:miter lim="800000"/>
            <a:headEnd/>
            <a:tailEnd/>
          </a:ln>
        </p:spPr>
        <p:txBody>
          <a:bodyPr tIns="91440" bIns="9144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CA" altLang="en-US" sz="1000"/>
              <a:t>Participants (n=239)</a:t>
            </a:r>
            <a:endParaRPr lang="en-US" altLang="en-US" sz="600"/>
          </a:p>
          <a:p>
            <a:r>
              <a:rPr lang="en-CA" altLang="en-US" sz="1000"/>
              <a:t>Lost to follow-up (n=37)  </a:t>
            </a:r>
            <a:endParaRPr lang="en-US" altLang="en-US" sz="600"/>
          </a:p>
          <a:p>
            <a:r>
              <a:rPr lang="en-US" altLang="en-US" sz="800">
                <a:latin typeface="Symbol" panose="05050102010706020507" pitchFamily="18" charset="2"/>
              </a:rPr>
              <a:t>¨</a:t>
            </a:r>
            <a:r>
              <a:rPr lang="en-US" altLang="en-US" sz="1100"/>
              <a:t> </a:t>
            </a:r>
            <a:r>
              <a:rPr lang="en-CA" altLang="en-US" sz="1000"/>
              <a:t>Withdrew (n=6)</a:t>
            </a:r>
            <a:endParaRPr lang="en-US" altLang="en-US" sz="600"/>
          </a:p>
          <a:p>
            <a:r>
              <a:rPr lang="en-US" altLang="en-US" sz="800">
                <a:latin typeface="Symbol" panose="05050102010706020507" pitchFamily="18" charset="2"/>
              </a:rPr>
              <a:t>¨</a:t>
            </a:r>
            <a:r>
              <a:rPr lang="en-US" altLang="en-US" sz="1100"/>
              <a:t> Migrated (n=31)</a:t>
            </a:r>
            <a:endParaRPr lang="en-US" altLang="en-US"/>
          </a:p>
        </p:txBody>
      </p:sp>
      <p:sp>
        <p:nvSpPr>
          <p:cNvPr id="12295" name="Rectangle 158"/>
          <p:cNvSpPr>
            <a:spLocks noChangeArrowheads="1"/>
          </p:cNvSpPr>
          <p:nvPr/>
        </p:nvSpPr>
        <p:spPr bwMode="auto">
          <a:xfrm>
            <a:off x="1395413" y="2689225"/>
            <a:ext cx="1749425" cy="815975"/>
          </a:xfrm>
          <a:prstGeom prst="rect">
            <a:avLst/>
          </a:prstGeom>
          <a:solidFill>
            <a:srgbClr val="FFFFFF"/>
          </a:solidFill>
          <a:ln w="9525">
            <a:solidFill>
              <a:srgbClr val="000000"/>
            </a:solidFill>
            <a:miter lim="800000"/>
            <a:headEnd/>
            <a:tailEnd/>
          </a:ln>
        </p:spPr>
        <p:txBody>
          <a:bodyPr tIns="91440" bIns="9144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CA" altLang="en-US" sz="1000"/>
              <a:t>Intervention Schools (10)</a:t>
            </a:r>
            <a:endParaRPr lang="en-US" altLang="en-US" sz="600"/>
          </a:p>
          <a:p>
            <a:r>
              <a:rPr lang="en-CA" altLang="en-US" sz="1000"/>
              <a:t>Participants (n=243)</a:t>
            </a:r>
            <a:endParaRPr lang="en-US" altLang="en-US" sz="600"/>
          </a:p>
          <a:p>
            <a:r>
              <a:rPr lang="en-US" altLang="en-US" sz="800">
                <a:latin typeface="Symbol" panose="05050102010706020507" pitchFamily="18" charset="2"/>
              </a:rPr>
              <a:t>¨</a:t>
            </a:r>
            <a:r>
              <a:rPr lang="en-US" altLang="en-US" sz="1100"/>
              <a:t> </a:t>
            </a:r>
            <a:r>
              <a:rPr lang="en-CA" altLang="en-US" sz="1000"/>
              <a:t>Received (n=239)</a:t>
            </a:r>
            <a:endParaRPr lang="en-US" altLang="en-US" sz="600"/>
          </a:p>
          <a:p>
            <a:r>
              <a:rPr lang="en-US" altLang="en-US" sz="800">
                <a:latin typeface="Symbol" panose="05050102010706020507" pitchFamily="18" charset="2"/>
              </a:rPr>
              <a:t>¨</a:t>
            </a:r>
            <a:r>
              <a:rPr lang="en-US" altLang="en-US" sz="1100"/>
              <a:t> </a:t>
            </a:r>
            <a:r>
              <a:rPr lang="en-CA" altLang="en-US" sz="1000"/>
              <a:t>Left preintervention (n=4) </a:t>
            </a:r>
            <a:endParaRPr lang="en-US" altLang="en-US" sz="600"/>
          </a:p>
          <a:p>
            <a:endParaRPr lang="en-US" altLang="en-US"/>
          </a:p>
        </p:txBody>
      </p:sp>
      <p:sp>
        <p:nvSpPr>
          <p:cNvPr id="12296" name="Rectangle 157"/>
          <p:cNvSpPr>
            <a:spLocks noChangeArrowheads="1"/>
          </p:cNvSpPr>
          <p:nvPr/>
        </p:nvSpPr>
        <p:spPr bwMode="auto">
          <a:xfrm>
            <a:off x="5210175" y="3970338"/>
            <a:ext cx="1562100" cy="814387"/>
          </a:xfrm>
          <a:prstGeom prst="rect">
            <a:avLst/>
          </a:prstGeom>
          <a:solidFill>
            <a:srgbClr val="FFFFFF"/>
          </a:solidFill>
          <a:ln w="9525">
            <a:solidFill>
              <a:srgbClr val="000000"/>
            </a:solidFill>
            <a:miter lim="800000"/>
            <a:headEnd/>
            <a:tailEnd/>
          </a:ln>
        </p:spPr>
        <p:txBody>
          <a:bodyPr tIns="91440" bIns="9144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CA" altLang="en-US" sz="1000"/>
              <a:t>Participants (n=224)</a:t>
            </a:r>
            <a:endParaRPr lang="en-US" altLang="en-US" sz="600"/>
          </a:p>
          <a:p>
            <a:r>
              <a:rPr lang="en-CA" altLang="en-US" sz="1000"/>
              <a:t>Lost to follow-up (n=29)</a:t>
            </a:r>
            <a:endParaRPr lang="en-US" altLang="en-US" sz="600"/>
          </a:p>
          <a:p>
            <a:r>
              <a:rPr lang="en-US" altLang="en-US" sz="800">
                <a:latin typeface="Symbol" panose="05050102010706020507" pitchFamily="18" charset="2"/>
              </a:rPr>
              <a:t>¨</a:t>
            </a:r>
            <a:r>
              <a:rPr lang="en-US" altLang="en-US" sz="1100"/>
              <a:t> </a:t>
            </a:r>
            <a:r>
              <a:rPr lang="en-CA" altLang="en-US" sz="1000"/>
              <a:t>Withdrew (n=8)</a:t>
            </a:r>
            <a:endParaRPr lang="en-US" altLang="en-US" sz="600"/>
          </a:p>
          <a:p>
            <a:r>
              <a:rPr lang="en-US" altLang="en-US" sz="800">
                <a:latin typeface="Symbol" panose="05050102010706020507" pitchFamily="18" charset="2"/>
              </a:rPr>
              <a:t>¨</a:t>
            </a:r>
            <a:r>
              <a:rPr lang="en-US" altLang="en-US" sz="1100"/>
              <a:t> Migrated (n=21)</a:t>
            </a:r>
            <a:endParaRPr lang="en-US" altLang="en-US" sz="600"/>
          </a:p>
          <a:p>
            <a:endParaRPr lang="en-US" altLang="en-US"/>
          </a:p>
        </p:txBody>
      </p:sp>
      <p:sp>
        <p:nvSpPr>
          <p:cNvPr id="12297" name="Rectangle 156"/>
          <p:cNvSpPr>
            <a:spLocks noChangeArrowheads="1"/>
          </p:cNvSpPr>
          <p:nvPr/>
        </p:nvSpPr>
        <p:spPr bwMode="auto">
          <a:xfrm>
            <a:off x="5083175" y="2697163"/>
            <a:ext cx="1689100" cy="808037"/>
          </a:xfrm>
          <a:prstGeom prst="rect">
            <a:avLst/>
          </a:prstGeom>
          <a:solidFill>
            <a:srgbClr val="FFFFFF"/>
          </a:solidFill>
          <a:ln w="9525">
            <a:solidFill>
              <a:srgbClr val="000000"/>
            </a:solidFill>
            <a:miter lim="800000"/>
            <a:headEnd/>
            <a:tailEnd/>
          </a:ln>
        </p:spPr>
        <p:txBody>
          <a:bodyPr tIns="91440" bIns="9144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CA" altLang="en-US" sz="1000"/>
              <a:t>Intervention Schools (10)</a:t>
            </a:r>
            <a:endParaRPr lang="en-US" altLang="en-US" sz="600"/>
          </a:p>
          <a:p>
            <a:r>
              <a:rPr lang="en-CA" altLang="en-US" sz="1000"/>
              <a:t>Participants (n=229)</a:t>
            </a:r>
            <a:endParaRPr lang="en-US" altLang="en-US" sz="600"/>
          </a:p>
          <a:p>
            <a:r>
              <a:rPr lang="en-US" altLang="en-US" sz="800">
                <a:latin typeface="Symbol" panose="05050102010706020507" pitchFamily="18" charset="2"/>
              </a:rPr>
              <a:t>¨</a:t>
            </a:r>
            <a:r>
              <a:rPr lang="en-US" altLang="en-US" sz="1100"/>
              <a:t> </a:t>
            </a:r>
            <a:r>
              <a:rPr lang="en-CA" altLang="en-US" sz="1000"/>
              <a:t>Received (n=224)</a:t>
            </a:r>
            <a:endParaRPr lang="en-US" altLang="en-US" sz="600"/>
          </a:p>
          <a:p>
            <a:r>
              <a:rPr lang="en-US" altLang="en-US" sz="800">
                <a:latin typeface="Symbol" panose="05050102010706020507" pitchFamily="18" charset="2"/>
              </a:rPr>
              <a:t>¨</a:t>
            </a:r>
            <a:r>
              <a:rPr lang="en-US" altLang="en-US" sz="1100"/>
              <a:t> </a:t>
            </a:r>
            <a:r>
              <a:rPr lang="en-CA" altLang="en-US" sz="1000"/>
              <a:t>Left preintervention (n=5)</a:t>
            </a:r>
            <a:endParaRPr lang="en-CA" altLang="en-US"/>
          </a:p>
        </p:txBody>
      </p:sp>
      <p:sp>
        <p:nvSpPr>
          <p:cNvPr id="12298" name="AutoShape 171"/>
          <p:cNvSpPr>
            <a:spLocks noChangeArrowheads="1"/>
          </p:cNvSpPr>
          <p:nvPr/>
        </p:nvSpPr>
        <p:spPr bwMode="auto">
          <a:xfrm>
            <a:off x="438150" y="2147888"/>
            <a:ext cx="933450" cy="293687"/>
          </a:xfrm>
          <a:prstGeom prst="roundRect">
            <a:avLst>
              <a:gd name="adj" fmla="val 16667"/>
            </a:avLst>
          </a:prstGeom>
          <a:solidFill>
            <a:srgbClr val="A9C7FD"/>
          </a:solidFill>
          <a:ln w="9525">
            <a:solidFill>
              <a:srgbClr val="000000"/>
            </a:solidFill>
            <a:round/>
            <a:headEnd/>
            <a:tailEnd/>
          </a:ln>
        </p:spPr>
        <p:txBody>
          <a:bodyPr lIns="45720" rIns="4572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1300" b="1">
                <a:solidFill>
                  <a:srgbClr val="4F81BD"/>
                </a:solidFill>
                <a:latin typeface="Candara" panose="020E0502030303020204" pitchFamily="34" charset="0"/>
                <a:cs typeface="Times New Roman" panose="02020603050405020304" pitchFamily="18" charset="0"/>
              </a:rPr>
              <a:t>Allocation</a:t>
            </a:r>
            <a:endParaRPr lang="en-US" altLang="en-US" sz="1300" b="1">
              <a:solidFill>
                <a:srgbClr val="4F81BD"/>
              </a:solidFill>
              <a:latin typeface="Cambria" panose="02040503050406030204" pitchFamily="18" charset="0"/>
              <a:cs typeface="Times New Roman" panose="02020603050405020304" pitchFamily="18" charset="0"/>
            </a:endParaRPr>
          </a:p>
          <a:p>
            <a:endParaRPr lang="en-US" altLang="en-US"/>
          </a:p>
        </p:txBody>
      </p:sp>
      <p:sp>
        <p:nvSpPr>
          <p:cNvPr id="12299" name="AutoShape 155"/>
          <p:cNvSpPr>
            <a:spLocks noChangeArrowheads="1"/>
          </p:cNvSpPr>
          <p:nvPr/>
        </p:nvSpPr>
        <p:spPr bwMode="auto">
          <a:xfrm>
            <a:off x="446088" y="4816475"/>
            <a:ext cx="914400" cy="296863"/>
          </a:xfrm>
          <a:prstGeom prst="roundRect">
            <a:avLst>
              <a:gd name="adj" fmla="val 16667"/>
            </a:avLst>
          </a:prstGeom>
          <a:solidFill>
            <a:srgbClr val="A9C7FD"/>
          </a:solidFill>
          <a:ln w="9525">
            <a:solidFill>
              <a:srgbClr val="000000"/>
            </a:solidFill>
            <a:round/>
            <a:headEnd/>
            <a:tailEnd/>
          </a:ln>
        </p:spPr>
        <p:txBody>
          <a:bodyPr lIns="45720" rIns="4572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1300" b="1">
                <a:solidFill>
                  <a:srgbClr val="4F81BD"/>
                </a:solidFill>
                <a:latin typeface="Candara" panose="020E0502030303020204" pitchFamily="34" charset="0"/>
                <a:cs typeface="Times New Roman" panose="02020603050405020304" pitchFamily="18" charset="0"/>
              </a:rPr>
              <a:t>Analysis</a:t>
            </a:r>
            <a:endParaRPr lang="en-US" altLang="en-US" sz="1300" b="1">
              <a:solidFill>
                <a:srgbClr val="4F81BD"/>
              </a:solidFill>
              <a:latin typeface="Cambria" panose="02040503050406030204" pitchFamily="18" charset="0"/>
              <a:cs typeface="Times New Roman" panose="02020603050405020304" pitchFamily="18" charset="0"/>
            </a:endParaRPr>
          </a:p>
          <a:p>
            <a:endParaRPr lang="en-US" altLang="en-US"/>
          </a:p>
        </p:txBody>
      </p:sp>
      <p:sp>
        <p:nvSpPr>
          <p:cNvPr id="12300" name="AutoShape 154"/>
          <p:cNvSpPr>
            <a:spLocks noChangeArrowheads="1"/>
          </p:cNvSpPr>
          <p:nvPr/>
        </p:nvSpPr>
        <p:spPr bwMode="auto">
          <a:xfrm>
            <a:off x="447675" y="3581400"/>
            <a:ext cx="923925" cy="312738"/>
          </a:xfrm>
          <a:prstGeom prst="roundRect">
            <a:avLst>
              <a:gd name="adj" fmla="val 16667"/>
            </a:avLst>
          </a:prstGeom>
          <a:solidFill>
            <a:srgbClr val="A9C7FD"/>
          </a:solidFill>
          <a:ln w="9525">
            <a:solidFill>
              <a:srgbClr val="000000"/>
            </a:solidFill>
            <a:round/>
            <a:headEnd/>
            <a:tailEnd/>
          </a:ln>
        </p:spPr>
        <p:txBody>
          <a:bodyPr lIns="45720" rIns="4572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1300" b="1">
                <a:solidFill>
                  <a:srgbClr val="4F81BD"/>
                </a:solidFill>
                <a:latin typeface="Candara" panose="020E0502030303020204" pitchFamily="34" charset="0"/>
                <a:cs typeface="Times New Roman" panose="02020603050405020304" pitchFamily="18" charset="0"/>
              </a:rPr>
              <a:t>Follow-Up</a:t>
            </a:r>
            <a:endParaRPr lang="en-US" altLang="en-US" sz="1300" b="1">
              <a:solidFill>
                <a:srgbClr val="4F81BD"/>
              </a:solidFill>
              <a:latin typeface="Cambria" panose="02040503050406030204" pitchFamily="18" charset="0"/>
              <a:cs typeface="Times New Roman" panose="02020603050405020304" pitchFamily="18" charset="0"/>
            </a:endParaRPr>
          </a:p>
          <a:p>
            <a:endParaRPr lang="en-US" altLang="en-US"/>
          </a:p>
        </p:txBody>
      </p:sp>
      <p:cxnSp>
        <p:nvCxnSpPr>
          <p:cNvPr id="12301" name="AutoShape 170"/>
          <p:cNvCxnSpPr>
            <a:cxnSpLocks noChangeShapeType="1"/>
          </p:cNvCxnSpPr>
          <p:nvPr/>
        </p:nvCxnSpPr>
        <p:spPr bwMode="auto">
          <a:xfrm rot="10800000" flipV="1">
            <a:off x="2203450" y="1716088"/>
            <a:ext cx="2446338" cy="360362"/>
          </a:xfrm>
          <a:prstGeom prst="bentConnector3">
            <a:avLst>
              <a:gd name="adj1" fmla="val 99713"/>
            </a:avLst>
          </a:prstGeom>
          <a:noFill/>
          <a:ln w="9525">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cxnSp>
        <p:nvCxnSpPr>
          <p:cNvPr id="12302" name="AutoShape 169"/>
          <p:cNvCxnSpPr>
            <a:cxnSpLocks noChangeShapeType="1"/>
          </p:cNvCxnSpPr>
          <p:nvPr/>
        </p:nvCxnSpPr>
        <p:spPr bwMode="auto">
          <a:xfrm>
            <a:off x="3609975" y="1717675"/>
            <a:ext cx="2344738" cy="360363"/>
          </a:xfrm>
          <a:prstGeom prst="bentConnector3">
            <a:avLst>
              <a:gd name="adj1" fmla="val 99838"/>
            </a:avLst>
          </a:prstGeom>
          <a:noFill/>
          <a:ln w="9525">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sp>
        <p:nvSpPr>
          <p:cNvPr id="12303" name="Rectangle 167"/>
          <p:cNvSpPr>
            <a:spLocks noChangeArrowheads="1"/>
          </p:cNvSpPr>
          <p:nvPr/>
        </p:nvSpPr>
        <p:spPr bwMode="auto">
          <a:xfrm>
            <a:off x="2819400" y="1338263"/>
            <a:ext cx="2863850" cy="323850"/>
          </a:xfrm>
          <a:prstGeom prst="rect">
            <a:avLst/>
          </a:prstGeom>
          <a:solidFill>
            <a:srgbClr val="FFFFFF"/>
          </a:solidFill>
          <a:ln w="9525">
            <a:solidFill>
              <a:srgbClr val="000000"/>
            </a:solidFill>
            <a:miter lim="800000"/>
            <a:headEnd/>
            <a:tailEnd/>
          </a:ln>
        </p:spPr>
        <p:txBody>
          <a:bodyPr tIns="91440" bIns="9144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CA" altLang="en-US" sz="1600" dirty="0"/>
              <a:t>Eligible Participants </a:t>
            </a:r>
            <a:r>
              <a:rPr lang="en-CA" altLang="en-US" sz="1600" b="1" dirty="0">
                <a:solidFill>
                  <a:srgbClr val="C00000"/>
                </a:solidFill>
              </a:rPr>
              <a:t>(n=766)</a:t>
            </a:r>
          </a:p>
        </p:txBody>
      </p:sp>
      <p:sp>
        <p:nvSpPr>
          <p:cNvPr id="12304" name="AutoShape 165"/>
          <p:cNvSpPr>
            <a:spLocks noChangeArrowheads="1"/>
          </p:cNvSpPr>
          <p:nvPr/>
        </p:nvSpPr>
        <p:spPr bwMode="auto">
          <a:xfrm>
            <a:off x="431800" y="1227138"/>
            <a:ext cx="939800" cy="323850"/>
          </a:xfrm>
          <a:prstGeom prst="roundRect">
            <a:avLst>
              <a:gd name="adj" fmla="val 16667"/>
            </a:avLst>
          </a:prstGeom>
          <a:solidFill>
            <a:srgbClr val="A9C7FD"/>
          </a:solidFill>
          <a:ln w="9525">
            <a:solidFill>
              <a:srgbClr val="000000"/>
            </a:solidFill>
            <a:round/>
            <a:headEnd/>
            <a:tailEnd/>
          </a:ln>
        </p:spPr>
        <p:txBody>
          <a:bodyPr lIns="45720" rIns="4572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1300" b="1">
                <a:solidFill>
                  <a:srgbClr val="4F81BD"/>
                </a:solidFill>
                <a:latin typeface="Candara" panose="020E0502030303020204" pitchFamily="34" charset="0"/>
                <a:cs typeface="Times New Roman" panose="02020603050405020304" pitchFamily="18" charset="0"/>
              </a:rPr>
              <a:t>Enrolment</a:t>
            </a:r>
            <a:endParaRPr lang="en-US" altLang="en-US" sz="1300" b="1">
              <a:solidFill>
                <a:srgbClr val="4F81BD"/>
              </a:solidFill>
              <a:latin typeface="Cambria" panose="02040503050406030204" pitchFamily="18" charset="0"/>
              <a:cs typeface="Times New Roman" panose="02020603050405020304" pitchFamily="18" charset="0"/>
            </a:endParaRPr>
          </a:p>
          <a:p>
            <a:endParaRPr lang="en-US" altLang="en-US"/>
          </a:p>
        </p:txBody>
      </p:sp>
      <p:sp>
        <p:nvSpPr>
          <p:cNvPr id="12305" name="Rectangle 150"/>
          <p:cNvSpPr>
            <a:spLocks noChangeArrowheads="1"/>
          </p:cNvSpPr>
          <p:nvPr/>
        </p:nvSpPr>
        <p:spPr bwMode="auto">
          <a:xfrm>
            <a:off x="3238500" y="2689225"/>
            <a:ext cx="1724025" cy="815975"/>
          </a:xfrm>
          <a:prstGeom prst="rect">
            <a:avLst/>
          </a:prstGeom>
          <a:solidFill>
            <a:srgbClr val="FFFFFF"/>
          </a:solidFill>
          <a:ln w="9525">
            <a:solidFill>
              <a:srgbClr val="000000"/>
            </a:solidFill>
            <a:miter lim="800000"/>
            <a:headEnd/>
            <a:tailEnd/>
          </a:ln>
        </p:spPr>
        <p:txBody>
          <a:bodyPr tIns="91440" bIns="9144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CA" altLang="en-US" sz="1000"/>
              <a:t>Intervention Schools (10)</a:t>
            </a:r>
            <a:endParaRPr lang="en-US" altLang="en-US" sz="600"/>
          </a:p>
          <a:p>
            <a:r>
              <a:rPr lang="en-CA" altLang="en-US" sz="1000"/>
              <a:t>Participants (n=294)</a:t>
            </a:r>
            <a:endParaRPr lang="en-US" altLang="en-US" sz="600"/>
          </a:p>
          <a:p>
            <a:r>
              <a:rPr lang="en-US" altLang="en-US" sz="800">
                <a:latin typeface="Symbol" panose="05050102010706020507" pitchFamily="18" charset="2"/>
              </a:rPr>
              <a:t>¨</a:t>
            </a:r>
            <a:r>
              <a:rPr lang="en-US" altLang="en-US" sz="1100"/>
              <a:t> </a:t>
            </a:r>
            <a:r>
              <a:rPr lang="en-CA" altLang="en-US" sz="1000"/>
              <a:t>Received (n=288)</a:t>
            </a:r>
            <a:endParaRPr lang="en-US" altLang="en-US" sz="600"/>
          </a:p>
          <a:p>
            <a:r>
              <a:rPr lang="en-US" altLang="en-US" sz="800">
                <a:latin typeface="Symbol" panose="05050102010706020507" pitchFamily="18" charset="2"/>
              </a:rPr>
              <a:t>¨</a:t>
            </a:r>
            <a:r>
              <a:rPr lang="en-US" altLang="en-US" sz="1100"/>
              <a:t> </a:t>
            </a:r>
            <a:r>
              <a:rPr lang="en-CA" altLang="en-US" sz="1000"/>
              <a:t>Left preintervention (n=6)</a:t>
            </a:r>
            <a:endParaRPr lang="en-CA" altLang="en-US"/>
          </a:p>
        </p:txBody>
      </p:sp>
      <p:cxnSp>
        <p:nvCxnSpPr>
          <p:cNvPr id="12306" name="AutoShape 149"/>
          <p:cNvCxnSpPr>
            <a:cxnSpLocks noChangeShapeType="1"/>
          </p:cNvCxnSpPr>
          <p:nvPr/>
        </p:nvCxnSpPr>
        <p:spPr bwMode="auto">
          <a:xfrm rot="60000">
            <a:off x="2190750" y="3530600"/>
            <a:ext cx="11113" cy="431800"/>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sp>
        <p:nvSpPr>
          <p:cNvPr id="12307" name="Rectangle 148"/>
          <p:cNvSpPr>
            <a:spLocks noChangeArrowheads="1"/>
          </p:cNvSpPr>
          <p:nvPr/>
        </p:nvSpPr>
        <p:spPr bwMode="auto">
          <a:xfrm>
            <a:off x="3289300" y="3971925"/>
            <a:ext cx="1627188" cy="812800"/>
          </a:xfrm>
          <a:prstGeom prst="rect">
            <a:avLst/>
          </a:prstGeom>
          <a:solidFill>
            <a:srgbClr val="FFFFFF"/>
          </a:solidFill>
          <a:ln w="9525">
            <a:solidFill>
              <a:srgbClr val="000000"/>
            </a:solidFill>
            <a:miter lim="800000"/>
            <a:headEnd/>
            <a:tailEnd/>
          </a:ln>
        </p:spPr>
        <p:txBody>
          <a:bodyPr tIns="91440" bIns="9144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CA" altLang="en-US" sz="1000"/>
              <a:t>Participants (n=288)</a:t>
            </a:r>
            <a:endParaRPr lang="en-US" altLang="en-US" sz="600"/>
          </a:p>
          <a:p>
            <a:r>
              <a:rPr lang="en-CA" altLang="en-US" sz="1000"/>
              <a:t>Lost to follow-up (n=30)  </a:t>
            </a:r>
            <a:endParaRPr lang="en-US" altLang="en-US" sz="600"/>
          </a:p>
          <a:p>
            <a:r>
              <a:rPr lang="en-US" altLang="en-US" sz="800">
                <a:latin typeface="Symbol" panose="05050102010706020507" pitchFamily="18" charset="2"/>
              </a:rPr>
              <a:t>¨</a:t>
            </a:r>
            <a:r>
              <a:rPr lang="en-US" altLang="en-US" sz="1100"/>
              <a:t> </a:t>
            </a:r>
            <a:r>
              <a:rPr lang="en-CA" altLang="en-US" sz="1000"/>
              <a:t>Withdrew (n=2)</a:t>
            </a:r>
            <a:endParaRPr lang="en-US" altLang="en-US" sz="600"/>
          </a:p>
          <a:p>
            <a:r>
              <a:rPr lang="en-US" altLang="en-US" sz="800">
                <a:latin typeface="Symbol" panose="05050102010706020507" pitchFamily="18" charset="2"/>
              </a:rPr>
              <a:t>¨</a:t>
            </a:r>
            <a:r>
              <a:rPr lang="en-US" altLang="en-US" sz="1100"/>
              <a:t> Migrated (n=28)</a:t>
            </a:r>
            <a:endParaRPr lang="en-US" altLang="en-US"/>
          </a:p>
        </p:txBody>
      </p:sp>
      <p:cxnSp>
        <p:nvCxnSpPr>
          <p:cNvPr id="12308" name="AutoShape 147"/>
          <p:cNvCxnSpPr>
            <a:cxnSpLocks noChangeShapeType="1"/>
          </p:cNvCxnSpPr>
          <p:nvPr/>
        </p:nvCxnSpPr>
        <p:spPr bwMode="auto">
          <a:xfrm>
            <a:off x="4149725" y="4784725"/>
            <a:ext cx="0" cy="358775"/>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cxnSp>
        <p:nvCxnSpPr>
          <p:cNvPr id="12309" name="AutoShape 146"/>
          <p:cNvCxnSpPr>
            <a:cxnSpLocks noChangeShapeType="1"/>
          </p:cNvCxnSpPr>
          <p:nvPr/>
        </p:nvCxnSpPr>
        <p:spPr bwMode="auto">
          <a:xfrm>
            <a:off x="2212975" y="4784725"/>
            <a:ext cx="1588" cy="358775"/>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sp>
        <p:nvSpPr>
          <p:cNvPr id="12310" name="Rectangle 145"/>
          <p:cNvSpPr>
            <a:spLocks noChangeArrowheads="1"/>
          </p:cNvSpPr>
          <p:nvPr/>
        </p:nvSpPr>
        <p:spPr bwMode="auto">
          <a:xfrm>
            <a:off x="3363913" y="5176838"/>
            <a:ext cx="1627187" cy="828675"/>
          </a:xfrm>
          <a:prstGeom prst="rect">
            <a:avLst/>
          </a:prstGeom>
          <a:solidFill>
            <a:srgbClr val="FFFFFF"/>
          </a:solidFill>
          <a:ln w="9525">
            <a:solidFill>
              <a:srgbClr val="000000"/>
            </a:solidFill>
            <a:miter lim="800000"/>
            <a:headEnd/>
            <a:tailEnd/>
          </a:ln>
        </p:spPr>
        <p:txBody>
          <a:bodyPr tIns="91440" bIns="9144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1000"/>
              <a:t>Participants (n=258)</a:t>
            </a:r>
            <a:endParaRPr lang="en-US" altLang="en-US" sz="600"/>
          </a:p>
          <a:p>
            <a:r>
              <a:rPr lang="en-US" altLang="en-US" sz="800">
                <a:latin typeface="Symbol" panose="05050102010706020507" pitchFamily="18" charset="2"/>
              </a:rPr>
              <a:t>¨</a:t>
            </a:r>
            <a:r>
              <a:rPr lang="fr-CH" altLang="en-US" sz="1100"/>
              <a:t> </a:t>
            </a:r>
            <a:r>
              <a:rPr lang="fr-CH" altLang="en-US" sz="1000"/>
              <a:t>Exclude pregnant  pre-intervention (n=2)</a:t>
            </a:r>
            <a:endParaRPr lang="en-US" altLang="en-US" sz="600"/>
          </a:p>
          <a:p>
            <a:r>
              <a:rPr lang="fr-CH" altLang="en-US" sz="1000"/>
              <a:t>ANALYSIS Pads (n=256)</a:t>
            </a:r>
            <a:endParaRPr lang="fr-CH" altLang="en-US"/>
          </a:p>
        </p:txBody>
      </p:sp>
      <p:sp>
        <p:nvSpPr>
          <p:cNvPr id="12311" name="Rectangle 144"/>
          <p:cNvSpPr>
            <a:spLocks noChangeArrowheads="1"/>
          </p:cNvSpPr>
          <p:nvPr/>
        </p:nvSpPr>
        <p:spPr bwMode="auto">
          <a:xfrm>
            <a:off x="5183188" y="5187950"/>
            <a:ext cx="1649412" cy="828675"/>
          </a:xfrm>
          <a:prstGeom prst="rect">
            <a:avLst/>
          </a:prstGeom>
          <a:solidFill>
            <a:srgbClr val="FFFFFF"/>
          </a:solidFill>
          <a:ln w="9525">
            <a:solidFill>
              <a:srgbClr val="000000"/>
            </a:solidFill>
            <a:miter lim="800000"/>
            <a:headEnd/>
            <a:tailEnd/>
          </a:ln>
        </p:spPr>
        <p:txBody>
          <a:bodyPr tIns="91440" bIns="9144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1000"/>
              <a:t>Participants (n=195)</a:t>
            </a:r>
            <a:endParaRPr lang="en-US" altLang="en-US" sz="600"/>
          </a:p>
          <a:p>
            <a:r>
              <a:rPr lang="en-US" altLang="en-US" sz="800">
                <a:latin typeface="Symbol" panose="05050102010706020507" pitchFamily="18" charset="2"/>
              </a:rPr>
              <a:t>¨</a:t>
            </a:r>
            <a:r>
              <a:rPr lang="fr-CH" altLang="en-US" sz="1100"/>
              <a:t> </a:t>
            </a:r>
            <a:r>
              <a:rPr lang="fr-CH" altLang="en-US" sz="1000"/>
              <a:t>Exclude pregnant  pre-intervention (n=7)</a:t>
            </a:r>
            <a:endParaRPr lang="en-US" altLang="en-US" sz="600"/>
          </a:p>
          <a:p>
            <a:r>
              <a:rPr lang="en-CA" altLang="en-US" sz="1000"/>
              <a:t>ANALYSIS Cups (n=188)</a:t>
            </a:r>
            <a:endParaRPr lang="en-CA" altLang="en-US"/>
          </a:p>
        </p:txBody>
      </p:sp>
      <p:sp>
        <p:nvSpPr>
          <p:cNvPr id="12312" name="Rectangle 143"/>
          <p:cNvSpPr>
            <a:spLocks noChangeArrowheads="1"/>
          </p:cNvSpPr>
          <p:nvPr/>
        </p:nvSpPr>
        <p:spPr bwMode="auto">
          <a:xfrm>
            <a:off x="6899275" y="2697163"/>
            <a:ext cx="1754188" cy="808037"/>
          </a:xfrm>
          <a:prstGeom prst="rect">
            <a:avLst/>
          </a:prstGeom>
          <a:solidFill>
            <a:srgbClr val="FFFFFF"/>
          </a:solidFill>
          <a:ln w="9525">
            <a:solidFill>
              <a:srgbClr val="000000"/>
            </a:solidFill>
            <a:miter lim="800000"/>
            <a:headEnd/>
            <a:tailEnd/>
          </a:ln>
        </p:spPr>
        <p:txBody>
          <a:bodyPr tIns="91440" bIns="9144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CA" altLang="en-US" sz="1000"/>
              <a:t>Intervention Schools (30)</a:t>
            </a:r>
            <a:endParaRPr lang="en-US" altLang="en-US" sz="600"/>
          </a:p>
          <a:p>
            <a:r>
              <a:rPr lang="en-CA" altLang="en-US" sz="1000"/>
              <a:t>Participants (n=766)</a:t>
            </a:r>
            <a:endParaRPr lang="en-US" altLang="en-US" sz="600"/>
          </a:p>
          <a:p>
            <a:r>
              <a:rPr lang="en-US" altLang="en-US" sz="800">
                <a:latin typeface="Symbol" panose="05050102010706020507" pitchFamily="18" charset="2"/>
              </a:rPr>
              <a:t>¨</a:t>
            </a:r>
            <a:r>
              <a:rPr lang="en-US" altLang="en-US" sz="1100"/>
              <a:t> </a:t>
            </a:r>
            <a:r>
              <a:rPr lang="en-CA" altLang="en-US" sz="1000"/>
              <a:t>Received (n=751)</a:t>
            </a:r>
            <a:endParaRPr lang="en-US" altLang="en-US" sz="600"/>
          </a:p>
          <a:p>
            <a:r>
              <a:rPr lang="en-US" altLang="en-US" sz="800">
                <a:latin typeface="Symbol" panose="05050102010706020507" pitchFamily="18" charset="2"/>
              </a:rPr>
              <a:t>¨</a:t>
            </a:r>
            <a:r>
              <a:rPr lang="en-US" altLang="en-US" sz="1100"/>
              <a:t> </a:t>
            </a:r>
            <a:r>
              <a:rPr lang="en-CA" altLang="en-US" sz="1000"/>
              <a:t>Left preintervention (n=15)</a:t>
            </a:r>
            <a:endParaRPr lang="en-CA" altLang="en-US"/>
          </a:p>
        </p:txBody>
      </p:sp>
      <p:sp>
        <p:nvSpPr>
          <p:cNvPr id="12313" name="Rectangle 164"/>
          <p:cNvSpPr>
            <a:spLocks noChangeArrowheads="1"/>
          </p:cNvSpPr>
          <p:nvPr/>
        </p:nvSpPr>
        <p:spPr bwMode="auto">
          <a:xfrm>
            <a:off x="5629275" y="2089150"/>
            <a:ext cx="622300" cy="358775"/>
          </a:xfrm>
          <a:prstGeom prst="rect">
            <a:avLst/>
          </a:prstGeom>
          <a:solidFill>
            <a:srgbClr val="FFFFFF"/>
          </a:solidFill>
          <a:ln w="9525">
            <a:solidFill>
              <a:srgbClr val="000000"/>
            </a:solidFill>
            <a:miter lim="800000"/>
            <a:headEnd/>
            <a:tailEnd/>
          </a:ln>
        </p:spPr>
        <p:txBody>
          <a:bodyPr tIns="91440" bIns="9144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100" b="1"/>
              <a:t>Cups</a:t>
            </a:r>
            <a:endParaRPr lang="en-US" altLang="en-US"/>
          </a:p>
        </p:txBody>
      </p:sp>
      <p:sp>
        <p:nvSpPr>
          <p:cNvPr id="12314" name="Rectangle 163"/>
          <p:cNvSpPr>
            <a:spLocks noChangeArrowheads="1"/>
          </p:cNvSpPr>
          <p:nvPr/>
        </p:nvSpPr>
        <p:spPr bwMode="auto">
          <a:xfrm>
            <a:off x="3825875" y="2082800"/>
            <a:ext cx="622300" cy="358775"/>
          </a:xfrm>
          <a:prstGeom prst="rect">
            <a:avLst/>
          </a:prstGeom>
          <a:solidFill>
            <a:srgbClr val="FFFFFF"/>
          </a:solidFill>
          <a:ln w="9525">
            <a:solidFill>
              <a:srgbClr val="000000"/>
            </a:solidFill>
            <a:miter lim="800000"/>
            <a:headEnd/>
            <a:tailEnd/>
          </a:ln>
        </p:spPr>
        <p:txBody>
          <a:bodyPr tIns="91440" bIns="9144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100" b="1"/>
              <a:t>Pads</a:t>
            </a:r>
            <a:endParaRPr lang="en-US" altLang="en-US"/>
          </a:p>
        </p:txBody>
      </p:sp>
      <p:sp>
        <p:nvSpPr>
          <p:cNvPr id="12315" name="Rectangle 162"/>
          <p:cNvSpPr>
            <a:spLocks noChangeArrowheads="1"/>
          </p:cNvSpPr>
          <p:nvPr/>
        </p:nvSpPr>
        <p:spPr bwMode="auto">
          <a:xfrm>
            <a:off x="1881188" y="2098675"/>
            <a:ext cx="717550" cy="354013"/>
          </a:xfrm>
          <a:prstGeom prst="rect">
            <a:avLst/>
          </a:prstGeom>
          <a:solidFill>
            <a:srgbClr val="FFFFFF"/>
          </a:solidFill>
          <a:ln w="9525">
            <a:solidFill>
              <a:srgbClr val="000000"/>
            </a:solidFill>
            <a:miter lim="800000"/>
            <a:headEnd/>
            <a:tailEnd/>
          </a:ln>
        </p:spPr>
        <p:txBody>
          <a:bodyPr tIns="91440" bIns="9144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100" b="1"/>
              <a:t>Usual</a:t>
            </a:r>
            <a:endParaRPr lang="en-US" altLang="en-US"/>
          </a:p>
        </p:txBody>
      </p:sp>
      <p:sp>
        <p:nvSpPr>
          <p:cNvPr id="12316" name="Rectangle 161"/>
          <p:cNvSpPr>
            <a:spLocks noChangeArrowheads="1"/>
          </p:cNvSpPr>
          <p:nvPr/>
        </p:nvSpPr>
        <p:spPr bwMode="auto">
          <a:xfrm>
            <a:off x="7431088" y="2100263"/>
            <a:ext cx="622300" cy="358775"/>
          </a:xfrm>
          <a:prstGeom prst="rect">
            <a:avLst/>
          </a:prstGeom>
          <a:solidFill>
            <a:srgbClr val="FFFFFF"/>
          </a:solidFill>
          <a:ln w="9525">
            <a:solidFill>
              <a:srgbClr val="000000"/>
            </a:solidFill>
            <a:miter lim="800000"/>
            <a:headEnd/>
            <a:tailEnd/>
          </a:ln>
        </p:spPr>
        <p:txBody>
          <a:bodyPr tIns="91440" bIns="9144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100" b="1"/>
              <a:t>Total</a:t>
            </a:r>
            <a:endParaRPr lang="en-US" altLang="en-US"/>
          </a:p>
        </p:txBody>
      </p:sp>
      <p:cxnSp>
        <p:nvCxnSpPr>
          <p:cNvPr id="12317" name="AutoShape 142"/>
          <p:cNvCxnSpPr>
            <a:cxnSpLocks noChangeShapeType="1"/>
          </p:cNvCxnSpPr>
          <p:nvPr/>
        </p:nvCxnSpPr>
        <p:spPr bwMode="auto">
          <a:xfrm rot="21540000" flipH="1">
            <a:off x="5943600" y="3503613"/>
            <a:ext cx="6350" cy="431800"/>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sp>
        <p:nvSpPr>
          <p:cNvPr id="12318" name="Rectangle 141"/>
          <p:cNvSpPr>
            <a:spLocks noChangeArrowheads="1"/>
          </p:cNvSpPr>
          <p:nvPr/>
        </p:nvSpPr>
        <p:spPr bwMode="auto">
          <a:xfrm>
            <a:off x="6965950" y="3970338"/>
            <a:ext cx="1620838" cy="814387"/>
          </a:xfrm>
          <a:prstGeom prst="rect">
            <a:avLst/>
          </a:prstGeom>
          <a:solidFill>
            <a:srgbClr val="FFFFFF"/>
          </a:solidFill>
          <a:ln w="9525">
            <a:solidFill>
              <a:srgbClr val="000000"/>
            </a:solidFill>
            <a:miter lim="800000"/>
            <a:headEnd/>
            <a:tailEnd/>
          </a:ln>
        </p:spPr>
        <p:txBody>
          <a:bodyPr tIns="91440" bIns="9144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CA" altLang="en-US" sz="1000"/>
              <a:t>Participants (n=751)</a:t>
            </a:r>
            <a:endParaRPr lang="en-US" altLang="en-US" sz="600"/>
          </a:p>
          <a:p>
            <a:r>
              <a:rPr lang="en-CA" altLang="en-US" sz="1000"/>
              <a:t>Lost to follow-up (n=96)</a:t>
            </a:r>
            <a:endParaRPr lang="en-US" altLang="en-US" sz="600"/>
          </a:p>
          <a:p>
            <a:r>
              <a:rPr lang="en-US" altLang="en-US" sz="800">
                <a:latin typeface="Symbol" panose="05050102010706020507" pitchFamily="18" charset="2"/>
              </a:rPr>
              <a:t>¨</a:t>
            </a:r>
            <a:r>
              <a:rPr lang="en-US" altLang="en-US" sz="1100"/>
              <a:t> </a:t>
            </a:r>
            <a:r>
              <a:rPr lang="en-CA" altLang="en-US" sz="1000"/>
              <a:t>Withdrew (n=16)</a:t>
            </a:r>
            <a:endParaRPr lang="en-US" altLang="en-US" sz="600"/>
          </a:p>
          <a:p>
            <a:r>
              <a:rPr lang="en-US" altLang="en-US" sz="800">
                <a:latin typeface="Symbol" panose="05050102010706020507" pitchFamily="18" charset="2"/>
              </a:rPr>
              <a:t>¨</a:t>
            </a:r>
            <a:r>
              <a:rPr lang="en-US" altLang="en-US" sz="1100"/>
              <a:t> Migrated (n=80)</a:t>
            </a:r>
            <a:endParaRPr lang="en-US" altLang="en-US" sz="600"/>
          </a:p>
          <a:p>
            <a:endParaRPr lang="en-US" altLang="en-US"/>
          </a:p>
        </p:txBody>
      </p:sp>
      <p:sp>
        <p:nvSpPr>
          <p:cNvPr id="12319" name="Rectangle 140"/>
          <p:cNvSpPr>
            <a:spLocks noChangeArrowheads="1"/>
          </p:cNvSpPr>
          <p:nvPr/>
        </p:nvSpPr>
        <p:spPr bwMode="auto">
          <a:xfrm>
            <a:off x="6932613" y="5187950"/>
            <a:ext cx="1720850" cy="835025"/>
          </a:xfrm>
          <a:prstGeom prst="rect">
            <a:avLst/>
          </a:prstGeom>
          <a:solidFill>
            <a:srgbClr val="FFFFFF"/>
          </a:solidFill>
          <a:ln w="9525">
            <a:solidFill>
              <a:srgbClr val="000000"/>
            </a:solidFill>
            <a:miter lim="800000"/>
            <a:headEnd/>
            <a:tailEnd/>
          </a:ln>
        </p:spPr>
        <p:txBody>
          <a:bodyPr tIns="91440" bIns="9144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1000" dirty="0"/>
              <a:t>Participants (n=655)</a:t>
            </a:r>
            <a:endParaRPr lang="en-US" altLang="en-US" sz="600" dirty="0"/>
          </a:p>
          <a:p>
            <a:r>
              <a:rPr lang="en-US" altLang="en-US" sz="800" dirty="0">
                <a:latin typeface="Symbol" panose="05050102010706020507" pitchFamily="18" charset="2"/>
              </a:rPr>
              <a:t>¨</a:t>
            </a:r>
            <a:r>
              <a:rPr lang="fr-CH" altLang="en-US" sz="1100" dirty="0"/>
              <a:t> </a:t>
            </a:r>
            <a:r>
              <a:rPr lang="fr-CH" altLang="en-US" sz="1000" dirty="0"/>
              <a:t>Exclude pregnant  pre-intervention (n=11)</a:t>
            </a:r>
            <a:endParaRPr lang="en-US" altLang="en-US" sz="600" dirty="0"/>
          </a:p>
          <a:p>
            <a:r>
              <a:rPr lang="en-CA" altLang="en-US" sz="1000" dirty="0"/>
              <a:t>ANALYSIS All </a:t>
            </a:r>
            <a:r>
              <a:rPr lang="en-CA" altLang="en-US" sz="1000" b="1" dirty="0">
                <a:solidFill>
                  <a:srgbClr val="C00000"/>
                </a:solidFill>
              </a:rPr>
              <a:t>(n=644)</a:t>
            </a:r>
            <a:endParaRPr lang="en-CA" altLang="en-US" b="1" dirty="0">
              <a:solidFill>
                <a:srgbClr val="C00000"/>
              </a:solidFill>
            </a:endParaRPr>
          </a:p>
        </p:txBody>
      </p:sp>
      <p:cxnSp>
        <p:nvCxnSpPr>
          <p:cNvPr id="12320" name="AutoShape 139"/>
          <p:cNvCxnSpPr>
            <a:cxnSpLocks noChangeShapeType="1"/>
          </p:cNvCxnSpPr>
          <p:nvPr/>
        </p:nvCxnSpPr>
        <p:spPr bwMode="auto">
          <a:xfrm>
            <a:off x="5926138" y="4784725"/>
            <a:ext cx="0" cy="358775"/>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sp>
        <p:nvSpPr>
          <p:cNvPr id="12321" name="Rectangle 134"/>
          <p:cNvSpPr>
            <a:spLocks noChangeArrowheads="1"/>
          </p:cNvSpPr>
          <p:nvPr/>
        </p:nvSpPr>
        <p:spPr bwMode="auto">
          <a:xfrm>
            <a:off x="-552450" y="7315200"/>
            <a:ext cx="1819275" cy="609600"/>
          </a:xfrm>
          <a:prstGeom prst="rect">
            <a:avLst/>
          </a:prstGeom>
          <a:solidFill>
            <a:srgbClr val="FFFFFF"/>
          </a:solidFill>
          <a:ln w="9525">
            <a:solidFill>
              <a:srgbClr val="000000"/>
            </a:solidFill>
            <a:miter lim="800000"/>
            <a:headEnd/>
            <a:tailEnd/>
          </a:ln>
        </p:spPr>
        <p:txBody>
          <a:bodyPr tIns="91440" bIns="9144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CH" altLang="en-US" sz="1000"/>
              <a:t>Dropout endpoint (n=200)</a:t>
            </a:r>
            <a:endParaRPr lang="en-US" altLang="en-US" sz="600"/>
          </a:p>
          <a:p>
            <a:r>
              <a:rPr lang="fr-CH" altLang="en-US" sz="1000"/>
              <a:t>STI/RTI endpoint (n=156)</a:t>
            </a:r>
            <a:endParaRPr lang="en-US" altLang="en-US" sz="600"/>
          </a:p>
          <a:p>
            <a:r>
              <a:rPr lang="fr-CH" altLang="en-US" sz="1000"/>
              <a:t>Composite endpoint (n=172)</a:t>
            </a:r>
            <a:endParaRPr lang="fr-CH" altLang="en-US"/>
          </a:p>
        </p:txBody>
      </p:sp>
      <p:sp>
        <p:nvSpPr>
          <p:cNvPr id="12322" name="Rectangle 133"/>
          <p:cNvSpPr>
            <a:spLocks noChangeArrowheads="1"/>
          </p:cNvSpPr>
          <p:nvPr/>
        </p:nvSpPr>
        <p:spPr bwMode="auto">
          <a:xfrm>
            <a:off x="1282700" y="7315200"/>
            <a:ext cx="1687513" cy="609600"/>
          </a:xfrm>
          <a:prstGeom prst="rect">
            <a:avLst/>
          </a:prstGeom>
          <a:solidFill>
            <a:srgbClr val="FFFFFF"/>
          </a:solidFill>
          <a:ln w="9525">
            <a:solidFill>
              <a:srgbClr val="000000"/>
            </a:solidFill>
            <a:miter lim="800000"/>
            <a:headEnd/>
            <a:tailEnd/>
          </a:ln>
        </p:spPr>
        <p:txBody>
          <a:bodyPr tIns="91440" bIns="9144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CH" altLang="en-US" sz="1000"/>
              <a:t>Dropout endpoint (n=256)</a:t>
            </a:r>
            <a:endParaRPr lang="en-US" altLang="en-US" sz="600"/>
          </a:p>
          <a:p>
            <a:r>
              <a:rPr lang="fr-CH" altLang="en-US" sz="1000"/>
              <a:t>STI/RTI endpoint (n=202) Composite (n=228)</a:t>
            </a:r>
            <a:endParaRPr lang="fr-CH" altLang="en-US"/>
          </a:p>
        </p:txBody>
      </p:sp>
      <p:sp>
        <p:nvSpPr>
          <p:cNvPr id="12323" name="Rectangle 132"/>
          <p:cNvSpPr>
            <a:spLocks noChangeArrowheads="1"/>
          </p:cNvSpPr>
          <p:nvPr/>
        </p:nvSpPr>
        <p:spPr bwMode="auto">
          <a:xfrm>
            <a:off x="3067050" y="7315200"/>
            <a:ext cx="1687513" cy="609600"/>
          </a:xfrm>
          <a:prstGeom prst="rect">
            <a:avLst/>
          </a:prstGeom>
          <a:solidFill>
            <a:srgbClr val="FFFFFF"/>
          </a:solidFill>
          <a:ln w="9525">
            <a:solidFill>
              <a:srgbClr val="000000"/>
            </a:solidFill>
            <a:miter lim="800000"/>
            <a:headEnd/>
            <a:tailEnd/>
          </a:ln>
        </p:spPr>
        <p:txBody>
          <a:bodyPr tIns="91440" bIns="9144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CH" altLang="en-US" sz="1000"/>
              <a:t>Dropout endpoint (n=188)</a:t>
            </a:r>
            <a:endParaRPr lang="en-US" altLang="en-US" sz="600"/>
          </a:p>
          <a:p>
            <a:r>
              <a:rPr lang="fr-CH" altLang="en-US" sz="1000"/>
              <a:t>STI/RTI endpoint (n=144)</a:t>
            </a:r>
            <a:endParaRPr lang="en-US" altLang="en-US" sz="600"/>
          </a:p>
          <a:p>
            <a:r>
              <a:rPr lang="en-GB" altLang="en-US" sz="1000"/>
              <a:t>Composite (n=165)</a:t>
            </a:r>
            <a:endParaRPr lang="en-GB" altLang="en-US"/>
          </a:p>
        </p:txBody>
      </p:sp>
      <p:sp>
        <p:nvSpPr>
          <p:cNvPr id="12324" name="Rectangle 131"/>
          <p:cNvSpPr>
            <a:spLocks noChangeArrowheads="1"/>
          </p:cNvSpPr>
          <p:nvPr/>
        </p:nvSpPr>
        <p:spPr bwMode="auto">
          <a:xfrm>
            <a:off x="4813300" y="7307263"/>
            <a:ext cx="1687513" cy="619125"/>
          </a:xfrm>
          <a:prstGeom prst="rect">
            <a:avLst/>
          </a:prstGeom>
          <a:solidFill>
            <a:srgbClr val="FFFFFF"/>
          </a:solidFill>
          <a:ln w="9525">
            <a:solidFill>
              <a:srgbClr val="000000"/>
            </a:solidFill>
            <a:miter lim="800000"/>
            <a:headEnd/>
            <a:tailEnd/>
          </a:ln>
        </p:spPr>
        <p:txBody>
          <a:bodyPr tIns="91440" bIns="9144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CH" altLang="en-US" sz="1000"/>
              <a:t>Dropout endpoint (n=644)</a:t>
            </a:r>
            <a:endParaRPr lang="en-US" altLang="en-US" sz="600"/>
          </a:p>
          <a:p>
            <a:r>
              <a:rPr lang="fr-CH" altLang="en-US" sz="1000"/>
              <a:t>STI/RTI endpoint (n=502)</a:t>
            </a:r>
            <a:endParaRPr lang="en-US" altLang="en-US" sz="600"/>
          </a:p>
          <a:p>
            <a:r>
              <a:rPr lang="en-GB" altLang="en-US" sz="1000"/>
              <a:t>Composite (n=565)</a:t>
            </a:r>
            <a:endParaRPr lang="en-GB" altLang="en-US"/>
          </a:p>
        </p:txBody>
      </p:sp>
      <p:sp>
        <p:nvSpPr>
          <p:cNvPr id="12325" name="Rectangle 202"/>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GB" altLang="en-US"/>
          </a:p>
        </p:txBody>
      </p:sp>
      <p:sp>
        <p:nvSpPr>
          <p:cNvPr id="12326" name="Rectangle 173"/>
          <p:cNvSpPr>
            <a:spLocks noGrp="1" noChangeArrowheads="1"/>
          </p:cNvSpPr>
          <p:nvPr>
            <p:ph idx="1"/>
          </p:nvPr>
        </p:nvSpPr>
        <p:spPr bwMode="auto">
          <a:xfrm>
            <a:off x="2573338" y="958850"/>
            <a:ext cx="3352800" cy="282575"/>
          </a:xfrm>
          <a:solidFill>
            <a:srgbClr val="FFFFFF"/>
          </a:solidFill>
          <a:ln>
            <a:solidFill>
              <a:srgbClr val="000000"/>
            </a:solidFill>
            <a:miter lim="800000"/>
            <a:headEnd/>
            <a:tailEnd/>
          </a:ln>
        </p:spPr>
        <p:txBody>
          <a:bodyPr vert="horz" wrap="square" lIns="91440" tIns="91440" rIns="91440" bIns="91440" numCol="1" anchor="t" anchorCtr="0" compatLnSpc="1">
            <a:prstTxWarp prst="textNoShape">
              <a:avLst/>
            </a:prstTxWarp>
            <a:normAutofit fontScale="25000" lnSpcReduction="20000"/>
          </a:bodyPr>
          <a:lstStyle/>
          <a:p>
            <a:pPr marL="0" indent="0" algn="ctr">
              <a:spcBef>
                <a:spcPct val="0"/>
              </a:spcBef>
              <a:buFontTx/>
              <a:buNone/>
            </a:pPr>
            <a:r>
              <a:rPr lang="en-CA" altLang="en-US" sz="6400" dirty="0">
                <a:latin typeface="Arial" panose="020B0604020202020204" pitchFamily="34" charset="0"/>
                <a:ea typeface="Calibri" panose="020F0502020204030204" pitchFamily="34" charset="0"/>
                <a:cs typeface="Arial" panose="020B0604020202020204" pitchFamily="34" charset="0"/>
              </a:rPr>
              <a:t>Assessed for eligibility </a:t>
            </a:r>
            <a:r>
              <a:rPr lang="en-CA" altLang="en-US" sz="6400" b="1" dirty="0">
                <a:solidFill>
                  <a:srgbClr val="C00000"/>
                </a:solidFill>
                <a:latin typeface="Arial" panose="020B0604020202020204" pitchFamily="34" charset="0"/>
                <a:ea typeface="Calibri" panose="020F0502020204030204" pitchFamily="34" charset="0"/>
                <a:cs typeface="Arial" panose="020B0604020202020204" pitchFamily="34" charset="0"/>
              </a:rPr>
              <a:t>(n=1005)</a:t>
            </a:r>
          </a:p>
          <a:p>
            <a:pPr marL="0" indent="0" algn="ctr">
              <a:spcBef>
                <a:spcPct val="0"/>
              </a:spcBef>
              <a:buFontTx/>
              <a:buNone/>
            </a:pPr>
            <a:endParaRPr lang="en-CA" altLang="en-US" sz="1800" dirty="0">
              <a:latin typeface="Arial" panose="020B0604020202020204" pitchFamily="34" charset="0"/>
              <a:ea typeface="Calibri" panose="020F0502020204030204" pitchFamily="34" charset="0"/>
              <a:cs typeface="Arial" panose="020B0604020202020204" pitchFamily="34" charset="0"/>
            </a:endParaRPr>
          </a:p>
        </p:txBody>
      </p:sp>
      <p:sp>
        <p:nvSpPr>
          <p:cNvPr id="12327" name="Rectangle 172"/>
          <p:cNvSpPr>
            <a:spLocks noChangeArrowheads="1"/>
          </p:cNvSpPr>
          <p:nvPr/>
        </p:nvSpPr>
        <p:spPr bwMode="auto">
          <a:xfrm>
            <a:off x="6267450" y="911225"/>
            <a:ext cx="2292350" cy="593725"/>
          </a:xfrm>
          <a:prstGeom prst="rect">
            <a:avLst/>
          </a:prstGeom>
          <a:solidFill>
            <a:srgbClr val="FFFFFF"/>
          </a:solidFill>
          <a:ln w="9525">
            <a:solidFill>
              <a:srgbClr val="000000"/>
            </a:solidFill>
            <a:miter lim="800000"/>
            <a:headEnd/>
            <a:tailEnd/>
          </a:ln>
        </p:spPr>
        <p:txBody>
          <a:bodyPr tIns="91440" bIns="9144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CA" altLang="en-US" sz="1000"/>
              <a:t>Participant exclusions (n=239)</a:t>
            </a:r>
            <a:endParaRPr lang="en-US" altLang="en-US" sz="600"/>
          </a:p>
          <a:p>
            <a:r>
              <a:rPr lang="en-US" altLang="en-US" sz="800">
                <a:latin typeface="Symbol" panose="05050102010706020507" pitchFamily="18" charset="2"/>
              </a:rPr>
              <a:t>¨</a:t>
            </a:r>
            <a:r>
              <a:rPr lang="en-US" altLang="en-US" sz="800"/>
              <a:t> </a:t>
            </a:r>
            <a:r>
              <a:rPr lang="en-CA" altLang="en-US" sz="800"/>
              <a:t>  </a:t>
            </a:r>
            <a:r>
              <a:rPr lang="en-CA" altLang="en-US" sz="1000"/>
              <a:t>Declined participation (n=40)</a:t>
            </a:r>
            <a:endParaRPr lang="en-US" altLang="en-US" sz="600"/>
          </a:p>
          <a:p>
            <a:r>
              <a:rPr lang="en-US" altLang="en-US" sz="800">
                <a:latin typeface="Symbol" panose="05050102010706020507" pitchFamily="18" charset="2"/>
              </a:rPr>
              <a:t>¨</a:t>
            </a:r>
            <a:r>
              <a:rPr lang="en-US" altLang="en-US" sz="800"/>
              <a:t> </a:t>
            </a:r>
            <a:r>
              <a:rPr lang="en-CA" altLang="en-US" sz="800"/>
              <a:t>  </a:t>
            </a:r>
            <a:r>
              <a:rPr lang="en-CA" altLang="en-US" sz="1000"/>
              <a:t>Non-eligible (n=199)</a:t>
            </a:r>
            <a:endParaRPr lang="en-US" altLang="en-US" sz="600"/>
          </a:p>
        </p:txBody>
      </p:sp>
      <p:cxnSp>
        <p:nvCxnSpPr>
          <p:cNvPr id="12328" name="AutoShape 142"/>
          <p:cNvCxnSpPr>
            <a:cxnSpLocks noChangeShapeType="1"/>
          </p:cNvCxnSpPr>
          <p:nvPr/>
        </p:nvCxnSpPr>
        <p:spPr bwMode="auto">
          <a:xfrm rot="21540000" flipH="1">
            <a:off x="7767638" y="3503613"/>
            <a:ext cx="6350" cy="431800"/>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cxnSp>
        <p:nvCxnSpPr>
          <p:cNvPr id="12329" name="AutoShape 139"/>
          <p:cNvCxnSpPr>
            <a:cxnSpLocks noChangeShapeType="1"/>
          </p:cNvCxnSpPr>
          <p:nvPr/>
        </p:nvCxnSpPr>
        <p:spPr bwMode="auto">
          <a:xfrm>
            <a:off x="7777163" y="4784725"/>
            <a:ext cx="0" cy="358775"/>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sp>
        <p:nvSpPr>
          <p:cNvPr id="2" name="TextBox 1">
            <a:extLst>
              <a:ext uri="{FF2B5EF4-FFF2-40B4-BE49-F238E27FC236}">
                <a16:creationId xmlns:a16="http://schemas.microsoft.com/office/drawing/2014/main" id="{F5455B98-8C5F-4E02-B78A-D675E1D431EA}"/>
              </a:ext>
            </a:extLst>
          </p:cNvPr>
          <p:cNvSpPr txBox="1"/>
          <p:nvPr/>
        </p:nvSpPr>
        <p:spPr>
          <a:xfrm>
            <a:off x="410066" y="6083300"/>
            <a:ext cx="8355013" cy="738664"/>
          </a:xfrm>
          <a:prstGeom prst="rect">
            <a:avLst/>
          </a:prstGeom>
          <a:noFill/>
        </p:spPr>
        <p:txBody>
          <a:bodyPr wrap="square" rtlCol="0">
            <a:spAutoFit/>
          </a:bodyPr>
          <a:lstStyle/>
          <a:p>
            <a:r>
              <a:rPr lang="en-GB" sz="1400" i="1" dirty="0">
                <a:latin typeface="Calibri" panose="020F0502020204030204" pitchFamily="34" charset="0"/>
                <a:ea typeface="SimSun" panose="02010600030101010101" pitchFamily="2" charset="-122"/>
                <a:cs typeface="Times New Roman" panose="02020603050405020304" pitchFamily="18" charset="0"/>
              </a:rPr>
              <a:t>Phillips-Howard PA et al,</a:t>
            </a:r>
            <a:r>
              <a:rPr lang="en-GB" sz="1400" i="1" dirty="0">
                <a:latin typeface="Calibri" panose="020F0502020204030204" pitchFamily="34" charset="0"/>
                <a:ea typeface="PMingLiU" panose="02020500000000000000" pitchFamily="18" charset="-120"/>
                <a:cs typeface="Times New Roman" panose="02020603050405020304" pitchFamily="18" charset="0"/>
              </a:rPr>
              <a:t> Menstrual cups and sanitary pads to reduce school attrition, and sexually transmitted and reproductive tract infections: A cluster randomised controlled feasibility study in rural western Kenya, </a:t>
            </a:r>
            <a:r>
              <a:rPr lang="en-GB" sz="1400" i="1" dirty="0">
                <a:latin typeface="Calibri" panose="020F0502020204030204" pitchFamily="34" charset="0"/>
                <a:ea typeface="SimSun" panose="02010600030101010101" pitchFamily="2" charset="-122"/>
                <a:cs typeface="AdvOTef4c711a.I"/>
              </a:rPr>
              <a:t>BMJ Open</a:t>
            </a:r>
            <a:r>
              <a:rPr lang="en-GB" sz="1400" i="1" dirty="0">
                <a:latin typeface="Calibri" panose="020F0502020204030204" pitchFamily="34" charset="0"/>
                <a:ea typeface="SimSun" panose="02010600030101010101" pitchFamily="2" charset="-122"/>
                <a:cs typeface="AdvOT30a32c65"/>
              </a:rPr>
              <a:t>; </a:t>
            </a:r>
            <a:r>
              <a:rPr lang="en-GB" sz="1400" i="1" dirty="0">
                <a:latin typeface="Calibri" panose="020F0502020204030204" pitchFamily="34" charset="0"/>
                <a:ea typeface="SimSun" panose="02010600030101010101" pitchFamily="2" charset="-122"/>
                <a:cs typeface="AdvOT9bd2e232.B"/>
              </a:rPr>
              <a:t>6(11)</a:t>
            </a:r>
            <a:r>
              <a:rPr lang="en-GB" sz="1400" i="1" dirty="0">
                <a:latin typeface="Calibri" panose="020F0502020204030204" pitchFamily="34" charset="0"/>
                <a:ea typeface="SimSun" panose="02010600030101010101" pitchFamily="2" charset="-122"/>
                <a:cs typeface="AdvOT30a32c65"/>
              </a:rPr>
              <a:t>:e013229. </a:t>
            </a:r>
            <a:r>
              <a:rPr lang="en-GB" sz="1400" i="1" dirty="0">
                <a:latin typeface="Calibri" panose="020F0502020204030204" pitchFamily="34" charset="0"/>
                <a:ea typeface="PMingLiU" panose="02020500000000000000" pitchFamily="18" charset="-120"/>
                <a:cs typeface="Times New Roman" panose="02020603050405020304" pitchFamily="18" charset="0"/>
              </a:rPr>
              <a:t>2016</a:t>
            </a:r>
            <a:endParaRPr lang="en-GB" sz="1400" i="1" dirty="0"/>
          </a:p>
        </p:txBody>
      </p:sp>
    </p:spTree>
    <p:extLst>
      <p:ext uri="{BB962C8B-B14F-4D97-AF65-F5344CB8AC3E}">
        <p14:creationId xmlns:p14="http://schemas.microsoft.com/office/powerpoint/2010/main" val="2579199329"/>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5F82F3E5-F72D-4AE6-82CC-AD66F2D1CBE7}"/>
              </a:ext>
            </a:extLst>
          </p:cNvPr>
          <p:cNvSpPr>
            <a:spLocks noGrp="1"/>
          </p:cNvSpPr>
          <p:nvPr>
            <p:ph type="title"/>
          </p:nvPr>
        </p:nvSpPr>
        <p:spPr bwMode="auto">
          <a:xfrm>
            <a:off x="990600" y="381000"/>
            <a:ext cx="69342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GB" altLang="en-US" sz="3200" b="1" dirty="0">
                <a:solidFill>
                  <a:srgbClr val="FF0000"/>
                </a:solidFill>
              </a:rPr>
              <a:t>School / WASH findings affecting MHM</a:t>
            </a:r>
          </a:p>
        </p:txBody>
      </p:sp>
      <p:sp>
        <p:nvSpPr>
          <p:cNvPr id="3" name="Content Placeholder 2">
            <a:extLst>
              <a:ext uri="{FF2B5EF4-FFF2-40B4-BE49-F238E27FC236}">
                <a16:creationId xmlns:a16="http://schemas.microsoft.com/office/drawing/2014/main" id="{7E2F359E-5E9D-4AC7-B3CB-8D199B52C7FF}"/>
              </a:ext>
            </a:extLst>
          </p:cNvPr>
          <p:cNvSpPr>
            <a:spLocks noGrp="1"/>
          </p:cNvSpPr>
          <p:nvPr>
            <p:ph idx="1"/>
          </p:nvPr>
        </p:nvSpPr>
        <p:spPr>
          <a:xfrm>
            <a:off x="457200" y="1524000"/>
            <a:ext cx="8229600" cy="4724400"/>
          </a:xfrm>
        </p:spPr>
        <p:txBody>
          <a:bodyPr>
            <a:normAutofit fontScale="92500"/>
          </a:bodyPr>
          <a:lstStyle/>
          <a:p>
            <a:pPr eaLnBrk="1" hangingPunct="1">
              <a:buFont typeface="Arial" charset="0"/>
              <a:buChar char="•"/>
              <a:defRPr/>
            </a:pPr>
            <a:r>
              <a:rPr lang="en-GB" sz="2400" dirty="0"/>
              <a:t>Av 10 (6-21) FT teachers/school; </a:t>
            </a:r>
            <a:r>
              <a:rPr lang="en-GB" sz="2400" dirty="0" err="1"/>
              <a:t>av</a:t>
            </a:r>
            <a:r>
              <a:rPr lang="en-GB" sz="2400" dirty="0"/>
              <a:t> 420 (154-1107) pupils/school</a:t>
            </a:r>
          </a:p>
          <a:p>
            <a:pPr eaLnBrk="1" hangingPunct="1">
              <a:buFont typeface="Arial" charset="0"/>
              <a:buChar char="•"/>
              <a:defRPr/>
            </a:pPr>
            <a:r>
              <a:rPr lang="en-GB" sz="2400" dirty="0"/>
              <a:t>Pupil/teacher ratio mean 43:1 (15:1 – 75:1)</a:t>
            </a:r>
          </a:p>
          <a:p>
            <a:pPr eaLnBrk="1" hangingPunct="1">
              <a:buFont typeface="Arial" charset="0"/>
              <a:buChar char="•"/>
              <a:defRPr/>
            </a:pPr>
            <a:r>
              <a:rPr lang="en-GB" sz="2400" dirty="0">
                <a:solidFill>
                  <a:srgbClr val="FF0000"/>
                </a:solidFill>
              </a:rPr>
              <a:t>Mean 6 latrines/school </a:t>
            </a:r>
            <a:r>
              <a:rPr lang="en-GB" sz="2400" dirty="0"/>
              <a:t>for boys and same for girls</a:t>
            </a:r>
          </a:p>
          <a:p>
            <a:pPr eaLnBrk="1" hangingPunct="1">
              <a:buFont typeface="Arial" charset="0"/>
              <a:buChar char="•"/>
              <a:defRPr/>
            </a:pPr>
            <a:r>
              <a:rPr lang="en-GB" sz="2400" dirty="0"/>
              <a:t>75% are pit-latrines; one third had lockable doors</a:t>
            </a:r>
          </a:p>
          <a:p>
            <a:pPr eaLnBrk="1" hangingPunct="1">
              <a:buFont typeface="Arial" charset="0"/>
              <a:buChar char="•"/>
              <a:defRPr/>
            </a:pPr>
            <a:r>
              <a:rPr lang="en-GB" sz="2400" dirty="0">
                <a:solidFill>
                  <a:srgbClr val="FF0000"/>
                </a:solidFill>
              </a:rPr>
              <a:t>Latrine to pupil ratio - mean 36:1 </a:t>
            </a:r>
            <a:r>
              <a:rPr lang="en-GB" sz="2400" dirty="0"/>
              <a:t>(GOK target 25:1)</a:t>
            </a:r>
          </a:p>
          <a:p>
            <a:pPr eaLnBrk="1" hangingPunct="1">
              <a:buFont typeface="Arial" charset="0"/>
              <a:buChar char="•"/>
              <a:defRPr/>
            </a:pPr>
            <a:r>
              <a:rPr lang="en-GB" sz="2400" dirty="0"/>
              <a:t>86% of schools separated girls and boys latrine blocks</a:t>
            </a:r>
          </a:p>
          <a:p>
            <a:pPr eaLnBrk="1" hangingPunct="1">
              <a:buFont typeface="Arial" charset="0"/>
              <a:buChar char="•"/>
              <a:defRPr/>
            </a:pPr>
            <a:r>
              <a:rPr lang="en-GB" sz="2400" dirty="0">
                <a:solidFill>
                  <a:srgbClr val="FF0000"/>
                </a:solidFill>
              </a:rPr>
              <a:t>2% schools had observable soap for handwashing</a:t>
            </a:r>
          </a:p>
          <a:p>
            <a:pPr eaLnBrk="1" hangingPunct="1">
              <a:buFont typeface="Arial" charset="0"/>
              <a:buChar char="•"/>
              <a:defRPr/>
            </a:pPr>
            <a:r>
              <a:rPr lang="en-GB" sz="2400" dirty="0"/>
              <a:t>66% of schools had observed water for handwashing</a:t>
            </a:r>
          </a:p>
          <a:p>
            <a:pPr eaLnBrk="1" hangingPunct="1">
              <a:buFont typeface="Arial" charset="0"/>
              <a:buChar char="•"/>
              <a:defRPr/>
            </a:pPr>
            <a:r>
              <a:rPr lang="en-GB" sz="2400" dirty="0"/>
              <a:t>13% of schools had observed latrine cleaning materials</a:t>
            </a:r>
          </a:p>
          <a:p>
            <a:pPr eaLnBrk="1" hangingPunct="1">
              <a:buFont typeface="Arial" charset="0"/>
              <a:buChar char="•"/>
              <a:defRPr/>
            </a:pPr>
            <a:r>
              <a:rPr lang="en-GB" sz="2400" dirty="0">
                <a:solidFill>
                  <a:srgbClr val="FF0000"/>
                </a:solidFill>
              </a:rPr>
              <a:t>13%</a:t>
            </a:r>
            <a:r>
              <a:rPr lang="en-GB" sz="2400" dirty="0"/>
              <a:t> </a:t>
            </a:r>
            <a:r>
              <a:rPr lang="en-GB" sz="2400" dirty="0">
                <a:solidFill>
                  <a:srgbClr val="FF0000"/>
                </a:solidFill>
              </a:rPr>
              <a:t>of schools had observed water for girls menstrual hygiene</a:t>
            </a:r>
          </a:p>
          <a:p>
            <a:pPr eaLnBrk="1" hangingPunct="1">
              <a:buFont typeface="Arial" charset="0"/>
              <a:buChar char="•"/>
              <a:defRPr/>
            </a:pPr>
            <a:r>
              <a:rPr lang="en-GB" sz="2400" dirty="0"/>
              <a:t>10% gave sanitary pads to girls, </a:t>
            </a:r>
            <a:r>
              <a:rPr lang="en-GB" sz="2400" dirty="0">
                <a:solidFill>
                  <a:srgbClr val="FF0000"/>
                </a:solidFill>
              </a:rPr>
              <a:t>63% never </a:t>
            </a:r>
            <a:r>
              <a:rPr lang="en-GB" sz="2400" dirty="0"/>
              <a:t>and 23% sometimes</a:t>
            </a:r>
          </a:p>
        </p:txBody>
      </p:sp>
      <p:sp>
        <p:nvSpPr>
          <p:cNvPr id="2" name="TextBox 1">
            <a:extLst>
              <a:ext uri="{FF2B5EF4-FFF2-40B4-BE49-F238E27FC236}">
                <a16:creationId xmlns:a16="http://schemas.microsoft.com/office/drawing/2014/main" id="{10898DA2-8A97-4301-A1FD-ADD8AC2E1DF1}"/>
              </a:ext>
            </a:extLst>
          </p:cNvPr>
          <p:cNvSpPr txBox="1"/>
          <p:nvPr/>
        </p:nvSpPr>
        <p:spPr>
          <a:xfrm>
            <a:off x="685800" y="6215390"/>
            <a:ext cx="8229600" cy="523220"/>
          </a:xfrm>
          <a:prstGeom prst="rect">
            <a:avLst/>
          </a:prstGeom>
          <a:noFill/>
        </p:spPr>
        <p:txBody>
          <a:bodyPr wrap="square" rtlCol="0">
            <a:spAutoFit/>
          </a:bodyPr>
          <a:lstStyle/>
          <a:p>
            <a:r>
              <a:rPr lang="en-GB" sz="1400" i="1" dirty="0">
                <a:latin typeface="Calibri" panose="020F0502020204030204" pitchFamily="34" charset="0"/>
                <a:cs typeface="Calibri" panose="020F0502020204030204" pitchFamily="34" charset="0"/>
              </a:rPr>
              <a:t>Source: Alexander et al Water, sanitation and hygiene conditions in Kenyan rural schools: </a:t>
            </a:r>
          </a:p>
          <a:p>
            <a:r>
              <a:rPr lang="en-GB" sz="1400" i="1" dirty="0">
                <a:latin typeface="Calibri" panose="020F0502020204030204" pitchFamily="34" charset="0"/>
                <a:cs typeface="Calibri" panose="020F0502020204030204" pitchFamily="34" charset="0"/>
              </a:rPr>
              <a:t>are schools meeting the needs of menstruating girls? Water, 6: 1453-1466, 2014 </a:t>
            </a:r>
          </a:p>
        </p:txBody>
      </p:sp>
    </p:spTree>
    <p:extLst>
      <p:ext uri="{BB962C8B-B14F-4D97-AF65-F5344CB8AC3E}">
        <p14:creationId xmlns:p14="http://schemas.microsoft.com/office/powerpoint/2010/main" val="4101763848"/>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232A232F-9D34-40D4-9243-D99DD104ADB3}"/>
              </a:ext>
            </a:extLst>
          </p:cNvPr>
          <p:cNvSpPr>
            <a:spLocks noGrp="1"/>
          </p:cNvSpPr>
          <p:nvPr>
            <p:ph type="title"/>
          </p:nvPr>
        </p:nvSpPr>
        <p:spPr bwMode="auto">
          <a:xfrm>
            <a:off x="457200" y="274638"/>
            <a:ext cx="8229600" cy="944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r>
              <a:rPr lang="en-US" altLang="en-US" sz="3200" b="1" dirty="0">
                <a:solidFill>
                  <a:srgbClr val="C00000"/>
                </a:solidFill>
              </a:rPr>
              <a:t>WASH - Reported 'always' handwash before/after change study duration: all menstrual groups</a:t>
            </a:r>
            <a:r>
              <a:rPr lang="en-US" altLang="en-US" sz="2600" dirty="0"/>
              <a:t/>
            </a:r>
            <a:br>
              <a:rPr lang="en-US" altLang="en-US" sz="2600" dirty="0"/>
            </a:br>
            <a:endParaRPr lang="en-US" altLang="en-US" sz="2600" dirty="0"/>
          </a:p>
        </p:txBody>
      </p:sp>
      <p:graphicFrame>
        <p:nvGraphicFramePr>
          <p:cNvPr id="7171" name="Chart 6">
            <a:extLst>
              <a:ext uri="{FF2B5EF4-FFF2-40B4-BE49-F238E27FC236}">
                <a16:creationId xmlns:a16="http://schemas.microsoft.com/office/drawing/2014/main" id="{3876F995-DC65-4E53-BC31-CC6F82BA4CE3}"/>
              </a:ext>
            </a:extLst>
          </p:cNvPr>
          <p:cNvGraphicFramePr>
            <a:graphicFrameLocks/>
          </p:cNvGraphicFramePr>
          <p:nvPr>
            <p:extLst>
              <p:ext uri="{D42A27DB-BD31-4B8C-83A1-F6EECF244321}">
                <p14:modId xmlns:p14="http://schemas.microsoft.com/office/powerpoint/2010/main" val="734039346"/>
              </p:ext>
            </p:extLst>
          </p:nvPr>
        </p:nvGraphicFramePr>
        <p:xfrm>
          <a:off x="457200" y="1620813"/>
          <a:ext cx="8407400" cy="2590800"/>
        </p:xfrm>
        <a:graphic>
          <a:graphicData uri="http://schemas.openxmlformats.org/presentationml/2006/ole">
            <mc:AlternateContent xmlns:mc="http://schemas.openxmlformats.org/markup-compatibility/2006">
              <mc:Choice xmlns:v="urn:schemas-microsoft-com:vml" Requires="v">
                <p:oleObj spid="_x0000_s2134" r:id="rId3" imgW="8407113" imgH="2645893" progId="Excel.Chart.8">
                  <p:embed/>
                </p:oleObj>
              </mc:Choice>
              <mc:Fallback>
                <p:oleObj r:id="rId3" imgW="8407113" imgH="2645893" progId="Excel.Chart.8">
                  <p:embed/>
                  <p:pic>
                    <p:nvPicPr>
                      <p:cNvPr id="7171" name="Chart 6">
                        <a:extLst>
                          <a:ext uri="{FF2B5EF4-FFF2-40B4-BE49-F238E27FC236}">
                            <a16:creationId xmlns:a16="http://schemas.microsoft.com/office/drawing/2014/main" id="{3876F995-DC65-4E53-BC31-CC6F82BA4CE3}"/>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620813"/>
                        <a:ext cx="8407400" cy="2590800"/>
                      </a:xfrm>
                      <a:prstGeom prst="rect">
                        <a:avLst/>
                      </a:prstGeom>
                      <a:noFill/>
                      <a:extLst/>
                    </p:spPr>
                  </p:pic>
                </p:oleObj>
              </mc:Fallback>
            </mc:AlternateContent>
          </a:graphicData>
        </a:graphic>
      </p:graphicFrame>
      <p:graphicFrame>
        <p:nvGraphicFramePr>
          <p:cNvPr id="7172" name="Chart 7">
            <a:extLst>
              <a:ext uri="{FF2B5EF4-FFF2-40B4-BE49-F238E27FC236}">
                <a16:creationId xmlns:a16="http://schemas.microsoft.com/office/drawing/2014/main" id="{145F97BB-A1AA-42B5-98E1-04684DD9CB61}"/>
              </a:ext>
            </a:extLst>
          </p:cNvPr>
          <p:cNvGraphicFramePr>
            <a:graphicFrameLocks/>
          </p:cNvGraphicFramePr>
          <p:nvPr>
            <p:extLst>
              <p:ext uri="{D42A27DB-BD31-4B8C-83A1-F6EECF244321}">
                <p14:modId xmlns:p14="http://schemas.microsoft.com/office/powerpoint/2010/main" val="2277766944"/>
              </p:ext>
            </p:extLst>
          </p:nvPr>
        </p:nvGraphicFramePr>
        <p:xfrm>
          <a:off x="457200" y="3862387"/>
          <a:ext cx="8229600" cy="2590801"/>
        </p:xfrm>
        <a:graphic>
          <a:graphicData uri="http://schemas.openxmlformats.org/presentationml/2006/ole">
            <mc:AlternateContent xmlns:mc="http://schemas.openxmlformats.org/markup-compatibility/2006">
              <mc:Choice xmlns:v="urn:schemas-microsoft-com:vml" Requires="v">
                <p:oleObj spid="_x0000_s2135" r:id="rId5" imgW="8559526" imgH="2719052" progId="Excel.Chart.8">
                  <p:embed/>
                </p:oleObj>
              </mc:Choice>
              <mc:Fallback>
                <p:oleObj r:id="rId5" imgW="8559526" imgH="2719052" progId="Excel.Chart.8">
                  <p:embed/>
                  <p:pic>
                    <p:nvPicPr>
                      <p:cNvPr id="7172" name="Chart 7">
                        <a:extLst>
                          <a:ext uri="{FF2B5EF4-FFF2-40B4-BE49-F238E27FC236}">
                            <a16:creationId xmlns:a16="http://schemas.microsoft.com/office/drawing/2014/main" id="{145F97BB-A1AA-42B5-98E1-04684DD9CB61}"/>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862387"/>
                        <a:ext cx="8229600" cy="2590801"/>
                      </a:xfrm>
                      <a:prstGeom prst="rect">
                        <a:avLst/>
                      </a:prstGeom>
                      <a:noFill/>
                      <a:extLst/>
                    </p:spPr>
                  </p:pic>
                </p:oleObj>
              </mc:Fallback>
            </mc:AlternateContent>
          </a:graphicData>
        </a:graphic>
      </p:graphicFrame>
      <p:sp>
        <p:nvSpPr>
          <p:cNvPr id="2" name="Rectangle 1">
            <a:extLst>
              <a:ext uri="{FF2B5EF4-FFF2-40B4-BE49-F238E27FC236}">
                <a16:creationId xmlns:a16="http://schemas.microsoft.com/office/drawing/2014/main" id="{E82B3E14-CE1F-4B09-8449-4BF3D860D576}"/>
              </a:ext>
            </a:extLst>
          </p:cNvPr>
          <p:cNvSpPr/>
          <p:nvPr/>
        </p:nvSpPr>
        <p:spPr>
          <a:xfrm>
            <a:off x="480753" y="6248400"/>
            <a:ext cx="8483600" cy="523220"/>
          </a:xfrm>
          <a:prstGeom prst="rect">
            <a:avLst/>
          </a:prstGeom>
        </p:spPr>
        <p:txBody>
          <a:bodyPr wrap="square">
            <a:spAutoFit/>
          </a:bodyPr>
          <a:lstStyle/>
          <a:p>
            <a:r>
              <a:rPr lang="en-GB" sz="1400" i="1" dirty="0">
                <a:latin typeface="Calibri" panose="020F0502020204030204" pitchFamily="34" charset="0"/>
                <a:ea typeface="SimSun" panose="02010600030101010101" pitchFamily="2" charset="-122"/>
                <a:cs typeface="Times New Roman" panose="02020603050405020304" pitchFamily="18" charset="0"/>
              </a:rPr>
              <a:t>Source: Nyothach E, et al. </a:t>
            </a:r>
            <a:r>
              <a:rPr lang="en-GB" sz="1400" i="1" dirty="0">
                <a:latin typeface="Calibri" panose="020F0502020204030204" pitchFamily="34" charset="0"/>
                <a:ea typeface="SimSun" panose="02010600030101010101" pitchFamily="2" charset="-122"/>
                <a:cs typeface="ArialUnicodeMS"/>
              </a:rPr>
              <a:t>Handwashing for menstrual hygiene management among primary schoolgirls in rural western Kenya. </a:t>
            </a:r>
            <a:r>
              <a:rPr lang="en-US" sz="1400" i="1" dirty="0">
                <a:latin typeface="Calibri" panose="020F0502020204030204" pitchFamily="34" charset="0"/>
                <a:ea typeface="Times New Roman" panose="02020603050405020304" pitchFamily="18" charset="0"/>
                <a:cs typeface="Maiandra GD" panose="020E0502030308020204" pitchFamily="34" charset="0"/>
              </a:rPr>
              <a:t>Waterlines</a:t>
            </a:r>
            <a:r>
              <a:rPr lang="en-GB" sz="1400" i="1" dirty="0">
                <a:latin typeface="Calibri" panose="020F0502020204030204" pitchFamily="34" charset="0"/>
                <a:ea typeface="Times New Roman" panose="02020603050405020304" pitchFamily="18" charset="0"/>
                <a:cs typeface="Maiandra GD" panose="020E0502030308020204" pitchFamily="34" charset="0"/>
              </a:rPr>
              <a:t>, </a:t>
            </a:r>
            <a:r>
              <a:rPr lang="en-GB" sz="1400" i="1" dirty="0">
                <a:latin typeface="Calibri" panose="020F0502020204030204" pitchFamily="34" charset="0"/>
                <a:ea typeface="SimSun" panose="02010600030101010101" pitchFamily="2" charset="-122"/>
                <a:cs typeface="Times New Roman" panose="02020603050405020304" pitchFamily="18" charset="0"/>
              </a:rPr>
              <a:t>34(4),279-295, 2015</a:t>
            </a:r>
            <a:endParaRPr lang="en-GB" sz="1400" i="1" dirty="0"/>
          </a:p>
        </p:txBody>
      </p:sp>
    </p:spTree>
    <p:extLst>
      <p:ext uri="{BB962C8B-B14F-4D97-AF65-F5344CB8AC3E}">
        <p14:creationId xmlns:p14="http://schemas.microsoft.com/office/powerpoint/2010/main" val="4256268285"/>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98D9C78E-DCED-41D5-B0DA-DB79A69A32EA}"/>
              </a:ext>
            </a:extLst>
          </p:cNvPr>
          <p:cNvSpPr>
            <a:spLocks noGrp="1"/>
          </p:cNvSpPr>
          <p:nvPr>
            <p:ph type="title"/>
          </p:nvPr>
        </p:nvSpPr>
        <p:spPr bwMode="auto">
          <a:xfrm>
            <a:off x="1219200" y="360622"/>
            <a:ext cx="67056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GB" altLang="en-US" sz="2800" b="1" dirty="0">
                <a:solidFill>
                  <a:srgbClr val="FF0000"/>
                </a:solidFill>
              </a:rPr>
              <a:t>WASH and girls dropping of cups and pads</a:t>
            </a:r>
          </a:p>
        </p:txBody>
      </p:sp>
      <p:sp>
        <p:nvSpPr>
          <p:cNvPr id="7171" name="Content Placeholder 2">
            <a:extLst>
              <a:ext uri="{FF2B5EF4-FFF2-40B4-BE49-F238E27FC236}">
                <a16:creationId xmlns:a16="http://schemas.microsoft.com/office/drawing/2014/main" id="{6844B918-FCCE-49B2-8113-E1D749346FD2}"/>
              </a:ext>
            </a:extLst>
          </p:cNvPr>
          <p:cNvSpPr>
            <a:spLocks noGrp="1"/>
          </p:cNvSpPr>
          <p:nvPr>
            <p:ph idx="1"/>
          </p:nvPr>
        </p:nvSpPr>
        <p:spPr bwMode="auto">
          <a:xfrm>
            <a:off x="384175" y="1544378"/>
            <a:ext cx="8077200"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000" b="1" dirty="0"/>
              <a:t>Average girl pupil-latrine ratio was 37:1 (range 11:1-70:1) </a:t>
            </a:r>
          </a:p>
          <a:p>
            <a:pPr eaLnBrk="1" hangingPunct="1"/>
            <a:r>
              <a:rPr lang="en-US" altLang="en-US" sz="1900" b="1" dirty="0"/>
              <a:t>971 (17%) instances of accidental dropping of menstrual items </a:t>
            </a:r>
          </a:p>
          <a:p>
            <a:pPr eaLnBrk="1" hangingPunct="1"/>
            <a:r>
              <a:rPr lang="en-US" altLang="en-US" sz="1900" b="1" dirty="0"/>
              <a:t>Younger girls dropping than older early in study …reversed longer term</a:t>
            </a:r>
          </a:p>
          <a:p>
            <a:pPr eaLnBrk="1" hangingPunct="1"/>
            <a:endParaRPr lang="en-US" altLang="en-US" sz="1900" b="1" dirty="0">
              <a:solidFill>
                <a:schemeClr val="bg2"/>
              </a:solidFill>
            </a:endParaRPr>
          </a:p>
          <a:p>
            <a:pPr eaLnBrk="1" hangingPunct="1"/>
            <a:endParaRPr lang="en-US" altLang="en-US" sz="1900" b="1" dirty="0">
              <a:solidFill>
                <a:schemeClr val="bg2"/>
              </a:solidFill>
            </a:endParaRPr>
          </a:p>
          <a:p>
            <a:pPr eaLnBrk="1" hangingPunct="1"/>
            <a:endParaRPr lang="en-GB" altLang="en-US" sz="1900" b="1" dirty="0">
              <a:solidFill>
                <a:schemeClr val="bg2"/>
              </a:solidFill>
            </a:endParaRPr>
          </a:p>
        </p:txBody>
      </p:sp>
      <p:pic>
        <p:nvPicPr>
          <p:cNvPr id="7172" name="Chart 6">
            <a:extLst>
              <a:ext uri="{FF2B5EF4-FFF2-40B4-BE49-F238E27FC236}">
                <a16:creationId xmlns:a16="http://schemas.microsoft.com/office/drawing/2014/main" id="{0EF57345-90B8-4644-BEC9-D1B5BDAEC08F}"/>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743200"/>
            <a:ext cx="4114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Chart 7">
            <a:extLst>
              <a:ext uri="{FF2B5EF4-FFF2-40B4-BE49-F238E27FC236}">
                <a16:creationId xmlns:a16="http://schemas.microsoft.com/office/drawing/2014/main" id="{ACD2A361-B3C7-4D21-BB83-D841570ACC17}"/>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5025" y="2667000"/>
            <a:ext cx="4114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76B3CB1-4308-4401-83EF-003C833E22BB}"/>
              </a:ext>
            </a:extLst>
          </p:cNvPr>
          <p:cNvSpPr/>
          <p:nvPr/>
        </p:nvSpPr>
        <p:spPr>
          <a:xfrm>
            <a:off x="459971" y="6235768"/>
            <a:ext cx="8534400" cy="523220"/>
          </a:xfrm>
          <a:prstGeom prst="rect">
            <a:avLst/>
          </a:prstGeom>
        </p:spPr>
        <p:txBody>
          <a:bodyPr wrap="square">
            <a:spAutoFit/>
          </a:bodyPr>
          <a:lstStyle/>
          <a:p>
            <a:pPr lvl="0" fontAlgn="base">
              <a:buSzPts val="1000"/>
            </a:pPr>
            <a:r>
              <a:rPr lang="en-US" sz="1400" i="1" dirty="0">
                <a:latin typeface="Calibri" panose="020F0502020204030204" pitchFamily="34" charset="0"/>
                <a:ea typeface="Times New Roman" panose="02020603050405020304" pitchFamily="18" charset="0"/>
                <a:cs typeface="Maiandra GD" panose="020E0502030308020204" pitchFamily="34" charset="0"/>
              </a:rPr>
              <a:t>Source: Oduor C, et al. </a:t>
            </a:r>
            <a:r>
              <a:rPr lang="en-GB" sz="1400" i="1" dirty="0">
                <a:latin typeface="Calibri" panose="020F0502020204030204" pitchFamily="34" charset="0"/>
                <a:cs typeface="Times New Roman" panose="02020603050405020304" pitchFamily="18" charset="0"/>
              </a:rPr>
              <a:t>Schoolgirls’ experiences of changing and disposal of menstrual hygiene items and inferences for WASH in schools</a:t>
            </a:r>
            <a:r>
              <a:rPr lang="en-US" sz="1400" i="1" dirty="0">
                <a:latin typeface="Calibri" panose="020F0502020204030204" pitchFamily="34" charset="0"/>
                <a:ea typeface="Times New Roman" panose="02020603050405020304" pitchFamily="18" charset="0"/>
                <a:cs typeface="Maiandra GD" panose="020E0502030308020204" pitchFamily="34" charset="0"/>
              </a:rPr>
              <a:t>. Waterlines, </a:t>
            </a:r>
            <a:r>
              <a:rPr lang="en-GB" sz="1400" i="1" dirty="0">
                <a:latin typeface="Calibri" panose="020F0502020204030204" pitchFamily="34" charset="0"/>
                <a:cs typeface="Times New Roman" panose="02020603050405020304" pitchFamily="18" charset="0"/>
              </a:rPr>
              <a:t>34(4),397-411, 2015</a:t>
            </a:r>
            <a:r>
              <a:rPr lang="en-GB" sz="1400" i="1" dirty="0">
                <a:latin typeface="Calibri" panose="020F0502020204030204" pitchFamily="34" charset="0"/>
                <a:ea typeface="Calibri" panose="020F0502020204030204" pitchFamily="34" charset="0"/>
                <a:cs typeface="Cambria" panose="02040503050406030204" pitchFamily="18" charset="0"/>
              </a:rPr>
              <a:t>.</a:t>
            </a:r>
            <a:endParaRPr lang="en-GB" sz="1400" i="1" dirty="0">
              <a:effectLst/>
              <a:cs typeface="Times New Roman" panose="02020603050405020304" pitchFamily="18" charset="0"/>
            </a:endParaRPr>
          </a:p>
        </p:txBody>
      </p:sp>
    </p:spTree>
    <p:extLst>
      <p:ext uri="{BB962C8B-B14F-4D97-AF65-F5344CB8AC3E}">
        <p14:creationId xmlns:p14="http://schemas.microsoft.com/office/powerpoint/2010/main" val="2021262890"/>
      </p:ext>
    </p:extLst>
  </p:cSld>
  <p:clrMapOvr>
    <a:masterClrMapping/>
  </p:clrMapOvr>
  <p:transition>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8_STC_Template_JAN2017">
  <a:themeElements>
    <a:clrScheme name="Save the Children 1">
      <a:dk1>
        <a:srgbClr val="222221"/>
      </a:dk1>
      <a:lt1>
        <a:srgbClr val="FFFFFF"/>
      </a:lt1>
      <a:dk2>
        <a:srgbClr val="F20F0E"/>
      </a:dk2>
      <a:lt2>
        <a:srgbClr val="D1CCBD"/>
      </a:lt2>
      <a:accent1>
        <a:srgbClr val="9A3324"/>
      </a:accent1>
      <a:accent2>
        <a:srgbClr val="FF4C02"/>
      </a:accent2>
      <a:accent3>
        <a:srgbClr val="F2A900"/>
      </a:accent3>
      <a:accent4>
        <a:srgbClr val="009CA6"/>
      </a:accent4>
      <a:accent5>
        <a:srgbClr val="F31512"/>
      </a:accent5>
      <a:accent6>
        <a:srgbClr val="D1CCBD"/>
      </a:accent6>
      <a:hlink>
        <a:srgbClr val="9A3324"/>
      </a:hlink>
      <a:folHlink>
        <a:srgbClr val="FF4C02"/>
      </a:folHlink>
    </a:clrScheme>
    <a:fontScheme name="Save The Children">
      <a:majorFont>
        <a:latin typeface="Gill Sans Infant Std"/>
        <a:ea typeface=""/>
        <a:cs typeface=""/>
      </a:majorFont>
      <a:minorFont>
        <a:latin typeface="Gill Sans Infant St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dirty="0" smtClean="0">
            <a:latin typeface="Gill Sans Infant Std"/>
            <a:cs typeface="Gill Sans Infant Std"/>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defRPr sz="1500" dirty="0" smtClean="0">
            <a:latin typeface="Gill Sans Infant Std"/>
            <a:cs typeface="Gill Sans Infant Std"/>
          </a:defRPr>
        </a:defPPr>
      </a:lstStyle>
    </a:txDef>
  </a:objectDefaults>
  <a:extraClrSchemeLst/>
  <a:extLst>
    <a:ext uri="{05A4C25C-085E-4340-85A3-A5531E510DB2}">
      <thm15:themeFamily xmlns:thm15="http://schemas.microsoft.com/office/thememl/2012/main" name="Presentation7" id="{6E039A65-2A53-934C-8468-C8D8BE03DF52}" vid="{F470AAB6-A63A-CD4F-A1F0-A47E3CCDFF21}"/>
    </a:ext>
  </a:extLst>
</a:theme>
</file>

<file path=ppt/theme/theme16.xml><?xml version="1.0" encoding="utf-8"?>
<a:theme xmlns:a="http://schemas.openxmlformats.org/drawingml/2006/main" name="9_STC_Template_JAN2017">
  <a:themeElements>
    <a:clrScheme name="Save the Children 1">
      <a:dk1>
        <a:srgbClr val="222221"/>
      </a:dk1>
      <a:lt1>
        <a:srgbClr val="FFFFFF"/>
      </a:lt1>
      <a:dk2>
        <a:srgbClr val="F20F0E"/>
      </a:dk2>
      <a:lt2>
        <a:srgbClr val="D1CCBD"/>
      </a:lt2>
      <a:accent1>
        <a:srgbClr val="9A3324"/>
      </a:accent1>
      <a:accent2>
        <a:srgbClr val="FF4C02"/>
      </a:accent2>
      <a:accent3>
        <a:srgbClr val="F2A900"/>
      </a:accent3>
      <a:accent4>
        <a:srgbClr val="009CA6"/>
      </a:accent4>
      <a:accent5>
        <a:srgbClr val="F31512"/>
      </a:accent5>
      <a:accent6>
        <a:srgbClr val="D1CCBD"/>
      </a:accent6>
      <a:hlink>
        <a:srgbClr val="9A3324"/>
      </a:hlink>
      <a:folHlink>
        <a:srgbClr val="FF4C02"/>
      </a:folHlink>
    </a:clrScheme>
    <a:fontScheme name="Save The Children">
      <a:majorFont>
        <a:latin typeface="Gill Sans Infant Std"/>
        <a:ea typeface=""/>
        <a:cs typeface=""/>
      </a:majorFont>
      <a:minorFont>
        <a:latin typeface="Gill Sans Infant St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dirty="0" smtClean="0">
            <a:latin typeface="Gill Sans Infant Std"/>
            <a:cs typeface="Gill Sans Infant Std"/>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defRPr sz="1500" dirty="0" smtClean="0">
            <a:latin typeface="Gill Sans Infant Std"/>
            <a:cs typeface="Gill Sans Infant Std"/>
          </a:defRPr>
        </a:defPPr>
      </a:lstStyle>
    </a:txDef>
  </a:objectDefaults>
  <a:extraClrSchemeLst/>
  <a:extLst>
    <a:ext uri="{05A4C25C-085E-4340-85A3-A5531E510DB2}">
      <thm15:themeFamily xmlns:thm15="http://schemas.microsoft.com/office/thememl/2012/main" name="Presentation7" id="{6E039A65-2A53-934C-8468-C8D8BE03DF52}" vid="{F470AAB6-A63A-CD4F-A1F0-A47E3CCDFF21}"/>
    </a:ext>
  </a:extLst>
</a:theme>
</file>

<file path=ppt/theme/theme17.xml><?xml version="1.0" encoding="utf-8"?>
<a:theme xmlns:a="http://schemas.openxmlformats.org/drawingml/2006/main" name="10_STC_Template_JAN2017">
  <a:themeElements>
    <a:clrScheme name="Save the Children 1">
      <a:dk1>
        <a:srgbClr val="222221"/>
      </a:dk1>
      <a:lt1>
        <a:srgbClr val="FFFFFF"/>
      </a:lt1>
      <a:dk2>
        <a:srgbClr val="F20F0E"/>
      </a:dk2>
      <a:lt2>
        <a:srgbClr val="D1CCBD"/>
      </a:lt2>
      <a:accent1>
        <a:srgbClr val="9A3324"/>
      </a:accent1>
      <a:accent2>
        <a:srgbClr val="FF4C02"/>
      </a:accent2>
      <a:accent3>
        <a:srgbClr val="F2A900"/>
      </a:accent3>
      <a:accent4>
        <a:srgbClr val="009CA6"/>
      </a:accent4>
      <a:accent5>
        <a:srgbClr val="F31512"/>
      </a:accent5>
      <a:accent6>
        <a:srgbClr val="D1CCBD"/>
      </a:accent6>
      <a:hlink>
        <a:srgbClr val="9A3324"/>
      </a:hlink>
      <a:folHlink>
        <a:srgbClr val="FF4C02"/>
      </a:folHlink>
    </a:clrScheme>
    <a:fontScheme name="Save The Children">
      <a:majorFont>
        <a:latin typeface="Gill Sans Infant Std"/>
        <a:ea typeface=""/>
        <a:cs typeface=""/>
      </a:majorFont>
      <a:minorFont>
        <a:latin typeface="Gill Sans Infant St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dirty="0" smtClean="0">
            <a:latin typeface="Gill Sans Infant Std"/>
            <a:cs typeface="Gill Sans Infant Std"/>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defRPr sz="1500" dirty="0" smtClean="0">
            <a:latin typeface="Gill Sans Infant Std"/>
            <a:cs typeface="Gill Sans Infant Std"/>
          </a:defRPr>
        </a:defPPr>
      </a:lstStyle>
    </a:txDef>
  </a:objectDefaults>
  <a:extraClrSchemeLst/>
  <a:extLst>
    <a:ext uri="{05A4C25C-085E-4340-85A3-A5531E510DB2}">
      <thm15:themeFamily xmlns:thm15="http://schemas.microsoft.com/office/thememl/2012/main" name="Presentation7" id="{6E039A65-2A53-934C-8468-C8D8BE03DF52}" vid="{F470AAB6-A63A-CD4F-A1F0-A47E3CCDFF21}"/>
    </a:ext>
  </a:extLst>
</a:theme>
</file>

<file path=ppt/theme/theme18.xml><?xml version="1.0" encoding="utf-8"?>
<a:theme xmlns:a="http://schemas.openxmlformats.org/drawingml/2006/main" name="11_STC_Template_JAN2017">
  <a:themeElements>
    <a:clrScheme name="Save the Children 1">
      <a:dk1>
        <a:srgbClr val="222221"/>
      </a:dk1>
      <a:lt1>
        <a:srgbClr val="FFFFFF"/>
      </a:lt1>
      <a:dk2>
        <a:srgbClr val="F20F0E"/>
      </a:dk2>
      <a:lt2>
        <a:srgbClr val="D1CCBD"/>
      </a:lt2>
      <a:accent1>
        <a:srgbClr val="9A3324"/>
      </a:accent1>
      <a:accent2>
        <a:srgbClr val="FF4C02"/>
      </a:accent2>
      <a:accent3>
        <a:srgbClr val="F2A900"/>
      </a:accent3>
      <a:accent4>
        <a:srgbClr val="009CA6"/>
      </a:accent4>
      <a:accent5>
        <a:srgbClr val="F31512"/>
      </a:accent5>
      <a:accent6>
        <a:srgbClr val="D1CCBD"/>
      </a:accent6>
      <a:hlink>
        <a:srgbClr val="9A3324"/>
      </a:hlink>
      <a:folHlink>
        <a:srgbClr val="FF4C02"/>
      </a:folHlink>
    </a:clrScheme>
    <a:fontScheme name="Save The Children">
      <a:majorFont>
        <a:latin typeface="Gill Sans Infant Std"/>
        <a:ea typeface=""/>
        <a:cs typeface=""/>
      </a:majorFont>
      <a:minorFont>
        <a:latin typeface="Gill Sans Infant St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dirty="0" smtClean="0">
            <a:latin typeface="Gill Sans Infant Std"/>
            <a:cs typeface="Gill Sans Infant Std"/>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defRPr sz="1500" dirty="0" smtClean="0">
            <a:latin typeface="Gill Sans Infant Std"/>
            <a:cs typeface="Gill Sans Infant Std"/>
          </a:defRPr>
        </a:defPPr>
      </a:lstStyle>
    </a:txDef>
  </a:objectDefaults>
  <a:extraClrSchemeLst/>
  <a:extLst>
    <a:ext uri="{05A4C25C-085E-4340-85A3-A5531E510DB2}">
      <thm15:themeFamily xmlns:thm15="http://schemas.microsoft.com/office/thememl/2012/main" name="Presentation7" id="{6E039A65-2A53-934C-8468-C8D8BE03DF52}" vid="{F470AAB6-A63A-CD4F-A1F0-A47E3CCDFF21}"/>
    </a:ext>
  </a:extLst>
</a:theme>
</file>

<file path=ppt/theme/theme19.xml><?xml version="1.0" encoding="utf-8"?>
<a:theme xmlns:a="http://schemas.openxmlformats.org/drawingml/2006/main" name="12_STC_Template_JAN2017">
  <a:themeElements>
    <a:clrScheme name="Save the Children 1">
      <a:dk1>
        <a:srgbClr val="222221"/>
      </a:dk1>
      <a:lt1>
        <a:srgbClr val="FFFFFF"/>
      </a:lt1>
      <a:dk2>
        <a:srgbClr val="F20F0E"/>
      </a:dk2>
      <a:lt2>
        <a:srgbClr val="D1CCBD"/>
      </a:lt2>
      <a:accent1>
        <a:srgbClr val="9A3324"/>
      </a:accent1>
      <a:accent2>
        <a:srgbClr val="FF4C02"/>
      </a:accent2>
      <a:accent3>
        <a:srgbClr val="F2A900"/>
      </a:accent3>
      <a:accent4>
        <a:srgbClr val="009CA6"/>
      </a:accent4>
      <a:accent5>
        <a:srgbClr val="F31512"/>
      </a:accent5>
      <a:accent6>
        <a:srgbClr val="D1CCBD"/>
      </a:accent6>
      <a:hlink>
        <a:srgbClr val="9A3324"/>
      </a:hlink>
      <a:folHlink>
        <a:srgbClr val="FF4C02"/>
      </a:folHlink>
    </a:clrScheme>
    <a:fontScheme name="Save The Children">
      <a:majorFont>
        <a:latin typeface="Gill Sans Infant Std"/>
        <a:ea typeface=""/>
        <a:cs typeface=""/>
      </a:majorFont>
      <a:minorFont>
        <a:latin typeface="Gill Sans Infant St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dirty="0" smtClean="0">
            <a:latin typeface="Gill Sans Infant Std"/>
            <a:cs typeface="Gill Sans Infant Std"/>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defRPr sz="1500" dirty="0" smtClean="0">
            <a:latin typeface="Gill Sans Infant Std"/>
            <a:cs typeface="Gill Sans Infant Std"/>
          </a:defRPr>
        </a:defPPr>
      </a:lstStyle>
    </a:txDef>
  </a:objectDefaults>
  <a:extraClrSchemeLst/>
  <a:extLst>
    <a:ext uri="{05A4C25C-085E-4340-85A3-A5531E510DB2}">
      <thm15:themeFamily xmlns:thm15="http://schemas.microsoft.com/office/thememl/2012/main" name="Presentation7" id="{6E039A65-2A53-934C-8468-C8D8BE03DF52}" vid="{F470AAB6-A63A-CD4F-A1F0-A47E3CCDFF21}"/>
    </a:ext>
  </a:extLst>
</a:theme>
</file>

<file path=ppt/theme/theme2.xml><?xml version="1.0" encoding="utf-8"?>
<a:theme xmlns:a="http://schemas.openxmlformats.org/drawingml/2006/main" name="STC_Template_JAN2017">
  <a:themeElements>
    <a:clrScheme name="Save the Children 1">
      <a:dk1>
        <a:srgbClr val="222221"/>
      </a:dk1>
      <a:lt1>
        <a:srgbClr val="FFFFFF"/>
      </a:lt1>
      <a:dk2>
        <a:srgbClr val="F20F0E"/>
      </a:dk2>
      <a:lt2>
        <a:srgbClr val="D1CCBD"/>
      </a:lt2>
      <a:accent1>
        <a:srgbClr val="9A3324"/>
      </a:accent1>
      <a:accent2>
        <a:srgbClr val="FF4C02"/>
      </a:accent2>
      <a:accent3>
        <a:srgbClr val="F2A900"/>
      </a:accent3>
      <a:accent4>
        <a:srgbClr val="009CA6"/>
      </a:accent4>
      <a:accent5>
        <a:srgbClr val="F31512"/>
      </a:accent5>
      <a:accent6>
        <a:srgbClr val="D1CCBD"/>
      </a:accent6>
      <a:hlink>
        <a:srgbClr val="9A3324"/>
      </a:hlink>
      <a:folHlink>
        <a:srgbClr val="FF4C02"/>
      </a:folHlink>
    </a:clrScheme>
    <a:fontScheme name="Save The Children">
      <a:majorFont>
        <a:latin typeface="Gill Sans Infant Std"/>
        <a:ea typeface=""/>
        <a:cs typeface=""/>
      </a:majorFont>
      <a:minorFont>
        <a:latin typeface="Gill Sans Infant St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dirty="0" smtClean="0">
            <a:latin typeface="Gill Sans Infant Std"/>
            <a:cs typeface="Gill Sans Infant Std"/>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defRPr sz="1500" dirty="0" smtClean="0">
            <a:latin typeface="Gill Sans Infant Std"/>
            <a:cs typeface="Gill Sans Infant Std"/>
          </a:defRPr>
        </a:defPPr>
      </a:lstStyle>
    </a:txDef>
  </a:objectDefaults>
  <a:extraClrSchemeLst/>
  <a:extLst>
    <a:ext uri="{05A4C25C-085E-4340-85A3-A5531E510DB2}">
      <thm15:themeFamily xmlns:thm15="http://schemas.microsoft.com/office/thememl/2012/main" name="Presentation7" id="{6E039A65-2A53-934C-8468-C8D8BE03DF52}" vid="{F470AAB6-A63A-CD4F-A1F0-A47E3CCDFF21}"/>
    </a:ext>
  </a:extLst>
</a:theme>
</file>

<file path=ppt/theme/theme20.xml><?xml version="1.0" encoding="utf-8"?>
<a:theme xmlns:a="http://schemas.openxmlformats.org/drawingml/2006/main" name="13_STC_Template_JAN2017">
  <a:themeElements>
    <a:clrScheme name="Save the Children 1">
      <a:dk1>
        <a:srgbClr val="222221"/>
      </a:dk1>
      <a:lt1>
        <a:srgbClr val="FFFFFF"/>
      </a:lt1>
      <a:dk2>
        <a:srgbClr val="F20F0E"/>
      </a:dk2>
      <a:lt2>
        <a:srgbClr val="D1CCBD"/>
      </a:lt2>
      <a:accent1>
        <a:srgbClr val="9A3324"/>
      </a:accent1>
      <a:accent2>
        <a:srgbClr val="FF4C02"/>
      </a:accent2>
      <a:accent3>
        <a:srgbClr val="F2A900"/>
      </a:accent3>
      <a:accent4>
        <a:srgbClr val="009CA6"/>
      </a:accent4>
      <a:accent5>
        <a:srgbClr val="F31512"/>
      </a:accent5>
      <a:accent6>
        <a:srgbClr val="D1CCBD"/>
      </a:accent6>
      <a:hlink>
        <a:srgbClr val="9A3324"/>
      </a:hlink>
      <a:folHlink>
        <a:srgbClr val="FF4C02"/>
      </a:folHlink>
    </a:clrScheme>
    <a:fontScheme name="Save The Children">
      <a:majorFont>
        <a:latin typeface="Gill Sans Infant Std"/>
        <a:ea typeface=""/>
        <a:cs typeface=""/>
      </a:majorFont>
      <a:minorFont>
        <a:latin typeface="Gill Sans Infant St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dirty="0" smtClean="0">
            <a:latin typeface="Gill Sans Infant Std"/>
            <a:cs typeface="Gill Sans Infant Std"/>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defRPr sz="1500" dirty="0" smtClean="0">
            <a:latin typeface="Gill Sans Infant Std"/>
            <a:cs typeface="Gill Sans Infant Std"/>
          </a:defRPr>
        </a:defPPr>
      </a:lstStyle>
    </a:txDef>
  </a:objectDefaults>
  <a:extraClrSchemeLst/>
  <a:extLst>
    <a:ext uri="{05A4C25C-085E-4340-85A3-A5531E510DB2}">
      <thm15:themeFamily xmlns:thm15="http://schemas.microsoft.com/office/thememl/2012/main" name="Presentation7" id="{6E039A65-2A53-934C-8468-C8D8BE03DF52}" vid="{F470AAB6-A63A-CD4F-A1F0-A47E3CCDFF21}"/>
    </a:ext>
  </a:extLst>
</a:theme>
</file>

<file path=ppt/theme/theme21.xml><?xml version="1.0" encoding="utf-8"?>
<a:theme xmlns:a="http://schemas.openxmlformats.org/drawingml/2006/main" name="14_STC_Template_JAN2017">
  <a:themeElements>
    <a:clrScheme name="Save the Children 1">
      <a:dk1>
        <a:srgbClr val="222221"/>
      </a:dk1>
      <a:lt1>
        <a:srgbClr val="FFFFFF"/>
      </a:lt1>
      <a:dk2>
        <a:srgbClr val="F20F0E"/>
      </a:dk2>
      <a:lt2>
        <a:srgbClr val="D1CCBD"/>
      </a:lt2>
      <a:accent1>
        <a:srgbClr val="9A3324"/>
      </a:accent1>
      <a:accent2>
        <a:srgbClr val="FF4C02"/>
      </a:accent2>
      <a:accent3>
        <a:srgbClr val="F2A900"/>
      </a:accent3>
      <a:accent4>
        <a:srgbClr val="009CA6"/>
      </a:accent4>
      <a:accent5>
        <a:srgbClr val="F31512"/>
      </a:accent5>
      <a:accent6>
        <a:srgbClr val="D1CCBD"/>
      </a:accent6>
      <a:hlink>
        <a:srgbClr val="9A3324"/>
      </a:hlink>
      <a:folHlink>
        <a:srgbClr val="FF4C02"/>
      </a:folHlink>
    </a:clrScheme>
    <a:fontScheme name="Save The Children">
      <a:majorFont>
        <a:latin typeface="Gill Sans Infant Std"/>
        <a:ea typeface=""/>
        <a:cs typeface=""/>
      </a:majorFont>
      <a:minorFont>
        <a:latin typeface="Gill Sans Infant St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dirty="0" smtClean="0">
            <a:latin typeface="Gill Sans Infant Std"/>
            <a:cs typeface="Gill Sans Infant Std"/>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defRPr sz="1500" dirty="0" smtClean="0">
            <a:latin typeface="Gill Sans Infant Std"/>
            <a:cs typeface="Gill Sans Infant Std"/>
          </a:defRPr>
        </a:defPPr>
      </a:lstStyle>
    </a:txDef>
  </a:objectDefaults>
  <a:extraClrSchemeLst/>
  <a:extLst>
    <a:ext uri="{05A4C25C-085E-4340-85A3-A5531E510DB2}">
      <thm15:themeFamily xmlns:thm15="http://schemas.microsoft.com/office/thememl/2012/main" name="Presentation7" id="{6E039A65-2A53-934C-8468-C8D8BE03DF52}" vid="{F470AAB6-A63A-CD4F-A1F0-A47E3CCDFF21}"/>
    </a:ext>
  </a:extLst>
</a:theme>
</file>

<file path=ppt/theme/theme22.xml><?xml version="1.0" encoding="utf-8"?>
<a:theme xmlns:a="http://schemas.openxmlformats.org/drawingml/2006/main" name="15_STC_Template_JAN2017">
  <a:themeElements>
    <a:clrScheme name="Save the Children 1">
      <a:dk1>
        <a:srgbClr val="222221"/>
      </a:dk1>
      <a:lt1>
        <a:srgbClr val="FFFFFF"/>
      </a:lt1>
      <a:dk2>
        <a:srgbClr val="F20F0E"/>
      </a:dk2>
      <a:lt2>
        <a:srgbClr val="D1CCBD"/>
      </a:lt2>
      <a:accent1>
        <a:srgbClr val="9A3324"/>
      </a:accent1>
      <a:accent2>
        <a:srgbClr val="FF4C02"/>
      </a:accent2>
      <a:accent3>
        <a:srgbClr val="F2A900"/>
      </a:accent3>
      <a:accent4>
        <a:srgbClr val="009CA6"/>
      </a:accent4>
      <a:accent5>
        <a:srgbClr val="F31512"/>
      </a:accent5>
      <a:accent6>
        <a:srgbClr val="D1CCBD"/>
      </a:accent6>
      <a:hlink>
        <a:srgbClr val="9A3324"/>
      </a:hlink>
      <a:folHlink>
        <a:srgbClr val="FF4C02"/>
      </a:folHlink>
    </a:clrScheme>
    <a:fontScheme name="Save The Children">
      <a:majorFont>
        <a:latin typeface="Gill Sans Infant Std"/>
        <a:ea typeface=""/>
        <a:cs typeface=""/>
      </a:majorFont>
      <a:minorFont>
        <a:latin typeface="Gill Sans Infant St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dirty="0" smtClean="0">
            <a:latin typeface="Gill Sans Infant Std"/>
            <a:cs typeface="Gill Sans Infant Std"/>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defRPr sz="1500" dirty="0" smtClean="0">
            <a:latin typeface="Gill Sans Infant Std"/>
            <a:cs typeface="Gill Sans Infant Std"/>
          </a:defRPr>
        </a:defPPr>
      </a:lstStyle>
    </a:txDef>
  </a:objectDefaults>
  <a:extraClrSchemeLst/>
  <a:extLst>
    <a:ext uri="{05A4C25C-085E-4340-85A3-A5531E510DB2}">
      <thm15:themeFamily xmlns:thm15="http://schemas.microsoft.com/office/thememl/2012/main" name="Presentation7" id="{6E039A65-2A53-934C-8468-C8D8BE03DF52}" vid="{F470AAB6-A63A-CD4F-A1F0-A47E3CCDFF21}"/>
    </a:ext>
  </a:extLst>
</a:theme>
</file>

<file path=ppt/theme/theme23.xml><?xml version="1.0" encoding="utf-8"?>
<a:theme xmlns:a="http://schemas.openxmlformats.org/drawingml/2006/main" name="16_STC_Template_JAN2017">
  <a:themeElements>
    <a:clrScheme name="Save the Children 1">
      <a:dk1>
        <a:srgbClr val="222221"/>
      </a:dk1>
      <a:lt1>
        <a:srgbClr val="FFFFFF"/>
      </a:lt1>
      <a:dk2>
        <a:srgbClr val="F20F0E"/>
      </a:dk2>
      <a:lt2>
        <a:srgbClr val="D1CCBD"/>
      </a:lt2>
      <a:accent1>
        <a:srgbClr val="9A3324"/>
      </a:accent1>
      <a:accent2>
        <a:srgbClr val="FF4C02"/>
      </a:accent2>
      <a:accent3>
        <a:srgbClr val="F2A900"/>
      </a:accent3>
      <a:accent4>
        <a:srgbClr val="009CA6"/>
      </a:accent4>
      <a:accent5>
        <a:srgbClr val="F31512"/>
      </a:accent5>
      <a:accent6>
        <a:srgbClr val="D1CCBD"/>
      </a:accent6>
      <a:hlink>
        <a:srgbClr val="9A3324"/>
      </a:hlink>
      <a:folHlink>
        <a:srgbClr val="FF4C02"/>
      </a:folHlink>
    </a:clrScheme>
    <a:fontScheme name="Save The Children">
      <a:majorFont>
        <a:latin typeface="Gill Sans Infant Std"/>
        <a:ea typeface=""/>
        <a:cs typeface=""/>
      </a:majorFont>
      <a:minorFont>
        <a:latin typeface="Gill Sans Infant St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dirty="0" smtClean="0">
            <a:latin typeface="Gill Sans Infant Std"/>
            <a:cs typeface="Gill Sans Infant Std"/>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defRPr sz="1500" dirty="0" smtClean="0">
            <a:latin typeface="Gill Sans Infant Std"/>
            <a:cs typeface="Gill Sans Infant Std"/>
          </a:defRPr>
        </a:defPPr>
      </a:lstStyle>
    </a:txDef>
  </a:objectDefaults>
  <a:extraClrSchemeLst/>
  <a:extLst>
    <a:ext uri="{05A4C25C-085E-4340-85A3-A5531E510DB2}">
      <thm15:themeFamily xmlns:thm15="http://schemas.microsoft.com/office/thememl/2012/main" name="Presentation7" id="{6E039A65-2A53-934C-8468-C8D8BE03DF52}" vid="{F470AAB6-A63A-CD4F-A1F0-A47E3CCDFF21}"/>
    </a:ext>
  </a:extLst>
</a:theme>
</file>

<file path=ppt/theme/theme24.xml><?xml version="1.0" encoding="utf-8"?>
<a:theme xmlns:a="http://schemas.openxmlformats.org/drawingml/2006/main" name="17_STC_Template_JAN2017">
  <a:themeElements>
    <a:clrScheme name="Save the Children 1">
      <a:dk1>
        <a:srgbClr val="222221"/>
      </a:dk1>
      <a:lt1>
        <a:srgbClr val="FFFFFF"/>
      </a:lt1>
      <a:dk2>
        <a:srgbClr val="F20F0E"/>
      </a:dk2>
      <a:lt2>
        <a:srgbClr val="D1CCBD"/>
      </a:lt2>
      <a:accent1>
        <a:srgbClr val="9A3324"/>
      </a:accent1>
      <a:accent2>
        <a:srgbClr val="FF4C02"/>
      </a:accent2>
      <a:accent3>
        <a:srgbClr val="F2A900"/>
      </a:accent3>
      <a:accent4>
        <a:srgbClr val="009CA6"/>
      </a:accent4>
      <a:accent5>
        <a:srgbClr val="F31512"/>
      </a:accent5>
      <a:accent6>
        <a:srgbClr val="D1CCBD"/>
      </a:accent6>
      <a:hlink>
        <a:srgbClr val="9A3324"/>
      </a:hlink>
      <a:folHlink>
        <a:srgbClr val="FF4C02"/>
      </a:folHlink>
    </a:clrScheme>
    <a:fontScheme name="Save The Children">
      <a:majorFont>
        <a:latin typeface="Gill Sans Infant Std"/>
        <a:ea typeface=""/>
        <a:cs typeface=""/>
      </a:majorFont>
      <a:minorFont>
        <a:latin typeface="Gill Sans Infant St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dirty="0" smtClean="0">
            <a:latin typeface="Gill Sans Infant Std"/>
            <a:cs typeface="Gill Sans Infant Std"/>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defRPr sz="1500" dirty="0" smtClean="0">
            <a:latin typeface="Gill Sans Infant Std"/>
            <a:cs typeface="Gill Sans Infant Std"/>
          </a:defRPr>
        </a:defPPr>
      </a:lstStyle>
    </a:txDef>
  </a:objectDefaults>
  <a:extraClrSchemeLst/>
  <a:extLst>
    <a:ext uri="{05A4C25C-085E-4340-85A3-A5531E510DB2}">
      <thm15:themeFamily xmlns:thm15="http://schemas.microsoft.com/office/thememl/2012/main" name="Presentation7" id="{6E039A65-2A53-934C-8468-C8D8BE03DF52}" vid="{F470AAB6-A63A-CD4F-A1F0-A47E3CCDFF21}"/>
    </a:ext>
  </a:ext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TC_Template_JAN2017">
  <a:themeElements>
    <a:clrScheme name="Save the Children 1">
      <a:dk1>
        <a:srgbClr val="222221"/>
      </a:dk1>
      <a:lt1>
        <a:srgbClr val="FFFFFF"/>
      </a:lt1>
      <a:dk2>
        <a:srgbClr val="F20F0E"/>
      </a:dk2>
      <a:lt2>
        <a:srgbClr val="D1CCBD"/>
      </a:lt2>
      <a:accent1>
        <a:srgbClr val="9A3324"/>
      </a:accent1>
      <a:accent2>
        <a:srgbClr val="FF4C02"/>
      </a:accent2>
      <a:accent3>
        <a:srgbClr val="F2A900"/>
      </a:accent3>
      <a:accent4>
        <a:srgbClr val="009CA6"/>
      </a:accent4>
      <a:accent5>
        <a:srgbClr val="F31512"/>
      </a:accent5>
      <a:accent6>
        <a:srgbClr val="D1CCBD"/>
      </a:accent6>
      <a:hlink>
        <a:srgbClr val="9A3324"/>
      </a:hlink>
      <a:folHlink>
        <a:srgbClr val="FF4C02"/>
      </a:folHlink>
    </a:clrScheme>
    <a:fontScheme name="Save The Children">
      <a:majorFont>
        <a:latin typeface="Gill Sans Infant Std"/>
        <a:ea typeface=""/>
        <a:cs typeface=""/>
      </a:majorFont>
      <a:minorFont>
        <a:latin typeface="Gill Sans Infant St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dirty="0" smtClean="0">
            <a:latin typeface="Gill Sans Infant Std"/>
            <a:cs typeface="Gill Sans Infant Std"/>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defRPr sz="1500" dirty="0" smtClean="0">
            <a:latin typeface="Gill Sans Infant Std"/>
            <a:cs typeface="Gill Sans Infant Std"/>
          </a:defRPr>
        </a:defPPr>
      </a:lstStyle>
    </a:txDef>
  </a:objectDefaults>
  <a:extraClrSchemeLst/>
  <a:extLst>
    <a:ext uri="{05A4C25C-085E-4340-85A3-A5531E510DB2}">
      <thm15:themeFamily xmlns:thm15="http://schemas.microsoft.com/office/thememl/2012/main" name="Presentation7" id="{6E039A65-2A53-934C-8468-C8D8BE03DF52}" vid="{F470AAB6-A63A-CD4F-A1F0-A47E3CCDFF21}"/>
    </a:ext>
  </a:extLst>
</a:theme>
</file>

<file path=ppt/theme/theme4.xml><?xml version="1.0" encoding="utf-8"?>
<a:theme xmlns:a="http://schemas.openxmlformats.org/drawingml/2006/main" name="2_STC_Template_JAN2017">
  <a:themeElements>
    <a:clrScheme name="Save the Children 1">
      <a:dk1>
        <a:srgbClr val="222221"/>
      </a:dk1>
      <a:lt1>
        <a:srgbClr val="FFFFFF"/>
      </a:lt1>
      <a:dk2>
        <a:srgbClr val="F20F0E"/>
      </a:dk2>
      <a:lt2>
        <a:srgbClr val="D1CCBD"/>
      </a:lt2>
      <a:accent1>
        <a:srgbClr val="9A3324"/>
      </a:accent1>
      <a:accent2>
        <a:srgbClr val="FF4C02"/>
      </a:accent2>
      <a:accent3>
        <a:srgbClr val="F2A900"/>
      </a:accent3>
      <a:accent4>
        <a:srgbClr val="009CA6"/>
      </a:accent4>
      <a:accent5>
        <a:srgbClr val="F31512"/>
      </a:accent5>
      <a:accent6>
        <a:srgbClr val="D1CCBD"/>
      </a:accent6>
      <a:hlink>
        <a:srgbClr val="9A3324"/>
      </a:hlink>
      <a:folHlink>
        <a:srgbClr val="FF4C02"/>
      </a:folHlink>
    </a:clrScheme>
    <a:fontScheme name="Save The Children">
      <a:majorFont>
        <a:latin typeface="Gill Sans Infant Std"/>
        <a:ea typeface=""/>
        <a:cs typeface=""/>
      </a:majorFont>
      <a:minorFont>
        <a:latin typeface="Gill Sans Infant St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dirty="0" smtClean="0">
            <a:latin typeface="Gill Sans Infant Std"/>
            <a:cs typeface="Gill Sans Infant Std"/>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defRPr sz="1500" dirty="0" smtClean="0">
            <a:latin typeface="Gill Sans Infant Std"/>
            <a:cs typeface="Gill Sans Infant Std"/>
          </a:defRPr>
        </a:defPPr>
      </a:lstStyle>
    </a:txDef>
  </a:objectDefaults>
  <a:extraClrSchemeLst/>
  <a:extLst>
    <a:ext uri="{05A4C25C-085E-4340-85A3-A5531E510DB2}">
      <thm15:themeFamily xmlns:thm15="http://schemas.microsoft.com/office/thememl/2012/main" name="Presentation7" id="{6E039A65-2A53-934C-8468-C8D8BE03DF52}" vid="{F470AAB6-A63A-CD4F-A1F0-A47E3CCDFF21}"/>
    </a:ext>
  </a:extLst>
</a:theme>
</file>

<file path=ppt/theme/theme5.xml><?xml version="1.0" encoding="utf-8"?>
<a:theme xmlns:a="http://schemas.openxmlformats.org/drawingml/2006/main" name="3_STC_Template_JAN2017">
  <a:themeElements>
    <a:clrScheme name="Save the Children 1">
      <a:dk1>
        <a:srgbClr val="222221"/>
      </a:dk1>
      <a:lt1>
        <a:srgbClr val="FFFFFF"/>
      </a:lt1>
      <a:dk2>
        <a:srgbClr val="F20F0E"/>
      </a:dk2>
      <a:lt2>
        <a:srgbClr val="D1CCBD"/>
      </a:lt2>
      <a:accent1>
        <a:srgbClr val="9A3324"/>
      </a:accent1>
      <a:accent2>
        <a:srgbClr val="FF4C02"/>
      </a:accent2>
      <a:accent3>
        <a:srgbClr val="F2A900"/>
      </a:accent3>
      <a:accent4>
        <a:srgbClr val="009CA6"/>
      </a:accent4>
      <a:accent5>
        <a:srgbClr val="F31512"/>
      </a:accent5>
      <a:accent6>
        <a:srgbClr val="D1CCBD"/>
      </a:accent6>
      <a:hlink>
        <a:srgbClr val="9A3324"/>
      </a:hlink>
      <a:folHlink>
        <a:srgbClr val="FF4C02"/>
      </a:folHlink>
    </a:clrScheme>
    <a:fontScheme name="Save The Children">
      <a:majorFont>
        <a:latin typeface="Gill Sans Infant Std"/>
        <a:ea typeface=""/>
        <a:cs typeface=""/>
      </a:majorFont>
      <a:minorFont>
        <a:latin typeface="Gill Sans Infant St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dirty="0" smtClean="0">
            <a:latin typeface="Gill Sans Infant Std"/>
            <a:cs typeface="Gill Sans Infant Std"/>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defRPr sz="1500" dirty="0" smtClean="0">
            <a:latin typeface="Gill Sans Infant Std"/>
            <a:cs typeface="Gill Sans Infant Std"/>
          </a:defRPr>
        </a:defPPr>
      </a:lstStyle>
    </a:txDef>
  </a:objectDefaults>
  <a:extraClrSchemeLst/>
  <a:extLst>
    <a:ext uri="{05A4C25C-085E-4340-85A3-A5531E510DB2}">
      <thm15:themeFamily xmlns:thm15="http://schemas.microsoft.com/office/thememl/2012/main" name="Presentation7" id="{6E039A65-2A53-934C-8468-C8D8BE03DF52}" vid="{F470AAB6-A63A-CD4F-A1F0-A47E3CCDFF21}"/>
    </a:ext>
  </a:extLst>
</a:theme>
</file>

<file path=ppt/theme/theme6.xml><?xml version="1.0" encoding="utf-8"?>
<a:theme xmlns:a="http://schemas.openxmlformats.org/drawingml/2006/main" name="4_STC_Template_JAN2017">
  <a:themeElements>
    <a:clrScheme name="Save the Children 1">
      <a:dk1>
        <a:srgbClr val="222221"/>
      </a:dk1>
      <a:lt1>
        <a:srgbClr val="FFFFFF"/>
      </a:lt1>
      <a:dk2>
        <a:srgbClr val="F20F0E"/>
      </a:dk2>
      <a:lt2>
        <a:srgbClr val="D1CCBD"/>
      </a:lt2>
      <a:accent1>
        <a:srgbClr val="9A3324"/>
      </a:accent1>
      <a:accent2>
        <a:srgbClr val="FF4C02"/>
      </a:accent2>
      <a:accent3>
        <a:srgbClr val="F2A900"/>
      </a:accent3>
      <a:accent4>
        <a:srgbClr val="009CA6"/>
      </a:accent4>
      <a:accent5>
        <a:srgbClr val="F31512"/>
      </a:accent5>
      <a:accent6>
        <a:srgbClr val="D1CCBD"/>
      </a:accent6>
      <a:hlink>
        <a:srgbClr val="9A3324"/>
      </a:hlink>
      <a:folHlink>
        <a:srgbClr val="FF4C02"/>
      </a:folHlink>
    </a:clrScheme>
    <a:fontScheme name="Save The Children">
      <a:majorFont>
        <a:latin typeface="Gill Sans Infant Std"/>
        <a:ea typeface=""/>
        <a:cs typeface=""/>
      </a:majorFont>
      <a:minorFont>
        <a:latin typeface="Gill Sans Infant St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dirty="0" smtClean="0">
            <a:latin typeface="Gill Sans Infant Std"/>
            <a:cs typeface="Gill Sans Infant Std"/>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defRPr sz="1500" dirty="0" smtClean="0">
            <a:latin typeface="Gill Sans Infant Std"/>
            <a:cs typeface="Gill Sans Infant Std"/>
          </a:defRPr>
        </a:defPPr>
      </a:lstStyle>
    </a:txDef>
  </a:objectDefaults>
  <a:extraClrSchemeLst/>
  <a:extLst>
    <a:ext uri="{05A4C25C-085E-4340-85A3-A5531E510DB2}">
      <thm15:themeFamily xmlns:thm15="http://schemas.microsoft.com/office/thememl/2012/main" name="Presentation7" id="{6E039A65-2A53-934C-8468-C8D8BE03DF52}" vid="{F470AAB6-A63A-CD4F-A1F0-A47E3CCDFF21}"/>
    </a:ext>
  </a:extLst>
</a:theme>
</file>

<file path=ppt/theme/theme7.xml><?xml version="1.0" encoding="utf-8"?>
<a:theme xmlns:a="http://schemas.openxmlformats.org/drawingml/2006/main" name="5_STC_Template_JAN2017">
  <a:themeElements>
    <a:clrScheme name="Save the Children 1">
      <a:dk1>
        <a:srgbClr val="222221"/>
      </a:dk1>
      <a:lt1>
        <a:srgbClr val="FFFFFF"/>
      </a:lt1>
      <a:dk2>
        <a:srgbClr val="F20F0E"/>
      </a:dk2>
      <a:lt2>
        <a:srgbClr val="D1CCBD"/>
      </a:lt2>
      <a:accent1>
        <a:srgbClr val="9A3324"/>
      </a:accent1>
      <a:accent2>
        <a:srgbClr val="FF4C02"/>
      </a:accent2>
      <a:accent3>
        <a:srgbClr val="F2A900"/>
      </a:accent3>
      <a:accent4>
        <a:srgbClr val="009CA6"/>
      </a:accent4>
      <a:accent5>
        <a:srgbClr val="F31512"/>
      </a:accent5>
      <a:accent6>
        <a:srgbClr val="D1CCBD"/>
      </a:accent6>
      <a:hlink>
        <a:srgbClr val="9A3324"/>
      </a:hlink>
      <a:folHlink>
        <a:srgbClr val="FF4C02"/>
      </a:folHlink>
    </a:clrScheme>
    <a:fontScheme name="Save The Children">
      <a:majorFont>
        <a:latin typeface="Gill Sans Infant Std"/>
        <a:ea typeface=""/>
        <a:cs typeface=""/>
      </a:majorFont>
      <a:minorFont>
        <a:latin typeface="Gill Sans Infant St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dirty="0" smtClean="0">
            <a:latin typeface="Gill Sans Infant Std"/>
            <a:cs typeface="Gill Sans Infant Std"/>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defRPr sz="1500" dirty="0" smtClean="0">
            <a:latin typeface="Gill Sans Infant Std"/>
            <a:cs typeface="Gill Sans Infant Std"/>
          </a:defRPr>
        </a:defPPr>
      </a:lstStyle>
    </a:txDef>
  </a:objectDefaults>
  <a:extraClrSchemeLst/>
  <a:extLst>
    <a:ext uri="{05A4C25C-085E-4340-85A3-A5531E510DB2}">
      <thm15:themeFamily xmlns:thm15="http://schemas.microsoft.com/office/thememl/2012/main" name="Presentation7" id="{6E039A65-2A53-934C-8468-C8D8BE03DF52}" vid="{F470AAB6-A63A-CD4F-A1F0-A47E3CCDFF21}"/>
    </a:ext>
  </a:extLst>
</a:theme>
</file>

<file path=ppt/theme/theme8.xml><?xml version="1.0" encoding="utf-8"?>
<a:theme xmlns:a="http://schemas.openxmlformats.org/drawingml/2006/main" name="6_STC_Template_JAN2017">
  <a:themeElements>
    <a:clrScheme name="Save the Children 1">
      <a:dk1>
        <a:srgbClr val="222221"/>
      </a:dk1>
      <a:lt1>
        <a:srgbClr val="FFFFFF"/>
      </a:lt1>
      <a:dk2>
        <a:srgbClr val="F20F0E"/>
      </a:dk2>
      <a:lt2>
        <a:srgbClr val="D1CCBD"/>
      </a:lt2>
      <a:accent1>
        <a:srgbClr val="9A3324"/>
      </a:accent1>
      <a:accent2>
        <a:srgbClr val="FF4C02"/>
      </a:accent2>
      <a:accent3>
        <a:srgbClr val="F2A900"/>
      </a:accent3>
      <a:accent4>
        <a:srgbClr val="009CA6"/>
      </a:accent4>
      <a:accent5>
        <a:srgbClr val="F31512"/>
      </a:accent5>
      <a:accent6>
        <a:srgbClr val="D1CCBD"/>
      </a:accent6>
      <a:hlink>
        <a:srgbClr val="9A3324"/>
      </a:hlink>
      <a:folHlink>
        <a:srgbClr val="FF4C02"/>
      </a:folHlink>
    </a:clrScheme>
    <a:fontScheme name="Save The Children">
      <a:majorFont>
        <a:latin typeface="Gill Sans Infant Std"/>
        <a:ea typeface=""/>
        <a:cs typeface=""/>
      </a:majorFont>
      <a:minorFont>
        <a:latin typeface="Gill Sans Infant St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dirty="0" smtClean="0">
            <a:latin typeface="Gill Sans Infant Std"/>
            <a:cs typeface="Gill Sans Infant Std"/>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defRPr sz="1500" dirty="0" smtClean="0">
            <a:latin typeface="Gill Sans Infant Std"/>
            <a:cs typeface="Gill Sans Infant Std"/>
          </a:defRPr>
        </a:defPPr>
      </a:lstStyle>
    </a:txDef>
  </a:objectDefaults>
  <a:extraClrSchemeLst/>
  <a:extLst>
    <a:ext uri="{05A4C25C-085E-4340-85A3-A5531E510DB2}">
      <thm15:themeFamily xmlns:thm15="http://schemas.microsoft.com/office/thememl/2012/main" name="Presentation7" id="{6E039A65-2A53-934C-8468-C8D8BE03DF52}" vid="{F470AAB6-A63A-CD4F-A1F0-A47E3CCDFF21}"/>
    </a:ext>
  </a:extLst>
</a:theme>
</file>

<file path=ppt/theme/theme9.xml><?xml version="1.0" encoding="utf-8"?>
<a:theme xmlns:a="http://schemas.openxmlformats.org/drawingml/2006/main" name="7_STC_Template_JAN2017">
  <a:themeElements>
    <a:clrScheme name="Save the Children 1">
      <a:dk1>
        <a:srgbClr val="222221"/>
      </a:dk1>
      <a:lt1>
        <a:srgbClr val="FFFFFF"/>
      </a:lt1>
      <a:dk2>
        <a:srgbClr val="F20F0E"/>
      </a:dk2>
      <a:lt2>
        <a:srgbClr val="D1CCBD"/>
      </a:lt2>
      <a:accent1>
        <a:srgbClr val="9A3324"/>
      </a:accent1>
      <a:accent2>
        <a:srgbClr val="FF4C02"/>
      </a:accent2>
      <a:accent3>
        <a:srgbClr val="F2A900"/>
      </a:accent3>
      <a:accent4>
        <a:srgbClr val="009CA6"/>
      </a:accent4>
      <a:accent5>
        <a:srgbClr val="F31512"/>
      </a:accent5>
      <a:accent6>
        <a:srgbClr val="D1CCBD"/>
      </a:accent6>
      <a:hlink>
        <a:srgbClr val="9A3324"/>
      </a:hlink>
      <a:folHlink>
        <a:srgbClr val="FF4C02"/>
      </a:folHlink>
    </a:clrScheme>
    <a:fontScheme name="Save The Children">
      <a:majorFont>
        <a:latin typeface="Gill Sans Infant Std"/>
        <a:ea typeface=""/>
        <a:cs typeface=""/>
      </a:majorFont>
      <a:minorFont>
        <a:latin typeface="Gill Sans Infant St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dirty="0" smtClean="0">
            <a:latin typeface="Gill Sans Infant Std"/>
            <a:cs typeface="Gill Sans Infant Std"/>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defRPr sz="1500" dirty="0" smtClean="0">
            <a:latin typeface="Gill Sans Infant Std"/>
            <a:cs typeface="Gill Sans Infant Std"/>
          </a:defRPr>
        </a:defPPr>
      </a:lstStyle>
    </a:txDef>
  </a:objectDefaults>
  <a:extraClrSchemeLst/>
  <a:extLst>
    <a:ext uri="{05A4C25C-085E-4340-85A3-A5531E510DB2}">
      <thm15:themeFamily xmlns:thm15="http://schemas.microsoft.com/office/thememl/2012/main" name="Presentation7" id="{6E039A65-2A53-934C-8468-C8D8BE03DF52}" vid="{F470AAB6-A63A-CD4F-A1F0-A47E3CCDFF2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14EA3D04C800044B916B46D3229FDCF" ma:contentTypeVersion="14" ma:contentTypeDescription="Create a new document." ma:contentTypeScope="" ma:versionID="ffdc86aac095d97bfda36e6e5b1be987">
  <xsd:schema xmlns:xsd="http://www.w3.org/2001/XMLSchema" xmlns:xs="http://www.w3.org/2001/XMLSchema" xmlns:p="http://schemas.microsoft.com/office/2006/metadata/properties" xmlns:ns1="867597d9-8ee9-4591-9c26-837d5f3e5263" xmlns:ns2="http://schemas.microsoft.com/sharepoint/v3" xmlns:ns3="9cf449e2-6818-40e5-ad8f-2cf6f7fe4f47" xmlns:ns4="http://schemas.microsoft.com/sharepoint.v3" targetNamespace="http://schemas.microsoft.com/office/2006/metadata/properties" ma:root="true" ma:fieldsID="52505cf8daea9a4a2e826682cac14ef9" ns1:_="" ns2:_="" ns3:_="" ns4:_="">
    <xsd:import namespace="867597d9-8ee9-4591-9c26-837d5f3e5263"/>
    <xsd:import namespace="http://schemas.microsoft.com/sharepoint/v3"/>
    <xsd:import namespace="9cf449e2-6818-40e5-ad8f-2cf6f7fe4f47"/>
    <xsd:import namespace="http://schemas.microsoft.com/sharepoint.v3"/>
    <xsd:element name="properties">
      <xsd:complexType>
        <xsd:sequence>
          <xsd:element name="documentManagement">
            <xsd:complexType>
              <xsd:all>
                <xsd:element ref="ns1:Year" minOccurs="0"/>
                <xsd:element ref="ns3:SHNAuthor" minOccurs="0"/>
                <xsd:element ref="ns3:DescriptionText" minOccurs="0"/>
                <xsd:element ref="ns1:Related_x0020_Language" minOccurs="0"/>
                <xsd:element ref="ns3:SHNTopic" minOccurs="0"/>
                <xsd:element ref="ns2:PublishingStartDate" minOccurs="0"/>
                <xsd:element ref="ns2:PublishingExpirationDate" minOccurs="0"/>
                <xsd:element ref="ns4:CategoryDescrip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7597d9-8ee9-4591-9c26-837d5f3e5263" elementFormDefault="qualified">
    <xsd:import namespace="http://schemas.microsoft.com/office/2006/documentManagement/types"/>
    <xsd:import namespace="http://schemas.microsoft.com/office/infopath/2007/PartnerControls"/>
    <xsd:element name="Year" ma:index="0" nillable="true" ma:displayName="Year" ma:internalName="Year">
      <xsd:simpleType>
        <xsd:restriction base="dms:Text">
          <xsd:maxLength value="255"/>
        </xsd:restriction>
      </xsd:simpleType>
    </xsd:element>
    <xsd:element name="Related_x0020_Language" ma:index="5" nillable="true" ma:displayName="Related Language" ma:default="English" ma:format="Dropdown" ma:internalName="Related_x0020_Language">
      <xsd:simpleType>
        <xsd:restriction base="dms:Choice">
          <xsd:enumeration value="English"/>
          <xsd:enumeration value="Arabic"/>
          <xsd:enumeration value="Chinese"/>
          <xsd:enumeration value="French"/>
          <xsd:enumeration value="Hindi"/>
          <xsd:enumeration value="Kiswahili"/>
          <xsd:enumeration value="Portuguese"/>
          <xsd:enumeration value="Russian"/>
          <xsd:enumeration value="Spanish"/>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7"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8"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cf449e2-6818-40e5-ad8f-2cf6f7fe4f47" elementFormDefault="qualified">
    <xsd:import namespace="http://schemas.microsoft.com/office/2006/documentManagement/types"/>
    <xsd:import namespace="http://schemas.microsoft.com/office/infopath/2007/PartnerControls"/>
    <xsd:element name="SHNAuthor" ma:index="3" nillable="true" ma:displayName="SHN Author" ma:internalName="SHNAuthor">
      <xsd:simpleType>
        <xsd:restriction base="dms:Text">
          <xsd:maxLength value="255"/>
        </xsd:restriction>
      </xsd:simpleType>
    </xsd:element>
    <xsd:element name="DescriptionText" ma:index="4" nillable="true" ma:displayName="Description Text" ma:internalName="DescriptionText" ma:readOnly="false">
      <xsd:simpleType>
        <xsd:restriction base="dms:Text">
          <xsd:maxLength value="255"/>
        </xsd:restriction>
      </xsd:simpleType>
    </xsd:element>
    <xsd:element name="SHNTopic" ma:index="6" nillable="true" ma:displayName="Topic" ma:default="School Health General" ma:internalName="SHNTopic">
      <xsd:complexType>
        <xsd:complexContent>
          <xsd:extension base="dms:MultiChoice">
            <xsd:sequence>
              <xsd:element name="Value" maxOccurs="unbounded" minOccurs="0" nillable="true">
                <xsd:simpleType>
                  <xsd:restriction base="dms:Choice">
                    <xsd:enumeration value="HIV"/>
                    <xsd:enumeration value="NTDs"/>
                    <xsd:enumeration value="Micronutrients"/>
                    <xsd:enumeration value="School Health General"/>
                    <xsd:enumeration value="Education General"/>
                    <xsd:enumeration value="Malaria"/>
                    <xsd:enumeration value="School Feeding"/>
                    <xsd:enumeration value="M&amp;E"/>
                    <xsd:enumeration value="Inclusive Education"/>
                    <xsd:enumeration value="Child Vision"/>
                    <xsd:enumeration value="Nutrition"/>
                    <xsd:enumeration value="WASH"/>
                  </xsd:restriction>
                </xsd:simple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14" nillable="true" ma:displayName="Description" ma:hidden="true" ma:internalName="CategoryDescription" ma:readOnly="fals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2" ma:displayName="Title"/>
        <xsd:element ref="dc:subject" minOccurs="0" maxOccurs="1"/>
        <xsd:element ref="dc:description" minOccurs="0" maxOccurs="1" ma:index="9" ma:displayName="Comments"/>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Related_x0020_Language xmlns="867597d9-8ee9-4591-9c26-837d5f3e5263">English</Related_x0020_Language>
    <SHNAuthor xmlns="9cf449e2-6818-40e5-ad8f-2cf6f7fe4f47" xsi:nil="true"/>
    <DescriptionText xmlns="9cf449e2-6818-40e5-ad8f-2cf6f7fe4f47" xsi:nil="true"/>
    <PublishingExpirationDate xmlns="http://schemas.microsoft.com/sharepoint/v3" xsi:nil="true"/>
    <CategoryDescription xmlns="http://schemas.microsoft.com/sharepoint.v3" xsi:nil="true"/>
    <SHNTopic xmlns="9cf449e2-6818-40e5-ad8f-2cf6f7fe4f47">
      <Value>School Health General</Value>
    </SHNTopic>
    <PublishingStartDate xmlns="http://schemas.microsoft.com/sharepoint/v3" xsi:nil="true"/>
    <Year xmlns="867597d9-8ee9-4591-9c26-837d5f3e5263">2018</Year>
  </documentManagement>
</p:properties>
</file>

<file path=customXml/itemProps1.xml><?xml version="1.0" encoding="utf-8"?>
<ds:datastoreItem xmlns:ds="http://schemas.openxmlformats.org/officeDocument/2006/customXml" ds:itemID="{77460A49-DF1F-41BE-890D-D0A6105E505D}"/>
</file>

<file path=customXml/itemProps2.xml><?xml version="1.0" encoding="utf-8"?>
<ds:datastoreItem xmlns:ds="http://schemas.openxmlformats.org/officeDocument/2006/customXml" ds:itemID="{3A049314-3B4D-4BDA-AD38-3667C14D433B}"/>
</file>

<file path=customXml/itemProps3.xml><?xml version="1.0" encoding="utf-8"?>
<ds:datastoreItem xmlns:ds="http://schemas.openxmlformats.org/officeDocument/2006/customXml" ds:itemID="{862D52B2-6AC0-416A-940B-FFC421216323}"/>
</file>

<file path=docProps/app.xml><?xml version="1.0" encoding="utf-8"?>
<Properties xmlns="http://schemas.openxmlformats.org/officeDocument/2006/extended-properties" xmlns:vt="http://schemas.openxmlformats.org/officeDocument/2006/docPropsVTypes">
  <Template/>
  <TotalTime>11279</TotalTime>
  <Words>6526</Words>
  <Application>Microsoft Office PowerPoint</Application>
  <PresentationFormat>On-screen Show (4:3)</PresentationFormat>
  <Paragraphs>797</Paragraphs>
  <Slides>45</Slides>
  <Notes>27</Notes>
  <HiddenSlides>0</HiddenSlides>
  <MMClips>0</MMClips>
  <ScaleCrop>false</ScaleCrop>
  <HeadingPairs>
    <vt:vector size="8" baseType="variant">
      <vt:variant>
        <vt:lpstr>Fonts Used</vt:lpstr>
      </vt:variant>
      <vt:variant>
        <vt:i4>25</vt:i4>
      </vt:variant>
      <vt:variant>
        <vt:lpstr>Theme</vt:lpstr>
      </vt:variant>
      <vt:variant>
        <vt:i4>24</vt:i4>
      </vt:variant>
      <vt:variant>
        <vt:lpstr>Embedded OLE Servers</vt:lpstr>
      </vt:variant>
      <vt:variant>
        <vt:i4>3</vt:i4>
      </vt:variant>
      <vt:variant>
        <vt:lpstr>Slide Titles</vt:lpstr>
      </vt:variant>
      <vt:variant>
        <vt:i4>45</vt:i4>
      </vt:variant>
    </vt:vector>
  </HeadingPairs>
  <TitlesOfParts>
    <vt:vector size="97" baseType="lpstr">
      <vt:lpstr>MS PGothic</vt:lpstr>
      <vt:lpstr>MS PGothic</vt:lpstr>
      <vt:lpstr>SimSun</vt:lpstr>
      <vt:lpstr>AdvOT30a32c65</vt:lpstr>
      <vt:lpstr>AdvOT9bd2e232.B</vt:lpstr>
      <vt:lpstr>AdvOTef4c711a.I</vt:lpstr>
      <vt:lpstr>Arial</vt:lpstr>
      <vt:lpstr>Arial Black</vt:lpstr>
      <vt:lpstr>ArialUnicodeMS</vt:lpstr>
      <vt:lpstr>Calibri</vt:lpstr>
      <vt:lpstr>Calibri Light</vt:lpstr>
      <vt:lpstr>Cambria</vt:lpstr>
      <vt:lpstr>Candara</vt:lpstr>
      <vt:lpstr>Courier New</vt:lpstr>
      <vt:lpstr>Gill Sans Infant MT</vt:lpstr>
      <vt:lpstr>Gill Sans Infant Std</vt:lpstr>
      <vt:lpstr>Maiandra GD</vt:lpstr>
      <vt:lpstr>PMingLiU</vt:lpstr>
      <vt:lpstr>Symbol</vt:lpstr>
      <vt:lpstr>Times</vt:lpstr>
      <vt:lpstr>Times New Roman</vt:lpstr>
      <vt:lpstr>Trade Gothic LT Com Cn</vt:lpstr>
      <vt:lpstr>Tw Cen MT</vt:lpstr>
      <vt:lpstr>Wingdings</vt:lpstr>
      <vt:lpstr>Wingdings 2</vt:lpstr>
      <vt:lpstr>Median</vt:lpstr>
      <vt:lpstr>STC_Template_JAN2017</vt:lpstr>
      <vt:lpstr>1_STC_Template_JAN2017</vt:lpstr>
      <vt:lpstr>2_STC_Template_JAN2017</vt:lpstr>
      <vt:lpstr>3_STC_Template_JAN2017</vt:lpstr>
      <vt:lpstr>4_STC_Template_JAN2017</vt:lpstr>
      <vt:lpstr>5_STC_Template_JAN2017</vt:lpstr>
      <vt:lpstr>6_STC_Template_JAN2017</vt:lpstr>
      <vt:lpstr>7_STC_Template_JAN2017</vt:lpstr>
      <vt:lpstr>Office Theme</vt:lpstr>
      <vt:lpstr>1_Office Theme</vt:lpstr>
      <vt:lpstr>2_Office Theme</vt:lpstr>
      <vt:lpstr>3_Office Theme</vt:lpstr>
      <vt:lpstr>4_Office Theme</vt:lpstr>
      <vt:lpstr>8_STC_Template_JAN2017</vt:lpstr>
      <vt:lpstr>9_STC_Template_JAN2017</vt:lpstr>
      <vt:lpstr>10_STC_Template_JAN2017</vt:lpstr>
      <vt:lpstr>11_STC_Template_JAN2017</vt:lpstr>
      <vt:lpstr>12_STC_Template_JAN2017</vt:lpstr>
      <vt:lpstr>13_STC_Template_JAN2017</vt:lpstr>
      <vt:lpstr>14_STC_Template_JAN2017</vt:lpstr>
      <vt:lpstr>15_STC_Template_JAN2017</vt:lpstr>
      <vt:lpstr>16_STC_Template_JAN2017</vt:lpstr>
      <vt:lpstr>17_STC_Template_JAN2017</vt:lpstr>
      <vt:lpstr>MSPhotoEd.3</vt:lpstr>
      <vt:lpstr>Microsoft Excel Chart</vt:lpstr>
      <vt:lpstr>Chart</vt:lpstr>
      <vt:lpstr>Menstrual Cups pilot study and current trial among schoolgirls in western Kenya</vt:lpstr>
      <vt:lpstr>Background – importance of girls’ schooling</vt:lpstr>
      <vt:lpstr>Background – effect of girls menstrual needs</vt:lpstr>
      <vt:lpstr>PowerPoint Presentation</vt:lpstr>
      <vt:lpstr>The menstrual cup (Mooncup®) </vt:lpstr>
      <vt:lpstr>Participant Flow Diagram</vt:lpstr>
      <vt:lpstr>School / WASH findings affecting MHM</vt:lpstr>
      <vt:lpstr>WASH - Reported 'always' handwash before/after change study duration: all menstrual groups </vt:lpstr>
      <vt:lpstr>WASH and girls dropping of cups and pads</vt:lpstr>
      <vt:lpstr>PowerPoint Presentation</vt:lpstr>
      <vt:lpstr>Prevalence of reproductive tract infections, including sexually acquired, among primary schoolgirls</vt:lpstr>
      <vt:lpstr>Effect of menstrual items on outcomes stratified by use (&lt;12m&gt;) </vt:lpstr>
      <vt:lpstr>PowerPoint Presentation</vt:lpstr>
      <vt:lpstr>PowerPoint Presentation</vt:lpstr>
      <vt:lpstr>METHODOLOGY: CUPS OR CASH FOR GIRLS TRIAL</vt:lpstr>
      <vt:lpstr>Key outcome indicators</vt:lpstr>
      <vt:lpstr>PowerPoint Presentation</vt:lpstr>
      <vt:lpstr>PowerPoint Presentation</vt:lpstr>
      <vt:lpstr>PowerPoint Presentation</vt:lpstr>
      <vt:lpstr>Health Day Activity Diagram</vt:lpstr>
      <vt:lpstr>PowerPoint Presentation</vt:lpstr>
      <vt:lpstr>PowerPoint Presentation</vt:lpstr>
      <vt:lpstr>PowerPoint Presentation</vt:lpstr>
      <vt:lpstr>AGENDA</vt:lpstr>
      <vt:lpstr>How does MHM link to Education?</vt:lpstr>
      <vt:lpstr>MHM and Education What about Attendance? </vt:lpstr>
      <vt:lpstr>MHM IMPACTS MORE THAN SCHOOL ATTENDANCE </vt:lpstr>
      <vt:lpstr>PowerPoint Presentation</vt:lpstr>
      <vt:lpstr>MHM Research questions</vt:lpstr>
      <vt:lpstr>PowerPoint Presentation</vt:lpstr>
      <vt:lpstr>Phases of MR:SSS Tool Development</vt:lpstr>
      <vt:lpstr>Phases of MR:SSS Tool Development</vt:lpstr>
      <vt:lpstr>Phases of MR:SSS Tool Development</vt:lpstr>
      <vt:lpstr>Phases of MR:SSS Tool Development</vt:lpstr>
      <vt:lpstr>Phases of MR:SSS Tool Development</vt:lpstr>
      <vt:lpstr>PowerPoint Presentation</vt:lpstr>
      <vt:lpstr>MR-SSS Assessment Findings: School  Participation </vt:lpstr>
      <vt:lpstr>MR-SSS Assessment Findings: School  Participation </vt:lpstr>
      <vt:lpstr>MR-SSS Assessment Findings: Stress</vt:lpstr>
      <vt:lpstr>MR-SSS Assessment Findings: Self-Efficacy</vt:lpstr>
      <vt:lpstr>PowerPoint Presentation</vt:lpstr>
      <vt:lpstr>What We’ve Learned Thus Far</vt:lpstr>
      <vt:lpstr>Next Steps</vt:lpstr>
      <vt:lpstr>Next Steps</vt:lpstr>
      <vt:lpstr>Credits</vt:lpstr>
    </vt:vector>
  </TitlesOfParts>
  <Company>CDC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Health FRESH webinar May 2018 Menstral Health and Hygiene</dc:title>
  <dc:creator>Penelope.Phillips-Howard@lstmed.ac.uk</dc:creator>
  <dc:description/>
  <cp:lastModifiedBy>Hurlburt, Aliciamarie</cp:lastModifiedBy>
  <cp:revision>1250</cp:revision>
  <dcterms:created xsi:type="dcterms:W3CDTF">2013-04-15T02:47:13Z</dcterms:created>
  <dcterms:modified xsi:type="dcterms:W3CDTF">2018-05-15T15:20:33Z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0x010100914EA3D04C800044B916B46D3229FDCF</vt:lpwstr>
  </property>
</Properties>
</file>