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5" r:id="rId3"/>
    <p:sldId id="262" r:id="rId4"/>
    <p:sldId id="266" r:id="rId5"/>
    <p:sldId id="267" r:id="rId6"/>
    <p:sldId id="268" r:id="rId7"/>
    <p:sldId id="269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73A9"/>
    <a:srgbClr val="9D88B6"/>
    <a:srgbClr val="7D6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4" y="-3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6CA6F-E58A-4735-A0F4-7690BEEDEB04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784580-0A67-45EA-935A-2877E529A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79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DC64FE-293A-47D8-83E9-A218E8BDA470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3E659B-BE1D-47D7-812B-CE1CE0BC583E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3E659B-BE1D-47D7-812B-CE1CE0BC583E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3E659B-BE1D-47D7-812B-CE1CE0BC583E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3E659B-BE1D-47D7-812B-CE1CE0BC583E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3E659B-BE1D-47D7-812B-CE1CE0BC583E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3E659B-BE1D-47D7-812B-CE1CE0BC583E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92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242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240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06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10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997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959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2415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7282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82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55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8BE44-5CDE-4B59-85A7-B7C037CF2789}" type="datetimeFigureOut">
              <a:rPr lang="fr-FR" smtClean="0"/>
              <a:t>21/10/2013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6B38-871F-4135-9420-CC7DBC00E8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59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463675" y="1212860"/>
            <a:ext cx="6189663" cy="3024559"/>
          </a:xfrm>
          <a:solidFill>
            <a:schemeClr val="tx2"/>
          </a:solidFill>
        </p:spPr>
        <p:txBody>
          <a:bodyPr>
            <a:normAutofit/>
          </a:bodyPr>
          <a:lstStyle/>
          <a:p>
            <a:pPr eaLnBrk="1" hangingPunct="1"/>
            <a:r>
              <a:rPr lang="fr-FR" altLang="en-US" b="1" dirty="0" smtClean="0">
                <a:solidFill>
                  <a:schemeClr val="bg1"/>
                </a:solidFill>
              </a:rPr>
              <a:t>Bonnes pratiques et défis dans le développement de la politique</a:t>
            </a: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1747080" y="4623481"/>
            <a:ext cx="5976937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en-US" dirty="0">
                <a:solidFill>
                  <a:schemeClr val="bg1"/>
                </a:solidFill>
                <a:latin typeface="Calibri" pitchFamily="34" charset="0"/>
              </a:rPr>
              <a:t>A partir de vos observations sur le terrain et les informations recueillies pendant le Cours, nous vous prions de remplir ce cadre de Stratégie SNS. Il a été élaboré pour vous appuyer dans la définition de vos objectifs à long terme, l’identification de vos besoins et la détermination des actions immédiates à entreprendre à votre retour au pays.</a:t>
            </a:r>
            <a:endParaRPr lang="en-GB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56" name="TextBox 8"/>
          <p:cNvSpPr txBox="1">
            <a:spLocks noChangeArrowheads="1"/>
          </p:cNvSpPr>
          <p:nvPr/>
        </p:nvSpPr>
        <p:spPr bwMode="auto">
          <a:xfrm>
            <a:off x="900113" y="4981575"/>
            <a:ext cx="563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Tip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403" y="476672"/>
            <a:ext cx="5916306" cy="71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/>
          <p:cNvSpPr txBox="1"/>
          <p:nvPr/>
        </p:nvSpPr>
        <p:spPr>
          <a:xfrm>
            <a:off x="2627784" y="4623481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Dr </a:t>
            </a:r>
            <a:r>
              <a:rPr lang="fr-FR" b="1" dirty="0" err="1" smtClean="0"/>
              <a:t>Khadim</a:t>
            </a:r>
            <a:r>
              <a:rPr lang="fr-FR" b="1" dirty="0" smtClean="0"/>
              <a:t> </a:t>
            </a:r>
            <a:r>
              <a:rPr lang="fr-FR" b="1" dirty="0" err="1" smtClean="0"/>
              <a:t>NIANG</a:t>
            </a:r>
            <a:endParaRPr lang="fr-FR" b="1" dirty="0" smtClean="0"/>
          </a:p>
          <a:p>
            <a:pPr algn="ctr"/>
            <a:r>
              <a:rPr lang="fr-FR" b="1" dirty="0" smtClean="0"/>
              <a:t>Dr Jean TINE</a:t>
            </a:r>
          </a:p>
          <a:p>
            <a:pPr algn="ctr"/>
            <a:r>
              <a:rPr lang="fr-FR" b="1" dirty="0" smtClean="0"/>
              <a:t>Institut de Santé et Développement</a:t>
            </a:r>
          </a:p>
          <a:p>
            <a:pPr algn="ctr"/>
            <a:r>
              <a:rPr lang="fr-FR" b="1" dirty="0" err="1" smtClean="0"/>
              <a:t>UCAD</a:t>
            </a:r>
            <a:r>
              <a:rPr lang="fr-FR" b="1" smtClean="0"/>
              <a:t>/Dakar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21476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2" name="Picture 3" descr="LightPurpl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TextBox 9"/>
          <p:cNvSpPr txBox="1">
            <a:spLocks noChangeArrowheads="1"/>
          </p:cNvSpPr>
          <p:nvPr/>
        </p:nvSpPr>
        <p:spPr bwMode="auto">
          <a:xfrm>
            <a:off x="915987" y="0"/>
            <a:ext cx="812050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altLang="en-US" sz="3600" b="1" dirty="0" smtClean="0">
                <a:solidFill>
                  <a:schemeClr val="bg1"/>
                </a:solidFill>
                <a:latin typeface="Calibri" pitchFamily="34" charset="0"/>
              </a:rPr>
              <a:t>Processus de développement d’une politique</a:t>
            </a:r>
            <a:endParaRPr lang="fr-FR" alt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395536" y="1432743"/>
            <a:ext cx="8568952" cy="4804569"/>
            <a:chOff x="395536" y="1432743"/>
            <a:chExt cx="8568952" cy="4804569"/>
          </a:xfrm>
        </p:grpSpPr>
        <p:sp>
          <p:nvSpPr>
            <p:cNvPr id="8" name="Rectangle 7"/>
            <p:cNvSpPr/>
            <p:nvPr/>
          </p:nvSpPr>
          <p:spPr>
            <a:xfrm>
              <a:off x="395536" y="1524000"/>
              <a:ext cx="8568952" cy="4713312"/>
            </a:xfrm>
            <a:prstGeom prst="rect">
              <a:avLst/>
            </a:prstGeom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" name="Forme libre 8"/>
            <p:cNvSpPr/>
            <p:nvPr/>
          </p:nvSpPr>
          <p:spPr>
            <a:xfrm>
              <a:off x="3436180" y="1726134"/>
              <a:ext cx="2353995" cy="1094654"/>
            </a:xfrm>
            <a:custGeom>
              <a:avLst/>
              <a:gdLst>
                <a:gd name="connsiteX0" fmla="*/ 0 w 2353995"/>
                <a:gd name="connsiteY0" fmla="*/ 182446 h 1094654"/>
                <a:gd name="connsiteX1" fmla="*/ 182446 w 2353995"/>
                <a:gd name="connsiteY1" fmla="*/ 0 h 1094654"/>
                <a:gd name="connsiteX2" fmla="*/ 2171549 w 2353995"/>
                <a:gd name="connsiteY2" fmla="*/ 0 h 1094654"/>
                <a:gd name="connsiteX3" fmla="*/ 2353995 w 2353995"/>
                <a:gd name="connsiteY3" fmla="*/ 182446 h 1094654"/>
                <a:gd name="connsiteX4" fmla="*/ 2353995 w 2353995"/>
                <a:gd name="connsiteY4" fmla="*/ 912208 h 1094654"/>
                <a:gd name="connsiteX5" fmla="*/ 2171549 w 2353995"/>
                <a:gd name="connsiteY5" fmla="*/ 1094654 h 1094654"/>
                <a:gd name="connsiteX6" fmla="*/ 182446 w 2353995"/>
                <a:gd name="connsiteY6" fmla="*/ 1094654 h 1094654"/>
                <a:gd name="connsiteX7" fmla="*/ 0 w 2353995"/>
                <a:gd name="connsiteY7" fmla="*/ 912208 h 1094654"/>
                <a:gd name="connsiteX8" fmla="*/ 0 w 2353995"/>
                <a:gd name="connsiteY8" fmla="*/ 182446 h 109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3995" h="1094654">
                  <a:moveTo>
                    <a:pt x="0" y="182446"/>
                  </a:moveTo>
                  <a:cubicBezTo>
                    <a:pt x="0" y="81684"/>
                    <a:pt x="81684" y="0"/>
                    <a:pt x="182446" y="0"/>
                  </a:cubicBezTo>
                  <a:lnTo>
                    <a:pt x="2171549" y="0"/>
                  </a:lnTo>
                  <a:cubicBezTo>
                    <a:pt x="2272311" y="0"/>
                    <a:pt x="2353995" y="81684"/>
                    <a:pt x="2353995" y="182446"/>
                  </a:cubicBezTo>
                  <a:lnTo>
                    <a:pt x="2353995" y="912208"/>
                  </a:lnTo>
                  <a:cubicBezTo>
                    <a:pt x="2353995" y="1012970"/>
                    <a:pt x="2272311" y="1094654"/>
                    <a:pt x="2171549" y="1094654"/>
                  </a:cubicBezTo>
                  <a:lnTo>
                    <a:pt x="182446" y="1094654"/>
                  </a:lnTo>
                  <a:cubicBezTo>
                    <a:pt x="81684" y="1094654"/>
                    <a:pt x="0" y="1012970"/>
                    <a:pt x="0" y="912208"/>
                  </a:cubicBezTo>
                  <a:lnTo>
                    <a:pt x="0" y="182446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4877" tIns="144877" rIns="144877" bIns="14487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400" b="1" kern="1200" dirty="0" smtClean="0">
                  <a:latin typeface="Calibri" pitchFamily="34" charset="0"/>
                </a:rPr>
                <a:t>①</a:t>
              </a:r>
              <a:r>
                <a:rPr lang="en-US" altLang="ja-JP" sz="2400" b="1" kern="1200" dirty="0" smtClean="0">
                  <a:latin typeface="Calibri" pitchFamily="34" charset="0"/>
                </a:rPr>
                <a:t>I</a:t>
              </a:r>
              <a:r>
                <a:rPr lang="fr-FR" sz="2400" b="1" kern="1200" dirty="0" err="1" smtClean="0"/>
                <a:t>dentification</a:t>
              </a:r>
              <a:r>
                <a:rPr lang="fr-FR" sz="2400" b="1" kern="1200" dirty="0" smtClean="0"/>
                <a:t> des problèmes</a:t>
              </a:r>
              <a:endParaRPr kumimoji="1" lang="ja-JP" altLang="en-US" sz="2400" b="1" kern="1200" dirty="0"/>
            </a:p>
          </p:txBody>
        </p:sp>
        <p:sp>
          <p:nvSpPr>
            <p:cNvPr id="10" name="Forme libre 9"/>
            <p:cNvSpPr/>
            <p:nvPr/>
          </p:nvSpPr>
          <p:spPr>
            <a:xfrm>
              <a:off x="2908110" y="2442372"/>
              <a:ext cx="3615107" cy="361510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028943" y="475090"/>
                  </a:moveTo>
                  <a:arcTo wR="1807553" hR="1807553" stAng="18750579" swAng="1108051"/>
                </a:path>
              </a:pathLst>
            </a:custGeom>
            <a:noFill/>
            <a:ln w="635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orme libre 10"/>
            <p:cNvSpPr/>
            <p:nvPr/>
          </p:nvSpPr>
          <p:spPr>
            <a:xfrm>
              <a:off x="5070244" y="3544033"/>
              <a:ext cx="2682122" cy="673245"/>
            </a:xfrm>
            <a:custGeom>
              <a:avLst/>
              <a:gdLst>
                <a:gd name="connsiteX0" fmla="*/ 0 w 2682122"/>
                <a:gd name="connsiteY0" fmla="*/ 112210 h 673245"/>
                <a:gd name="connsiteX1" fmla="*/ 112210 w 2682122"/>
                <a:gd name="connsiteY1" fmla="*/ 0 h 673245"/>
                <a:gd name="connsiteX2" fmla="*/ 2569912 w 2682122"/>
                <a:gd name="connsiteY2" fmla="*/ 0 h 673245"/>
                <a:gd name="connsiteX3" fmla="*/ 2682122 w 2682122"/>
                <a:gd name="connsiteY3" fmla="*/ 112210 h 673245"/>
                <a:gd name="connsiteX4" fmla="*/ 2682122 w 2682122"/>
                <a:gd name="connsiteY4" fmla="*/ 561035 h 673245"/>
                <a:gd name="connsiteX5" fmla="*/ 2569912 w 2682122"/>
                <a:gd name="connsiteY5" fmla="*/ 673245 h 673245"/>
                <a:gd name="connsiteX6" fmla="*/ 112210 w 2682122"/>
                <a:gd name="connsiteY6" fmla="*/ 673245 h 673245"/>
                <a:gd name="connsiteX7" fmla="*/ 0 w 2682122"/>
                <a:gd name="connsiteY7" fmla="*/ 561035 h 673245"/>
                <a:gd name="connsiteX8" fmla="*/ 0 w 2682122"/>
                <a:gd name="connsiteY8" fmla="*/ 112210 h 673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2122" h="673245">
                  <a:moveTo>
                    <a:pt x="0" y="112210"/>
                  </a:moveTo>
                  <a:cubicBezTo>
                    <a:pt x="0" y="50238"/>
                    <a:pt x="50238" y="0"/>
                    <a:pt x="112210" y="0"/>
                  </a:cubicBezTo>
                  <a:lnTo>
                    <a:pt x="2569912" y="0"/>
                  </a:lnTo>
                  <a:cubicBezTo>
                    <a:pt x="2631884" y="0"/>
                    <a:pt x="2682122" y="50238"/>
                    <a:pt x="2682122" y="112210"/>
                  </a:cubicBezTo>
                  <a:lnTo>
                    <a:pt x="2682122" y="561035"/>
                  </a:lnTo>
                  <a:cubicBezTo>
                    <a:pt x="2682122" y="623007"/>
                    <a:pt x="2631884" y="673245"/>
                    <a:pt x="2569912" y="673245"/>
                  </a:cubicBezTo>
                  <a:lnTo>
                    <a:pt x="112210" y="673245"/>
                  </a:lnTo>
                  <a:cubicBezTo>
                    <a:pt x="50238" y="673245"/>
                    <a:pt x="0" y="623007"/>
                    <a:pt x="0" y="561035"/>
                  </a:cubicBezTo>
                  <a:lnTo>
                    <a:pt x="0" y="11221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shade val="80000"/>
                <a:hueOff val="-19047"/>
                <a:satOff val="-9794"/>
                <a:lumOff val="11510"/>
                <a:alphaOff val="0"/>
              </a:schemeClr>
            </a:fillRef>
            <a:effectRef idx="1">
              <a:schemeClr val="accent6">
                <a:shade val="80000"/>
                <a:hueOff val="-19047"/>
                <a:satOff val="-9794"/>
                <a:lumOff val="1151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24305" tIns="124305" rIns="124305" bIns="124305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400" b="1" kern="1200" dirty="0" smtClean="0">
                  <a:latin typeface="Calibri" pitchFamily="34" charset="0"/>
                </a:rPr>
                <a:t>② </a:t>
              </a:r>
              <a:r>
                <a:rPr lang="fr-FR" altLang="ja-JP" sz="2400" b="1" kern="1200" dirty="0" smtClean="0">
                  <a:latin typeface="Calibri" pitchFamily="34" charset="0"/>
                </a:rPr>
                <a:t>F</a:t>
              </a:r>
              <a:r>
                <a:rPr lang="en-US" altLang="ja-JP" sz="2400" b="1" kern="1200" dirty="0" err="1" smtClean="0">
                  <a:latin typeface="Calibri" pitchFamily="34" charset="0"/>
                </a:rPr>
                <a:t>ormulation</a:t>
              </a:r>
              <a:r>
                <a:rPr lang="en-US" altLang="ja-JP" sz="2400" b="1" kern="1200" dirty="0" smtClean="0">
                  <a:latin typeface="Calibri" pitchFamily="34" charset="0"/>
                </a:rPr>
                <a:t> de la </a:t>
              </a:r>
              <a:r>
                <a:rPr lang="en-US" altLang="ja-JP" sz="2400" b="1" dirty="0" err="1" smtClean="0">
                  <a:latin typeface="Calibri" pitchFamily="34" charset="0"/>
                </a:rPr>
                <a:t>p</a:t>
              </a:r>
              <a:r>
                <a:rPr lang="en-US" altLang="ja-JP" sz="2400" b="1" kern="1200" dirty="0" err="1" smtClean="0">
                  <a:latin typeface="Calibri" pitchFamily="34" charset="0"/>
                </a:rPr>
                <a:t>olitique</a:t>
              </a:r>
              <a:endParaRPr lang="en-US" altLang="ja-JP" sz="2400" b="1" kern="1200" dirty="0" smtClean="0">
                <a:latin typeface="Calibri" pitchFamily="34" charset="0"/>
              </a:endParaRPr>
            </a:p>
          </p:txBody>
        </p:sp>
        <p:sp>
          <p:nvSpPr>
            <p:cNvPr id="12" name="Forme libre 11"/>
            <p:cNvSpPr/>
            <p:nvPr/>
          </p:nvSpPr>
          <p:spPr>
            <a:xfrm>
              <a:off x="2691300" y="1432743"/>
              <a:ext cx="3615107" cy="361510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06965" y="2951622"/>
                  </a:moveTo>
                  <a:arcTo wR="1807553" hR="1807553" stAng="2356033" swAng="1206692"/>
                </a:path>
              </a:pathLst>
            </a:custGeom>
            <a:noFill/>
            <a:ln w="635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accent6">
                <a:shade val="90000"/>
                <a:hueOff val="-19103"/>
                <a:satOff val="-9711"/>
                <a:lumOff val="10765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orme libre 12"/>
            <p:cNvSpPr/>
            <p:nvPr/>
          </p:nvSpPr>
          <p:spPr>
            <a:xfrm>
              <a:off x="3123403" y="4890656"/>
              <a:ext cx="2951743" cy="1094654"/>
            </a:xfrm>
            <a:custGeom>
              <a:avLst/>
              <a:gdLst>
                <a:gd name="connsiteX0" fmla="*/ 0 w 2951743"/>
                <a:gd name="connsiteY0" fmla="*/ 182446 h 1094654"/>
                <a:gd name="connsiteX1" fmla="*/ 182446 w 2951743"/>
                <a:gd name="connsiteY1" fmla="*/ 0 h 1094654"/>
                <a:gd name="connsiteX2" fmla="*/ 2769297 w 2951743"/>
                <a:gd name="connsiteY2" fmla="*/ 0 h 1094654"/>
                <a:gd name="connsiteX3" fmla="*/ 2951743 w 2951743"/>
                <a:gd name="connsiteY3" fmla="*/ 182446 h 1094654"/>
                <a:gd name="connsiteX4" fmla="*/ 2951743 w 2951743"/>
                <a:gd name="connsiteY4" fmla="*/ 912208 h 1094654"/>
                <a:gd name="connsiteX5" fmla="*/ 2769297 w 2951743"/>
                <a:gd name="connsiteY5" fmla="*/ 1094654 h 1094654"/>
                <a:gd name="connsiteX6" fmla="*/ 182446 w 2951743"/>
                <a:gd name="connsiteY6" fmla="*/ 1094654 h 1094654"/>
                <a:gd name="connsiteX7" fmla="*/ 0 w 2951743"/>
                <a:gd name="connsiteY7" fmla="*/ 912208 h 1094654"/>
                <a:gd name="connsiteX8" fmla="*/ 0 w 2951743"/>
                <a:gd name="connsiteY8" fmla="*/ 182446 h 109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1743" h="1094654">
                  <a:moveTo>
                    <a:pt x="0" y="182446"/>
                  </a:moveTo>
                  <a:cubicBezTo>
                    <a:pt x="0" y="81684"/>
                    <a:pt x="81684" y="0"/>
                    <a:pt x="182446" y="0"/>
                  </a:cubicBezTo>
                  <a:lnTo>
                    <a:pt x="2769297" y="0"/>
                  </a:lnTo>
                  <a:cubicBezTo>
                    <a:pt x="2870059" y="0"/>
                    <a:pt x="2951743" y="81684"/>
                    <a:pt x="2951743" y="182446"/>
                  </a:cubicBezTo>
                  <a:lnTo>
                    <a:pt x="2951743" y="912208"/>
                  </a:lnTo>
                  <a:cubicBezTo>
                    <a:pt x="2951743" y="1012970"/>
                    <a:pt x="2870059" y="1094654"/>
                    <a:pt x="2769297" y="1094654"/>
                  </a:cubicBezTo>
                  <a:lnTo>
                    <a:pt x="182446" y="1094654"/>
                  </a:lnTo>
                  <a:cubicBezTo>
                    <a:pt x="81684" y="1094654"/>
                    <a:pt x="0" y="1012970"/>
                    <a:pt x="0" y="912208"/>
                  </a:cubicBezTo>
                  <a:lnTo>
                    <a:pt x="0" y="182446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shade val="80000"/>
                <a:hueOff val="-38094"/>
                <a:satOff val="-19587"/>
                <a:lumOff val="23020"/>
                <a:alphaOff val="0"/>
              </a:schemeClr>
            </a:fillRef>
            <a:effectRef idx="1">
              <a:schemeClr val="accent6">
                <a:shade val="80000"/>
                <a:hueOff val="-38094"/>
                <a:satOff val="-19587"/>
                <a:lumOff val="2302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4877" tIns="144877" rIns="144877" bIns="14487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400" b="1" kern="1200" dirty="0" smtClean="0">
                  <a:latin typeface="Calibri" pitchFamily="34" charset="0"/>
                </a:rPr>
                <a:t>③ </a:t>
              </a:r>
              <a:r>
                <a:rPr lang="en-US" altLang="ja-JP" sz="2400" b="1" kern="1200" dirty="0" err="1" smtClean="0">
                  <a:latin typeface="Calibri" pitchFamily="34" charset="0"/>
                </a:rPr>
                <a:t>Mise</a:t>
              </a:r>
              <a:r>
                <a:rPr lang="en-US" altLang="ja-JP" sz="2400" b="1" kern="1200" dirty="0" smtClean="0">
                  <a:latin typeface="Calibri" pitchFamily="34" charset="0"/>
                </a:rPr>
                <a:t> en oeuvre de la </a:t>
              </a:r>
              <a:r>
                <a:rPr lang="en-US" altLang="ja-JP" sz="2400" b="1" kern="1200" dirty="0" err="1" smtClean="0">
                  <a:latin typeface="Calibri" pitchFamily="34" charset="0"/>
                </a:rPr>
                <a:t>politique</a:t>
              </a:r>
              <a:endParaRPr lang="en-US" altLang="ja-JP" sz="2400" b="1" kern="1200" dirty="0">
                <a:latin typeface="Calibri" pitchFamily="34" charset="0"/>
              </a:endParaRPr>
            </a:p>
          </p:txBody>
        </p:sp>
        <p:sp>
          <p:nvSpPr>
            <p:cNvPr id="14" name="Forme libre 13"/>
            <p:cNvSpPr/>
            <p:nvPr/>
          </p:nvSpPr>
          <p:spPr>
            <a:xfrm>
              <a:off x="2900725" y="1435181"/>
              <a:ext cx="3615107" cy="361510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882239" y="3360306"/>
                  </a:moveTo>
                  <a:arcTo wR="1807553" hR="1807553" stAng="7247490" swAng="1203103"/>
                </a:path>
              </a:pathLst>
            </a:custGeom>
            <a:noFill/>
            <a:ln w="635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accent6">
                <a:shade val="90000"/>
                <a:hueOff val="-38207"/>
                <a:satOff val="-19421"/>
                <a:lumOff val="21529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orme libre 14"/>
            <p:cNvSpPr/>
            <p:nvPr/>
          </p:nvSpPr>
          <p:spPr>
            <a:xfrm>
              <a:off x="1607656" y="3544033"/>
              <a:ext cx="2377083" cy="673245"/>
            </a:xfrm>
            <a:custGeom>
              <a:avLst/>
              <a:gdLst>
                <a:gd name="connsiteX0" fmla="*/ 0 w 2377083"/>
                <a:gd name="connsiteY0" fmla="*/ 112210 h 673245"/>
                <a:gd name="connsiteX1" fmla="*/ 112210 w 2377083"/>
                <a:gd name="connsiteY1" fmla="*/ 0 h 673245"/>
                <a:gd name="connsiteX2" fmla="*/ 2264873 w 2377083"/>
                <a:gd name="connsiteY2" fmla="*/ 0 h 673245"/>
                <a:gd name="connsiteX3" fmla="*/ 2377083 w 2377083"/>
                <a:gd name="connsiteY3" fmla="*/ 112210 h 673245"/>
                <a:gd name="connsiteX4" fmla="*/ 2377083 w 2377083"/>
                <a:gd name="connsiteY4" fmla="*/ 561035 h 673245"/>
                <a:gd name="connsiteX5" fmla="*/ 2264873 w 2377083"/>
                <a:gd name="connsiteY5" fmla="*/ 673245 h 673245"/>
                <a:gd name="connsiteX6" fmla="*/ 112210 w 2377083"/>
                <a:gd name="connsiteY6" fmla="*/ 673245 h 673245"/>
                <a:gd name="connsiteX7" fmla="*/ 0 w 2377083"/>
                <a:gd name="connsiteY7" fmla="*/ 561035 h 673245"/>
                <a:gd name="connsiteX8" fmla="*/ 0 w 2377083"/>
                <a:gd name="connsiteY8" fmla="*/ 112210 h 673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7083" h="673245">
                  <a:moveTo>
                    <a:pt x="0" y="112210"/>
                  </a:moveTo>
                  <a:cubicBezTo>
                    <a:pt x="0" y="50238"/>
                    <a:pt x="50238" y="0"/>
                    <a:pt x="112210" y="0"/>
                  </a:cubicBezTo>
                  <a:lnTo>
                    <a:pt x="2264873" y="0"/>
                  </a:lnTo>
                  <a:cubicBezTo>
                    <a:pt x="2326845" y="0"/>
                    <a:pt x="2377083" y="50238"/>
                    <a:pt x="2377083" y="112210"/>
                  </a:cubicBezTo>
                  <a:lnTo>
                    <a:pt x="2377083" y="561035"/>
                  </a:lnTo>
                  <a:cubicBezTo>
                    <a:pt x="2377083" y="623007"/>
                    <a:pt x="2326845" y="673245"/>
                    <a:pt x="2264873" y="673245"/>
                  </a:cubicBezTo>
                  <a:lnTo>
                    <a:pt x="112210" y="673245"/>
                  </a:lnTo>
                  <a:cubicBezTo>
                    <a:pt x="50238" y="673245"/>
                    <a:pt x="0" y="623007"/>
                    <a:pt x="0" y="561035"/>
                  </a:cubicBezTo>
                  <a:lnTo>
                    <a:pt x="0" y="11221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shade val="80000"/>
                <a:hueOff val="-57142"/>
                <a:satOff val="-29381"/>
                <a:lumOff val="34530"/>
                <a:alphaOff val="0"/>
              </a:schemeClr>
            </a:fillRef>
            <a:effectRef idx="1">
              <a:schemeClr val="accent6">
                <a:shade val="80000"/>
                <a:hueOff val="-57142"/>
                <a:satOff val="-29381"/>
                <a:lumOff val="3453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24305" tIns="124305" rIns="124305" bIns="124305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400" b="1" kern="1200" dirty="0" smtClean="0">
                  <a:latin typeface="Calibri" pitchFamily="34" charset="0"/>
                </a:rPr>
                <a:t>④ </a:t>
              </a:r>
              <a:r>
                <a:rPr lang="en-US" altLang="ja-JP" sz="2400" b="1" kern="1200" dirty="0" smtClean="0">
                  <a:latin typeface="Calibri" pitchFamily="34" charset="0"/>
                </a:rPr>
                <a:t>Evaluation de la </a:t>
              </a:r>
              <a:r>
                <a:rPr lang="en-US" altLang="ja-JP" sz="2400" b="1" kern="1200" dirty="0" err="1" smtClean="0">
                  <a:latin typeface="Calibri" pitchFamily="34" charset="0"/>
                </a:rPr>
                <a:t>politique</a:t>
              </a:r>
              <a:endParaRPr kumimoji="1" lang="ja-JP" altLang="en-US" sz="2400" b="1" kern="1200" dirty="0"/>
            </a:p>
          </p:txBody>
        </p:sp>
        <p:sp>
          <p:nvSpPr>
            <p:cNvPr id="16" name="Forme libre 15"/>
            <p:cNvSpPr/>
            <p:nvPr/>
          </p:nvSpPr>
          <p:spPr>
            <a:xfrm>
              <a:off x="2688232" y="2433000"/>
              <a:ext cx="3615107" cy="361510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24730" y="934672"/>
                  </a:moveTo>
                  <a:arcTo wR="1807553" hR="1807553" stAng="12532529" swAng="1141519"/>
                </a:path>
              </a:pathLst>
            </a:custGeom>
            <a:noFill/>
            <a:ln w="635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accent6">
                <a:shade val="90000"/>
                <a:hueOff val="-57310"/>
                <a:satOff val="-29132"/>
                <a:lumOff val="32294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115083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2" name="Picture 3" descr="LightPurpl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1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9" descr="Gre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440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TextBox 9"/>
          <p:cNvSpPr txBox="1">
            <a:spLocks noChangeArrowheads="1"/>
          </p:cNvSpPr>
          <p:nvPr/>
        </p:nvSpPr>
        <p:spPr bwMode="auto">
          <a:xfrm>
            <a:off x="915987" y="152627"/>
            <a:ext cx="81205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altLang="en-US" sz="3600" b="1" dirty="0" smtClean="0">
                <a:solidFill>
                  <a:schemeClr val="bg1"/>
                </a:solidFill>
                <a:latin typeface="Calibri" pitchFamily="34" charset="0"/>
              </a:rPr>
              <a:t>Identification des problèmes</a:t>
            </a:r>
            <a:endParaRPr lang="fr-FR" alt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1412776"/>
            <a:ext cx="8712968" cy="1440160"/>
          </a:xfrm>
          <a:prstGeom prst="rect">
            <a:avLst/>
          </a:prstGeom>
          <a:solidFill>
            <a:srgbClr val="8B73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Bonnes pratiques</a:t>
            </a:r>
          </a:p>
          <a:p>
            <a:pPr marL="812800" indent="-333375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Réalisation d’analyse situationnelle</a:t>
            </a:r>
          </a:p>
          <a:p>
            <a:pPr marL="812800" indent="-333375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Implication des parties prenantes</a:t>
            </a:r>
          </a:p>
          <a:p>
            <a:endParaRPr lang="fr-FR" sz="28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5516" y="2996952"/>
            <a:ext cx="8712968" cy="19442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Points faibles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Défaut de données au niveau scolaire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Faible analyse des déterminants des problèmes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Absence de priorisation des problèmes</a:t>
            </a:r>
          </a:p>
          <a:p>
            <a:endParaRPr lang="fr-FR" sz="28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2613" y="5085184"/>
            <a:ext cx="8712968" cy="158417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Défis</a:t>
            </a:r>
          </a:p>
          <a:p>
            <a:pPr marL="361950">
              <a:tabLst>
                <a:tab pos="812800" algn="l"/>
              </a:tabLst>
            </a:pPr>
            <a:r>
              <a:rPr lang="fr-FR" sz="2800" dirty="0" smtClean="0">
                <a:latin typeface="+mj-lt"/>
              </a:rPr>
              <a:t>Mise en place d’un système national d’information en SNS </a:t>
            </a:r>
          </a:p>
        </p:txBody>
      </p:sp>
    </p:spTree>
    <p:extLst>
      <p:ext uri="{BB962C8B-B14F-4D97-AF65-F5344CB8AC3E}">
        <p14:creationId xmlns:p14="http://schemas.microsoft.com/office/powerpoint/2010/main" val="326836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2" name="Picture 3" descr="LightPurpl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1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9" descr="Gre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440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TextBox 9"/>
          <p:cNvSpPr txBox="1">
            <a:spLocks noChangeArrowheads="1"/>
          </p:cNvSpPr>
          <p:nvPr/>
        </p:nvSpPr>
        <p:spPr bwMode="auto">
          <a:xfrm>
            <a:off x="915987" y="152627"/>
            <a:ext cx="81205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altLang="en-US" sz="3600" b="1" dirty="0" smtClean="0">
                <a:solidFill>
                  <a:schemeClr val="bg1"/>
                </a:solidFill>
                <a:latin typeface="Calibri" pitchFamily="34" charset="0"/>
              </a:rPr>
              <a:t>Formulation de politiques</a:t>
            </a:r>
            <a:endParaRPr lang="fr-FR" alt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7514" y="1412776"/>
            <a:ext cx="8712968" cy="1152128"/>
          </a:xfrm>
          <a:prstGeom prst="rect">
            <a:avLst/>
          </a:prstGeom>
          <a:solidFill>
            <a:srgbClr val="8B73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Bonnes pratiques</a:t>
            </a:r>
          </a:p>
          <a:p>
            <a:pPr marL="812800" indent="-333375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Existence de documents de politique</a:t>
            </a:r>
          </a:p>
          <a:p>
            <a:endParaRPr lang="fr-FR" sz="28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7514" y="2708920"/>
            <a:ext cx="8712968" cy="2520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Points faibles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Absence de vision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Objectifs pas toujours clairement définis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Stratégies de résolution des problèmes non précisées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Plans de financement non précisés</a:t>
            </a:r>
          </a:p>
        </p:txBody>
      </p:sp>
      <p:sp>
        <p:nvSpPr>
          <p:cNvPr id="9" name="Rectangle 8"/>
          <p:cNvSpPr/>
          <p:nvPr/>
        </p:nvSpPr>
        <p:spPr>
          <a:xfrm>
            <a:off x="197514" y="5373216"/>
            <a:ext cx="8712968" cy="129614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Défis</a:t>
            </a:r>
          </a:p>
          <a:p>
            <a:r>
              <a:rPr lang="fr-FR" sz="3200" dirty="0" smtClean="0">
                <a:latin typeface="+mj-lt"/>
              </a:rPr>
              <a:t>	Développer une politique claire et partagée</a:t>
            </a:r>
          </a:p>
        </p:txBody>
      </p:sp>
    </p:spTree>
    <p:extLst>
      <p:ext uri="{BB962C8B-B14F-4D97-AF65-F5344CB8AC3E}">
        <p14:creationId xmlns:p14="http://schemas.microsoft.com/office/powerpoint/2010/main" val="114333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2" name="Picture 3" descr="LightPurpl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1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9" descr="Gre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440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TextBox 9"/>
          <p:cNvSpPr txBox="1">
            <a:spLocks noChangeArrowheads="1"/>
          </p:cNvSpPr>
          <p:nvPr/>
        </p:nvSpPr>
        <p:spPr bwMode="auto">
          <a:xfrm>
            <a:off x="915987" y="152627"/>
            <a:ext cx="81205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altLang="en-US" sz="3600" b="1" dirty="0" smtClean="0">
                <a:solidFill>
                  <a:schemeClr val="bg1"/>
                </a:solidFill>
                <a:latin typeface="Calibri" pitchFamily="34" charset="0"/>
              </a:rPr>
              <a:t>Mise en œuvre</a:t>
            </a:r>
            <a:endParaRPr lang="fr-FR" alt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7514" y="1412776"/>
            <a:ext cx="8712968" cy="1368152"/>
          </a:xfrm>
          <a:prstGeom prst="rect">
            <a:avLst/>
          </a:prstGeom>
          <a:solidFill>
            <a:srgbClr val="8B73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Bonnes pratiques</a:t>
            </a:r>
          </a:p>
          <a:p>
            <a:pPr marL="812800" indent="-333375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Multidisciplinarité</a:t>
            </a:r>
          </a:p>
          <a:p>
            <a:pPr marL="812800" indent="-333375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Existence de partenaires</a:t>
            </a:r>
          </a:p>
          <a:p>
            <a:endParaRPr lang="fr-FR" sz="28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7514" y="2924944"/>
            <a:ext cx="8712968" cy="187220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Points faibles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Défaut de coordination entre structures de m-e-o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Défaut de précision des rôles des différentes parties prenantes (partenaires+++)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endParaRPr lang="fr-FR" sz="2800" dirty="0" smtClean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7514" y="4941168"/>
            <a:ext cx="8712968" cy="17281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Défis</a:t>
            </a:r>
          </a:p>
          <a:p>
            <a:pPr marL="261938"/>
            <a:r>
              <a:rPr lang="fr-FR" sz="2800" dirty="0" smtClean="0">
                <a:latin typeface="+mj-lt"/>
              </a:rPr>
              <a:t>Mettre en place une entité unique de gestion de la SNS</a:t>
            </a:r>
          </a:p>
          <a:p>
            <a:pPr marL="261938"/>
            <a:r>
              <a:rPr lang="fr-FR" sz="2800" dirty="0">
                <a:latin typeface="+mj-lt"/>
              </a:rPr>
              <a:t>O</a:t>
            </a:r>
            <a:r>
              <a:rPr lang="fr-FR" sz="2800" dirty="0" smtClean="0">
                <a:latin typeface="+mj-lt"/>
              </a:rPr>
              <a:t>rientation précise des partenaires</a:t>
            </a:r>
          </a:p>
        </p:txBody>
      </p:sp>
    </p:spTree>
    <p:extLst>
      <p:ext uri="{BB962C8B-B14F-4D97-AF65-F5344CB8AC3E}">
        <p14:creationId xmlns:p14="http://schemas.microsoft.com/office/powerpoint/2010/main" val="195926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2" name="Picture 3" descr="LightPurpl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1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9" descr="Gre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440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TextBox 9"/>
          <p:cNvSpPr txBox="1">
            <a:spLocks noChangeArrowheads="1"/>
          </p:cNvSpPr>
          <p:nvPr/>
        </p:nvSpPr>
        <p:spPr bwMode="auto">
          <a:xfrm>
            <a:off x="915987" y="152627"/>
            <a:ext cx="81205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altLang="en-US" sz="3600" b="1" dirty="0" smtClean="0">
                <a:solidFill>
                  <a:schemeClr val="bg1"/>
                </a:solidFill>
                <a:latin typeface="Calibri" pitchFamily="34" charset="0"/>
              </a:rPr>
              <a:t>Evaluation</a:t>
            </a:r>
            <a:endParaRPr lang="fr-FR" alt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3556" y="1772816"/>
            <a:ext cx="8712968" cy="187220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Points faibles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Pas de plan de SE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j-lt"/>
              </a:rPr>
              <a:t>Pas d’aperçu clair des performances et effets des actions</a:t>
            </a:r>
          </a:p>
          <a:p>
            <a:pPr marL="819150" indent="-457200">
              <a:buFont typeface="Wingdings" panose="05000000000000000000" pitchFamily="2" charset="2"/>
              <a:buChar char="§"/>
            </a:pPr>
            <a:endParaRPr lang="fr-FR" sz="2800" dirty="0" smtClean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7514" y="4083383"/>
            <a:ext cx="8712968" cy="17281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 smtClean="0">
                <a:latin typeface="+mj-lt"/>
              </a:rPr>
              <a:t>Défis</a:t>
            </a:r>
          </a:p>
          <a:p>
            <a:pPr marL="261938"/>
            <a:r>
              <a:rPr lang="fr-FR" sz="2800" dirty="0" smtClean="0">
                <a:latin typeface="+mj-lt"/>
              </a:rPr>
              <a:t>Mettre en place un plan de S-E </a:t>
            </a:r>
          </a:p>
        </p:txBody>
      </p:sp>
    </p:spTree>
    <p:extLst>
      <p:ext uri="{BB962C8B-B14F-4D97-AF65-F5344CB8AC3E}">
        <p14:creationId xmlns:p14="http://schemas.microsoft.com/office/powerpoint/2010/main" val="263628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2" name="Picture 3" descr="LightPurpl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1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9" descr="Gre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440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TextBox 9"/>
          <p:cNvSpPr txBox="1">
            <a:spLocks noChangeArrowheads="1"/>
          </p:cNvSpPr>
          <p:nvPr/>
        </p:nvSpPr>
        <p:spPr bwMode="auto">
          <a:xfrm>
            <a:off x="915987" y="152627"/>
            <a:ext cx="81205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altLang="en-US" sz="3600" b="1" dirty="0" smtClean="0">
                <a:solidFill>
                  <a:schemeClr val="bg1"/>
                </a:solidFill>
                <a:latin typeface="Calibri" pitchFamily="34" charset="0"/>
              </a:rPr>
              <a:t>Facteurs influençant</a:t>
            </a:r>
            <a:endParaRPr lang="fr-FR" alt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8614" y="1772816"/>
            <a:ext cx="6546772" cy="39604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fr-FR" sz="4000" b="1" dirty="0"/>
              <a:t>Appropriation</a:t>
            </a:r>
          </a:p>
          <a:p>
            <a:pPr algn="ctr">
              <a:lnSpc>
                <a:spcPct val="150000"/>
              </a:lnSpc>
            </a:pPr>
            <a:r>
              <a:rPr lang="fr-FR" sz="4000" b="1" dirty="0"/>
              <a:t>Leadership </a:t>
            </a:r>
          </a:p>
          <a:p>
            <a:pPr algn="ctr">
              <a:lnSpc>
                <a:spcPct val="150000"/>
              </a:lnSpc>
            </a:pPr>
            <a:r>
              <a:rPr lang="fr-FR" sz="4000" b="1" dirty="0"/>
              <a:t>Collaboration</a:t>
            </a:r>
          </a:p>
          <a:p>
            <a:pPr algn="ctr">
              <a:lnSpc>
                <a:spcPct val="150000"/>
              </a:lnSpc>
            </a:pPr>
            <a:r>
              <a:rPr lang="fr-FR" sz="4000" b="1" dirty="0"/>
              <a:t>Ressources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fr-FR" sz="36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425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80112" y="5229200"/>
            <a:ext cx="3034680" cy="1143000"/>
          </a:xfrm>
        </p:spPr>
        <p:txBody>
          <a:bodyPr>
            <a:noAutofit/>
          </a:bodyPr>
          <a:lstStyle/>
          <a:p>
            <a:r>
              <a:rPr lang="fr-FR" sz="9600" b="1" i="1" dirty="0" smtClean="0">
                <a:solidFill>
                  <a:schemeClr val="accent1">
                    <a:lumMod val="50000"/>
                  </a:schemeClr>
                </a:solidFill>
                <a:latin typeface="Brush Script MT" panose="03060802040406070304" pitchFamily="66" charset="0"/>
              </a:rPr>
              <a:t>Merci</a:t>
            </a:r>
            <a:endParaRPr lang="fr-FR" sz="9600" b="1" i="1" dirty="0">
              <a:solidFill>
                <a:schemeClr val="accent1">
                  <a:lumMod val="50000"/>
                </a:schemeClr>
              </a:solidFill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56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272</Words>
  <Application>Microsoft Office PowerPoint</Application>
  <PresentationFormat>On-screen Show (4:3)</PresentationFormat>
  <Paragraphs>61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Thème Office</vt:lpstr>
      <vt:lpstr>Bonnes pratiques et défis dans le développement de la politique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Merci</vt:lpstr>
    </vt:vector>
  </TitlesOfParts>
  <Company>Perso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Bonnes pratiques et défis dans le développement de la politique</dc:title>
  <dc:creator>SNS</dc:creator>
  <cp:lastModifiedBy>Charlotte Broyd</cp:lastModifiedBy>
  <cp:revision>8</cp:revision>
  <dcterms:created xsi:type="dcterms:W3CDTF">2013-10-15T11:41:07Z</dcterms:created>
  <dcterms:modified xsi:type="dcterms:W3CDTF">2013-10-21T09:33:09Z</dcterms:modified>
</cp:coreProperties>
</file>