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5" r:id="rId6"/>
    <p:sldId id="263" r:id="rId7"/>
    <p:sldId id="262" r:id="rId8"/>
    <p:sldId id="260" r:id="rId9"/>
    <p:sldId id="264" r:id="rId10"/>
    <p:sldId id="269" r:id="rId11"/>
    <p:sldId id="268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4" y="-2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A1974-5E2C-4FE9-A29E-5C826F33166D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8383-5008-4914-B55E-8A04462A7C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72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98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48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39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804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03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612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96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15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42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88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5D734-4272-4109-B05D-3F6FC99812AF}" type="datetimeFigureOut">
              <a:rPr lang="en-GB" smtClean="0"/>
              <a:t>21/10/2013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8964D-EADE-42E5-94BF-C833D638B6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8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7991" y="1772816"/>
            <a:ext cx="8856984" cy="3168352"/>
          </a:xfrm>
        </p:spPr>
        <p:txBody>
          <a:bodyPr/>
          <a:lstStyle/>
          <a:p>
            <a:r>
              <a:rPr lang="fr-FR" sz="3800" b="1" dirty="0"/>
              <a:t>Le processus de développement des</a:t>
            </a:r>
            <a:br>
              <a:rPr lang="fr-FR" sz="3800" b="1" dirty="0"/>
            </a:br>
            <a:r>
              <a:rPr lang="fr-FR" sz="3800" b="1" dirty="0" smtClean="0"/>
              <a:t>politiques: le cas du Mali</a:t>
            </a:r>
            <a:br>
              <a:rPr lang="fr-FR" sz="3800" b="1" dirty="0" smtClean="0"/>
            </a:br>
            <a:r>
              <a:rPr lang="fr-FR" sz="3600" b="1" dirty="0" smtClean="0"/>
              <a:t/>
            </a:r>
            <a:br>
              <a:rPr lang="fr-FR" sz="3600" b="1" dirty="0" smtClean="0"/>
            </a:br>
            <a:r>
              <a:rPr lang="fr-FR" sz="3600" b="1" dirty="0" smtClean="0"/>
              <a:t>LA POLITIQUE NATIONALE DE L’ALIMENTATION SCOLAIRE</a:t>
            </a:r>
            <a:endParaRPr lang="en-US" altLang="en-US" sz="3600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387362" y="332656"/>
            <a:ext cx="8361102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400" b="1" dirty="0" smtClean="0"/>
          </a:p>
          <a:p>
            <a:r>
              <a:rPr lang="fr-FR" sz="9600" b="1" dirty="0" smtClean="0"/>
              <a:t>Renforcement </a:t>
            </a:r>
            <a:r>
              <a:rPr lang="fr-FR" sz="9600" b="1" dirty="0"/>
              <a:t>des Programmes Modernes de Santé et Nutrition </a:t>
            </a:r>
            <a:r>
              <a:rPr lang="fr-FR" sz="9600" b="1" dirty="0" smtClean="0"/>
              <a:t>Scolaires</a:t>
            </a:r>
          </a:p>
          <a:p>
            <a:endParaRPr lang="fr-FR" sz="2000" b="1" dirty="0" smtClean="0"/>
          </a:p>
          <a:p>
            <a:r>
              <a:rPr lang="fr-FR" sz="7200" b="1" dirty="0" smtClean="0"/>
              <a:t>******</a:t>
            </a:r>
            <a:r>
              <a:rPr lang="fr-FR" sz="7200" b="1" dirty="0"/>
              <a:t/>
            </a:r>
            <a:br>
              <a:rPr lang="fr-FR" sz="7200" b="1" dirty="0"/>
            </a:br>
            <a:endParaRPr lang="fr-FR" sz="2000" b="1" dirty="0" smtClean="0"/>
          </a:p>
          <a:p>
            <a:r>
              <a:rPr lang="fr-FR" sz="7200" b="1" dirty="0" smtClean="0"/>
              <a:t>Saly</a:t>
            </a:r>
            <a:r>
              <a:rPr lang="fr-FR" sz="7200" b="1" dirty="0"/>
              <a:t>, Sénégal</a:t>
            </a:r>
          </a:p>
          <a:p>
            <a:r>
              <a:rPr lang="fr-FR" sz="7200" b="1" dirty="0"/>
              <a:t>14 – 23 Octobre 2013</a:t>
            </a:r>
            <a:endParaRPr lang="fr-FR" sz="7200" b="1" dirty="0" smtClean="0"/>
          </a:p>
          <a:p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073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19117" y="729838"/>
            <a:ext cx="8640960" cy="48967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1520" y="136357"/>
            <a:ext cx="8229600" cy="792088"/>
          </a:xfrm>
        </p:spPr>
        <p:txBody>
          <a:bodyPr/>
          <a:lstStyle/>
          <a:p>
            <a:pPr algn="l"/>
            <a:r>
              <a:rPr lang="fr-FR" sz="3600" b="1" u="sng" dirty="0" smtClean="0"/>
              <a:t>Mise en œuvre</a:t>
            </a:r>
            <a:endParaRPr lang="fr-FR" sz="3600" b="1" u="sng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34496" y="873854"/>
            <a:ext cx="6641760" cy="48247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Sous la responsabilité du Centre National des Cantines Scolaires :</a:t>
            </a:r>
          </a:p>
          <a:p>
            <a:pPr lvl="1"/>
            <a:r>
              <a:rPr lang="fr-FR" sz="2600" dirty="0" smtClean="0"/>
              <a:t>promotion de l’éducation nutritionnelle et sanitaire dans les écoles à cantine ;</a:t>
            </a:r>
          </a:p>
          <a:p>
            <a:pPr lvl="1"/>
            <a:r>
              <a:rPr lang="fr-FR" sz="2600" dirty="0" smtClean="0"/>
              <a:t>du suivi, du contrôle et de l’évaluation des cantines scolaires ; </a:t>
            </a:r>
          </a:p>
          <a:p>
            <a:pPr lvl="1"/>
            <a:r>
              <a:rPr lang="fr-FR" sz="2600" dirty="0" smtClean="0"/>
              <a:t>de la coordination, du contrôle et du suivi des différents intervenants ;  et</a:t>
            </a:r>
          </a:p>
          <a:p>
            <a:pPr lvl="1"/>
            <a:r>
              <a:rPr lang="fr-FR" sz="2600" dirty="0" smtClean="0"/>
              <a:t>du contrôle de la qualité des produits livrés dans les cantines scolaires.</a:t>
            </a:r>
            <a:endParaRPr lang="en-US" sz="2600" dirty="0"/>
          </a:p>
        </p:txBody>
      </p:sp>
      <p:pic>
        <p:nvPicPr>
          <p:cNvPr id="2" name="Picture 2" descr="C:\Users\PCD\Pictures\PCD\Logos\CNC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834"/>
            <a:ext cx="2066771" cy="188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0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19117" y="729838"/>
            <a:ext cx="8640960" cy="48967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39570" y="0"/>
            <a:ext cx="8229600" cy="792088"/>
          </a:xfrm>
        </p:spPr>
        <p:txBody>
          <a:bodyPr/>
          <a:lstStyle/>
          <a:p>
            <a:pPr algn="l"/>
            <a:r>
              <a:rPr lang="en-US" sz="3600" b="1" u="sng" dirty="0" smtClean="0"/>
              <a:t>Les </a:t>
            </a:r>
            <a:r>
              <a:rPr lang="fr-FR" sz="3600" b="1" u="sng" dirty="0" smtClean="0"/>
              <a:t>défis</a:t>
            </a:r>
            <a:endParaRPr lang="fr-FR" sz="3600" b="1" u="sng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765842"/>
            <a:ext cx="8496944" cy="48247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La </a:t>
            </a:r>
            <a:r>
              <a:rPr lang="fr-FR" sz="2800" dirty="0"/>
              <a:t>mise en synergie des départements sectoriels et </a:t>
            </a:r>
            <a:r>
              <a:rPr lang="fr-FR" sz="2800" dirty="0" smtClean="0"/>
              <a:t>des Collectivités </a:t>
            </a:r>
            <a:r>
              <a:rPr lang="fr-FR" sz="2800" dirty="0"/>
              <a:t>Territoriales </a:t>
            </a:r>
            <a:r>
              <a:rPr lang="fr-FR" sz="2800" dirty="0" smtClean="0"/>
              <a:t>;</a:t>
            </a:r>
          </a:p>
          <a:p>
            <a:endParaRPr lang="fr-FR" sz="1000" dirty="0"/>
          </a:p>
          <a:p>
            <a:r>
              <a:rPr lang="fr-FR" sz="2800" dirty="0" smtClean="0"/>
              <a:t>Le partage du </a:t>
            </a:r>
            <a:r>
              <a:rPr lang="fr-FR" sz="2800" dirty="0"/>
              <a:t>contenu de la politique </a:t>
            </a:r>
            <a:r>
              <a:rPr lang="fr-FR" sz="2800" dirty="0" smtClean="0"/>
              <a:t>;</a:t>
            </a:r>
          </a:p>
          <a:p>
            <a:endParaRPr lang="fr-FR" sz="1000" dirty="0"/>
          </a:p>
          <a:p>
            <a:r>
              <a:rPr lang="fr-FR" sz="2800" dirty="0" smtClean="0"/>
              <a:t>La mobilisation </a:t>
            </a:r>
            <a:r>
              <a:rPr lang="fr-FR" sz="2800" dirty="0"/>
              <a:t>des ressources humaines et financières pour la mise en œuvre de la politique </a:t>
            </a:r>
            <a:r>
              <a:rPr lang="fr-FR" sz="2800" dirty="0" smtClean="0"/>
              <a:t>nationale ; </a:t>
            </a:r>
          </a:p>
          <a:p>
            <a:endParaRPr lang="fr-FR" sz="1000" dirty="0"/>
          </a:p>
          <a:p>
            <a:r>
              <a:rPr lang="fr-FR" sz="2800" dirty="0" smtClean="0"/>
              <a:t>Le Renforcement </a:t>
            </a:r>
            <a:r>
              <a:rPr lang="fr-FR" sz="2800" dirty="0"/>
              <a:t>d</a:t>
            </a:r>
            <a:r>
              <a:rPr lang="fr-FR" sz="2800" dirty="0" smtClean="0"/>
              <a:t>es </a:t>
            </a:r>
            <a:r>
              <a:rPr lang="fr-FR" sz="2800" dirty="0"/>
              <a:t>capacités des </a:t>
            </a:r>
            <a:r>
              <a:rPr lang="fr-FR" sz="2800" dirty="0" smtClean="0"/>
              <a:t>communautés ;</a:t>
            </a:r>
          </a:p>
          <a:p>
            <a:endParaRPr lang="fr-FR" sz="1000" dirty="0" smtClean="0"/>
          </a:p>
          <a:p>
            <a:r>
              <a:rPr lang="fr-FR" sz="2800" dirty="0" smtClean="0"/>
              <a:t>Et…la crise sécuritaire et politique de 2012.</a:t>
            </a:r>
            <a:endParaRPr lang="fr-FR" sz="28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670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12044" y="3140968"/>
            <a:ext cx="7344816" cy="1800200"/>
          </a:xfrm>
        </p:spPr>
        <p:txBody>
          <a:bodyPr>
            <a:normAutofit/>
          </a:bodyPr>
          <a:lstStyle/>
          <a:p>
            <a:r>
              <a:rPr lang="en-US" b="1" dirty="0" smtClean="0"/>
              <a:t>MERCI POUR VOTRE ATTENTION</a:t>
            </a:r>
            <a:endParaRPr lang="en-US" b="1" dirty="0"/>
          </a:p>
        </p:txBody>
      </p:sp>
      <p:pic>
        <p:nvPicPr>
          <p:cNvPr id="1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95" y="332656"/>
            <a:ext cx="4464496" cy="258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21196" y="29154"/>
            <a:ext cx="8229600" cy="864096"/>
          </a:xfrm>
        </p:spPr>
        <p:txBody>
          <a:bodyPr/>
          <a:lstStyle/>
          <a:p>
            <a:pPr algn="l"/>
            <a:r>
              <a:rPr lang="fr-FR" sz="3800" b="1" u="sng" dirty="0" smtClean="0"/>
              <a:t>Contexte du pays</a:t>
            </a:r>
            <a:endParaRPr lang="fr-FR" sz="38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64685" y="836712"/>
            <a:ext cx="6754068" cy="4680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Pays sahélien situé au cœur de l’Afrique de l’Ouest ;  </a:t>
            </a:r>
          </a:p>
          <a:p>
            <a:endParaRPr lang="fr-FR" sz="800" dirty="0" smtClean="0"/>
          </a:p>
          <a:p>
            <a:r>
              <a:rPr lang="fr-FR" sz="2800" dirty="0"/>
              <a:t>E</a:t>
            </a:r>
            <a:r>
              <a:rPr lang="fr-FR" sz="2800" dirty="0" smtClean="0"/>
              <a:t>nviron 15,4 millions d’habitants, en majorité jeune (46%) et rurale (77%) ;</a:t>
            </a:r>
          </a:p>
          <a:p>
            <a:endParaRPr lang="fr-FR" sz="800" dirty="0" smtClean="0"/>
          </a:p>
          <a:p>
            <a:r>
              <a:rPr lang="fr-FR" sz="2800" dirty="0" smtClean="0"/>
              <a:t>Malnutrition, touchant près 38% des enfants, l’insécurité alimentaire et/ou la vulnérabilité dont 40% de la population n’est pas à l’abri ;</a:t>
            </a:r>
          </a:p>
          <a:p>
            <a:endParaRPr lang="fr-FR" sz="800" dirty="0"/>
          </a:p>
          <a:p>
            <a:r>
              <a:rPr lang="fr-FR" sz="2800" dirty="0" smtClean="0"/>
              <a:t>Taux net de scolarisation: 67%.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2050" name="Picture 2" descr="C:\Users\PCD\Pictures\PCD\Logos\mali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947" y="116632"/>
            <a:ext cx="2103578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5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850106"/>
          </a:xfrm>
        </p:spPr>
        <p:txBody>
          <a:bodyPr/>
          <a:lstStyle/>
          <a:p>
            <a:pPr algn="l"/>
            <a:r>
              <a:rPr lang="fr-FR" sz="3800" b="1" u="sng" dirty="0" smtClean="0"/>
              <a:t>L’alimentation</a:t>
            </a:r>
            <a:r>
              <a:rPr lang="en-US" sz="3800" b="1" u="sng" dirty="0" smtClean="0"/>
              <a:t> </a:t>
            </a:r>
            <a:r>
              <a:rPr lang="fr-FR" sz="3800" b="1" u="sng" dirty="0" smtClean="0"/>
              <a:t>scolaire</a:t>
            </a:r>
            <a:r>
              <a:rPr lang="en-US" sz="3800" b="1" u="sng" dirty="0" smtClean="0"/>
              <a:t> au Mali</a:t>
            </a:r>
            <a:endParaRPr lang="en-US" sz="38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51520" y="980728"/>
            <a:ext cx="8712968" cy="45367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Comme moyen de faire face aux défis d’éducation et de santé/nutrition ;</a:t>
            </a:r>
          </a:p>
          <a:p>
            <a:endParaRPr lang="fr-FR" sz="1000" dirty="0" smtClean="0"/>
          </a:p>
          <a:p>
            <a:r>
              <a:rPr lang="fr-FR" sz="2800" dirty="0" smtClean="0"/>
              <a:t>Instituée dès 1962 </a:t>
            </a:r>
            <a:r>
              <a:rPr lang="en-US" sz="2800" dirty="0" smtClean="0"/>
              <a:t>;</a:t>
            </a:r>
          </a:p>
          <a:p>
            <a:endParaRPr lang="en-US" sz="1000" dirty="0" smtClean="0"/>
          </a:p>
          <a:p>
            <a:r>
              <a:rPr lang="fr-FR" sz="2800" dirty="0" smtClean="0"/>
              <a:t>Lassitude dans les 1980s </a:t>
            </a:r>
            <a:r>
              <a:rPr lang="en-US" sz="2800" dirty="0" smtClean="0"/>
              <a:t>;</a:t>
            </a:r>
          </a:p>
          <a:p>
            <a:endParaRPr lang="en-US" sz="1000" dirty="0" smtClean="0"/>
          </a:p>
          <a:p>
            <a:r>
              <a:rPr lang="fr-FR" sz="2800" dirty="0" smtClean="0"/>
              <a:t>Revitalisée vers la fin des 1990s avec le concours de partenaires (PAM et CRS) et de la Diaspora </a:t>
            </a:r>
            <a:r>
              <a:rPr lang="en-US" sz="2800" dirty="0" smtClean="0"/>
              <a:t>;</a:t>
            </a:r>
          </a:p>
          <a:p>
            <a:endParaRPr lang="en-US" sz="1000" dirty="0" smtClean="0"/>
          </a:p>
          <a:p>
            <a:r>
              <a:rPr lang="fr-FR" sz="2800" dirty="0" smtClean="0"/>
              <a:t>Près de 2.000 écoles à cantines en Janvier 2012, assistées par l’Etat et les partenaires</a:t>
            </a:r>
            <a:r>
              <a:rPr lang="en-US" sz="2800" dirty="0" smtClean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94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792088"/>
          </a:xfrm>
        </p:spPr>
        <p:txBody>
          <a:bodyPr/>
          <a:lstStyle/>
          <a:p>
            <a:pPr algn="l"/>
            <a:r>
              <a:rPr lang="fr-FR" sz="3800" b="1" u="sng" dirty="0" smtClean="0"/>
              <a:t>Pourquoi une Politique Nationale?</a:t>
            </a:r>
            <a:endParaRPr lang="fr-FR" sz="38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3528" y="1052736"/>
            <a:ext cx="8352928" cy="43924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Avoir un cadre formel de référence pour l’alimentation scolaire ;</a:t>
            </a:r>
          </a:p>
          <a:p>
            <a:endParaRPr lang="fr-FR" sz="1000" dirty="0" smtClean="0"/>
          </a:p>
          <a:p>
            <a:r>
              <a:rPr lang="fr-FR" sz="2800" dirty="0" smtClean="0"/>
              <a:t>Garantir la continuité et la durabilité des différentes interventions 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000" dirty="0" smtClean="0"/>
          </a:p>
          <a:p>
            <a:r>
              <a:rPr lang="fr-FR" sz="2800" dirty="0" smtClean="0"/>
              <a:t>Coordonner les interventions et créer et renforcer la collaboration entre acteurs et parties prenantes.</a:t>
            </a:r>
          </a:p>
          <a:p>
            <a:endParaRPr lang="fr-FR" sz="1000" dirty="0" smtClean="0"/>
          </a:p>
          <a:p>
            <a:r>
              <a:rPr lang="fr-FR" sz="2800" dirty="0" smtClean="0"/>
              <a:t>Faciliter la mobilisation des ressources.</a:t>
            </a:r>
          </a:p>
          <a:p>
            <a:endParaRPr lang="fr-FR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720080"/>
          </a:xfrm>
        </p:spPr>
        <p:txBody>
          <a:bodyPr/>
          <a:lstStyle/>
          <a:p>
            <a:pPr algn="l"/>
            <a:r>
              <a:rPr lang="fr-FR" sz="3800" b="1" u="sng" dirty="0" smtClean="0"/>
              <a:t>Etapes</a:t>
            </a:r>
            <a:r>
              <a:rPr lang="en-US" sz="3800" b="1" u="sng" dirty="0" smtClean="0"/>
              <a:t> </a:t>
            </a:r>
            <a:r>
              <a:rPr lang="fr-FR" sz="3800" b="1" u="sng" dirty="0" smtClean="0"/>
              <a:t>d’élaboration</a:t>
            </a:r>
            <a:r>
              <a:rPr lang="en-US" sz="3800" b="1" u="sng" dirty="0" smtClean="0"/>
              <a:t> et </a:t>
            </a:r>
            <a:r>
              <a:rPr lang="fr-FR" sz="3800" b="1" u="sng" dirty="0" smtClean="0"/>
              <a:t>d’adoption</a:t>
            </a:r>
            <a:endParaRPr lang="fr-FR" sz="38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3528" y="836711"/>
            <a:ext cx="8712968" cy="481287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fr-FR" sz="2700" dirty="0" smtClean="0"/>
              <a:t>Initié dans le Programme de Pays du PAM en 2006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 smtClean="0"/>
              <a:t>Un plan d’action élaboré lors du GCNF en 2007 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 smtClean="0"/>
              <a:t>Organisation d’un Forum National inclusif sur l’Alimentation Scolaire en Janvier 2008 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/>
              <a:t>C</a:t>
            </a:r>
            <a:r>
              <a:rPr lang="fr-FR" sz="2700" dirty="0" smtClean="0"/>
              <a:t>adre multisectoriel de concertation pour la formulation de la politique nationale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/>
              <a:t>Validée en fin 2008 lors d’un l’atelier </a:t>
            </a:r>
            <a:r>
              <a:rPr lang="fr-FR" sz="2700" dirty="0" smtClean="0"/>
              <a:t>technique </a:t>
            </a:r>
            <a:r>
              <a:rPr lang="fr-FR" sz="2700" dirty="0"/>
              <a:t>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/>
              <a:t>Revue lors de réunions interministérielles courant 2009 </a:t>
            </a:r>
            <a:r>
              <a:rPr lang="fr-FR" sz="2700" dirty="0" smtClean="0"/>
              <a:t>;</a:t>
            </a:r>
            <a:endParaRPr lang="fr-FR" sz="270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700" dirty="0"/>
              <a:t>Adoptée officiellement en Novembre 2009 par le Conseil </a:t>
            </a:r>
            <a:r>
              <a:rPr lang="fr-FR" sz="2700" dirty="0" smtClean="0"/>
              <a:t>des </a:t>
            </a:r>
            <a:r>
              <a:rPr lang="fr-FR" sz="2700" dirty="0"/>
              <a:t>Ministres. </a:t>
            </a:r>
          </a:p>
          <a:p>
            <a:endParaRPr lang="fr-FR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</p:spPr>
        <p:txBody>
          <a:bodyPr/>
          <a:lstStyle/>
          <a:p>
            <a:pPr algn="l"/>
            <a:r>
              <a:rPr lang="fr-FR" sz="3600" b="1" u="sng" dirty="0" smtClean="0"/>
              <a:t>Politique Nationale de l’Alimentation Scolaire</a:t>
            </a:r>
            <a:endParaRPr lang="fr-FR" sz="36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80866" y="1196752"/>
            <a:ext cx="8640960" cy="3600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Vision: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 smtClean="0">
                <a:solidFill>
                  <a:srgbClr val="FF0000"/>
                </a:solidFill>
              </a:rPr>
              <a:t>« </a:t>
            </a:r>
            <a:r>
              <a:rPr lang="fr-FR" dirty="0">
                <a:solidFill>
                  <a:srgbClr val="FF0000"/>
                </a:solidFill>
              </a:rPr>
              <a:t>A</a:t>
            </a:r>
            <a:r>
              <a:rPr lang="fr-FR" dirty="0" smtClean="0">
                <a:solidFill>
                  <a:srgbClr val="FF0000"/>
                </a:solidFill>
              </a:rPr>
              <a:t>ssurer la prise en charge de l’alimentation scolaire de façon pérenne afin que la faim ne soit pas un obstacle à l’accès, au maintien à l’école et au développement de l’élève »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8020" y="110744"/>
            <a:ext cx="8229600" cy="778098"/>
          </a:xfrm>
        </p:spPr>
        <p:txBody>
          <a:bodyPr/>
          <a:lstStyle/>
          <a:p>
            <a:pPr algn="l"/>
            <a:r>
              <a:rPr lang="fr-FR" sz="3800" b="1" u="sng" dirty="0" smtClean="0"/>
              <a:t>Objectifs</a:t>
            </a:r>
            <a:endParaRPr lang="fr-FR" sz="3800" b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3527" y="896839"/>
            <a:ext cx="8496943" cy="47527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600" dirty="0" smtClean="0">
                <a:solidFill>
                  <a:srgbClr val="FF0000"/>
                </a:solidFill>
              </a:rPr>
              <a:t>Créer un cadre institutionnel propice à la promotion de l’alimentation scolaire ;</a:t>
            </a:r>
          </a:p>
          <a:p>
            <a:r>
              <a:rPr lang="fr-FR" sz="2600" dirty="0" smtClean="0">
                <a:solidFill>
                  <a:srgbClr val="FF0000"/>
                </a:solidFill>
              </a:rPr>
              <a:t>Améliorer l’accès et le maintien à l’école des enfants, notamment des filles et des enfants vivant dans les zones d’insécurité alimentaire et de ceux vulnérables scolarisés ; </a:t>
            </a:r>
          </a:p>
          <a:p>
            <a:r>
              <a:rPr lang="fr-FR" sz="2600" dirty="0" smtClean="0">
                <a:solidFill>
                  <a:srgbClr val="FF0000"/>
                </a:solidFill>
              </a:rPr>
              <a:t>Améliorer l’état nutritionnel, d’hygiène et de santé des élèves ;</a:t>
            </a:r>
          </a:p>
          <a:p>
            <a:r>
              <a:rPr lang="fr-FR" sz="2600" dirty="0">
                <a:solidFill>
                  <a:srgbClr val="FF0000"/>
                </a:solidFill>
              </a:rPr>
              <a:t>Renforcer les capacités des acteurs pour une alimentation scolaire durable </a:t>
            </a:r>
            <a:r>
              <a:rPr lang="fr-FR" sz="2600" dirty="0" smtClean="0">
                <a:solidFill>
                  <a:srgbClr val="FF0000"/>
                </a:solidFill>
              </a:rPr>
              <a:t>;</a:t>
            </a:r>
            <a:endParaRPr lang="fr-FR" sz="2600" dirty="0">
              <a:solidFill>
                <a:srgbClr val="FF0000"/>
              </a:solidFill>
            </a:endParaRPr>
          </a:p>
          <a:p>
            <a:r>
              <a:rPr lang="fr-FR" sz="2600" dirty="0">
                <a:solidFill>
                  <a:srgbClr val="FF0000"/>
                </a:solidFill>
              </a:rPr>
              <a:t>Contribuer au développement du lieu d’implantation de la cantine scolaire.</a:t>
            </a:r>
          </a:p>
          <a:p>
            <a:endParaRPr lang="fr-FR" sz="28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4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19117" y="729838"/>
            <a:ext cx="8640960" cy="48967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L’Education est un droit fondamental pour tout citoyen et prend en compte l’équité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L’Education est ancrée dans la décentralisation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L’Education est renforcée dans le cadre d’un partenariat structuré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L’alimentation est un droit fondamental pour toute personne humaine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L’alimentation scolaire est multisectorielle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Les cantines scolaires sont à base communautaire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Les cantines scolaires s’approvisionnent en vivres/produits locaux. </a:t>
            </a:r>
          </a:p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39570" y="0"/>
            <a:ext cx="8229600" cy="792088"/>
          </a:xfrm>
        </p:spPr>
        <p:txBody>
          <a:bodyPr/>
          <a:lstStyle/>
          <a:p>
            <a:pPr algn="l"/>
            <a:r>
              <a:rPr lang="en-US" sz="3600" b="1" u="sng" dirty="0" smtClean="0"/>
              <a:t>Les orientations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120574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5649591"/>
            <a:ext cx="8677969" cy="1125991"/>
            <a:chOff x="323528" y="5649591"/>
            <a:chExt cx="8677969" cy="1125991"/>
          </a:xfrm>
        </p:grpSpPr>
        <p:pic>
          <p:nvPicPr>
            <p:cNvPr id="1026" name="Image 11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0" t="12511" r="9682"/>
            <a:stretch>
              <a:fillRect/>
            </a:stretch>
          </p:blipFill>
          <p:spPr bwMode="auto">
            <a:xfrm>
              <a:off x="323528" y="5659582"/>
              <a:ext cx="1102500" cy="1116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979712" y="5649591"/>
              <a:ext cx="7021785" cy="1116000"/>
              <a:chOff x="1979712" y="5649591"/>
              <a:chExt cx="7021785" cy="1116000"/>
            </a:xfrm>
          </p:grpSpPr>
          <p:pic>
            <p:nvPicPr>
              <p:cNvPr id="1027" name="Image 1" descr="C:\users\aïda diop\documents\disque\ised2\documents ised\logo ised ucad mspm\Logo ISED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5659582"/>
                <a:ext cx="1122965" cy="10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5649591"/>
                <a:ext cx="1048556" cy="1116000"/>
              </a:xfrm>
              <a:prstGeom prst="rect">
                <a:avLst/>
              </a:prstGeom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336" y="5875582"/>
                <a:ext cx="1405161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5965582"/>
                <a:ext cx="1918779" cy="504000"/>
              </a:xfrm>
              <a:prstGeom prst="rect">
                <a:avLst/>
              </a:prstGeom>
            </p:spPr>
          </p:pic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68312" y="1484784"/>
            <a:ext cx="8218487" cy="39604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39570" y="0"/>
            <a:ext cx="8229600" cy="792088"/>
          </a:xfrm>
        </p:spPr>
        <p:txBody>
          <a:bodyPr/>
          <a:lstStyle/>
          <a:p>
            <a:pPr algn="l"/>
            <a:r>
              <a:rPr lang="en-US" sz="3600" b="1" u="sng" dirty="0" smtClean="0"/>
              <a:t>Les </a:t>
            </a:r>
            <a:r>
              <a:rPr lang="fr-FR" sz="3600" b="1" u="sng" dirty="0" smtClean="0"/>
              <a:t>stratégies</a:t>
            </a:r>
            <a:endParaRPr lang="fr-FR" sz="3600" b="1" u="sng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19117" y="729838"/>
            <a:ext cx="8501355" cy="48967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Programme </a:t>
            </a:r>
            <a:r>
              <a:rPr lang="fr-FR" sz="2600" dirty="0">
                <a:solidFill>
                  <a:srgbClr val="FF0000"/>
                </a:solidFill>
              </a:rPr>
              <a:t>National de Sécurité Alimentaire (PNSA) </a:t>
            </a:r>
            <a:r>
              <a:rPr lang="fr-FR" sz="2600" dirty="0" smtClean="0">
                <a:solidFill>
                  <a:srgbClr val="FF0000"/>
                </a:solidFill>
              </a:rPr>
              <a:t>du </a:t>
            </a:r>
            <a:r>
              <a:rPr lang="fr-FR" sz="2600" dirty="0">
                <a:solidFill>
                  <a:srgbClr val="FF0000"/>
                </a:solidFill>
              </a:rPr>
              <a:t>Mali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>
                <a:solidFill>
                  <a:srgbClr val="FF0000"/>
                </a:solidFill>
              </a:rPr>
              <a:t>M</a:t>
            </a:r>
            <a:r>
              <a:rPr lang="fr-FR" sz="2600" dirty="0" smtClean="0">
                <a:solidFill>
                  <a:srgbClr val="FF0000"/>
                </a:solidFill>
              </a:rPr>
              <a:t>esures </a:t>
            </a:r>
            <a:r>
              <a:rPr lang="fr-FR" sz="2600" dirty="0">
                <a:solidFill>
                  <a:srgbClr val="FF0000"/>
                </a:solidFill>
              </a:rPr>
              <a:t>spécifiques </a:t>
            </a:r>
            <a:r>
              <a:rPr lang="fr-FR" sz="2600" dirty="0" smtClean="0">
                <a:solidFill>
                  <a:srgbClr val="FF0000"/>
                </a:solidFill>
              </a:rPr>
              <a:t>pour </a:t>
            </a:r>
            <a:r>
              <a:rPr lang="fr-FR" sz="2600" dirty="0">
                <a:solidFill>
                  <a:srgbClr val="FF0000"/>
                </a:solidFill>
              </a:rPr>
              <a:t>la scolarisation et la rétention des élèves, notamment des filles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Mécanismes </a:t>
            </a:r>
            <a:r>
              <a:rPr lang="fr-FR" sz="2600" dirty="0">
                <a:solidFill>
                  <a:srgbClr val="FF0000"/>
                </a:solidFill>
              </a:rPr>
              <a:t>pérennes de lutte contre la faim à l’école ; </a:t>
            </a:r>
            <a:endParaRPr lang="fr-FR" sz="26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Pérennisation </a:t>
            </a:r>
            <a:r>
              <a:rPr lang="fr-FR" sz="2600" dirty="0">
                <a:solidFill>
                  <a:srgbClr val="FF0000"/>
                </a:solidFill>
              </a:rPr>
              <a:t>des cantines </a:t>
            </a:r>
            <a:r>
              <a:rPr lang="fr-FR" sz="2600" dirty="0" smtClean="0">
                <a:solidFill>
                  <a:srgbClr val="FF0000"/>
                </a:solidFill>
              </a:rPr>
              <a:t>intégrées ;</a:t>
            </a:r>
            <a:endParaRPr lang="fr-FR" sz="26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 smtClean="0">
                <a:solidFill>
                  <a:srgbClr val="FF0000"/>
                </a:solidFill>
              </a:rPr>
              <a:t>Renforcement </a:t>
            </a:r>
            <a:r>
              <a:rPr lang="fr-FR" sz="2600" dirty="0">
                <a:solidFill>
                  <a:srgbClr val="FF0000"/>
                </a:solidFill>
              </a:rPr>
              <a:t>des capacités des structures et de celles des populations bénéficiaires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600" dirty="0">
                <a:solidFill>
                  <a:srgbClr val="FF0000"/>
                </a:solidFill>
              </a:rPr>
              <a:t>Renforcement du plaidoyer et </a:t>
            </a:r>
            <a:r>
              <a:rPr lang="fr-FR" sz="2600" dirty="0" smtClean="0">
                <a:solidFill>
                  <a:srgbClr val="FF0000"/>
                </a:solidFill>
              </a:rPr>
              <a:t>de la communication 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rgbClr val="FF0000"/>
                </a:solidFill>
              </a:rPr>
              <a:t>Un </a:t>
            </a:r>
            <a:r>
              <a:rPr lang="fr-FR" sz="2600" dirty="0" smtClean="0">
                <a:solidFill>
                  <a:srgbClr val="FF0000"/>
                </a:solidFill>
              </a:rPr>
              <a:t>système</a:t>
            </a:r>
            <a:r>
              <a:rPr lang="en-US" sz="2600" dirty="0" smtClean="0">
                <a:solidFill>
                  <a:srgbClr val="FF0000"/>
                </a:solidFill>
              </a:rPr>
              <a:t> de </a:t>
            </a:r>
            <a:r>
              <a:rPr lang="fr-FR" sz="2600" dirty="0" smtClean="0">
                <a:solidFill>
                  <a:srgbClr val="FF0000"/>
                </a:solidFill>
              </a:rPr>
              <a:t>suivi-évaluation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fr-FR" sz="2600" dirty="0" smtClean="0">
                <a:solidFill>
                  <a:srgbClr val="FF0000"/>
                </a:solidFill>
              </a:rPr>
              <a:t>orienté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fr-FR" sz="2600" dirty="0" smtClean="0">
                <a:solidFill>
                  <a:srgbClr val="FF0000"/>
                </a:solidFill>
              </a:rPr>
              <a:t>vers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fr-FR" sz="2600" dirty="0" smtClean="0">
                <a:solidFill>
                  <a:srgbClr val="FF0000"/>
                </a:solidFill>
              </a:rPr>
              <a:t>une </a:t>
            </a:r>
            <a:r>
              <a:rPr lang="fr-FR" sz="2600" dirty="0">
                <a:solidFill>
                  <a:srgbClr val="FF0000"/>
                </a:solidFill>
              </a:rPr>
              <a:t>meilleure gestion et une bonne utilisation de </a:t>
            </a:r>
            <a:r>
              <a:rPr lang="fr-FR" sz="2600" dirty="0" smtClean="0">
                <a:solidFill>
                  <a:srgbClr val="FF0000"/>
                </a:solidFill>
              </a:rPr>
              <a:t>l’information. </a:t>
            </a:r>
            <a:endParaRPr lang="fr-FR" sz="2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30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643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 processus de développement des politiques: le cas du Mali  LA POLITIQUE NATIONALE DE L’ALIMENTATION SCOLAIRE</vt:lpstr>
      <vt:lpstr>Contexte du pays</vt:lpstr>
      <vt:lpstr>L’alimentation scolaire au Mali</vt:lpstr>
      <vt:lpstr>Pourquoi une Politique Nationale?</vt:lpstr>
      <vt:lpstr>Etapes d’élaboration et d’adoption</vt:lpstr>
      <vt:lpstr>Politique Nationale de l’Alimentation Scolaire</vt:lpstr>
      <vt:lpstr>Objectifs</vt:lpstr>
      <vt:lpstr>Les orientations</vt:lpstr>
      <vt:lpstr>Les stratégies</vt:lpstr>
      <vt:lpstr>Mise en œuvre</vt:lpstr>
      <vt:lpstr>Les défis</vt:lpstr>
      <vt:lpstr>MERCI POUR VOTRE ATTENTION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Kwon</dc:creator>
  <cp:lastModifiedBy>Charlotte Broyd</cp:lastModifiedBy>
  <cp:revision>35</cp:revision>
  <dcterms:created xsi:type="dcterms:W3CDTF">2013-10-04T15:26:01Z</dcterms:created>
  <dcterms:modified xsi:type="dcterms:W3CDTF">2013-10-21T09:34:56Z</dcterms:modified>
</cp:coreProperties>
</file>