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3682" r:id="rId2"/>
    <p:sldMasterId id="2147483693" r:id="rId3"/>
    <p:sldMasterId id="2147483715" r:id="rId4"/>
  </p:sldMasterIdLst>
  <p:notesMasterIdLst>
    <p:notesMasterId r:id="rId25"/>
  </p:notesMasterIdLst>
  <p:sldIdLst>
    <p:sldId id="269" r:id="rId5"/>
    <p:sldId id="261" r:id="rId6"/>
    <p:sldId id="270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3" r:id="rId17"/>
    <p:sldId id="286" r:id="rId18"/>
    <p:sldId id="260" r:id="rId19"/>
    <p:sldId id="287" r:id="rId20"/>
    <p:sldId id="285" r:id="rId21"/>
    <p:sldId id="282" r:id="rId22"/>
    <p:sldId id="284" r:id="rId23"/>
    <p:sldId id="272" r:id="rId24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GELA DEMAS" initials="A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46A3EB-5754-40FE-B298-52A906D8475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F46948-B6FA-4CDD-BF22-D90BA840F2D5}">
      <dgm:prSet custT="1"/>
      <dgm:spPr/>
      <dgm:t>
        <a:bodyPr/>
        <a:lstStyle/>
        <a:p>
          <a:pPr rtl="0"/>
          <a:r>
            <a:rPr lang="fr-FR" sz="2000" b="1" dirty="0" smtClean="0"/>
            <a:t>Etendre la base de connaissances sur l’éducation</a:t>
          </a:r>
          <a:endParaRPr lang="en-US" sz="2000" dirty="0"/>
        </a:p>
      </dgm:t>
    </dgm:pt>
    <dgm:pt modelId="{B17D6B5A-A0CB-4196-9F91-D6894C6FDCBB}" type="parTrans" cxnId="{223B4009-7BED-4997-AB13-8A44D0B5CABB}">
      <dgm:prSet/>
      <dgm:spPr/>
      <dgm:t>
        <a:bodyPr/>
        <a:lstStyle/>
        <a:p>
          <a:endParaRPr lang="en-US"/>
        </a:p>
      </dgm:t>
    </dgm:pt>
    <dgm:pt modelId="{A057A06E-2FBC-44FF-A23F-085897CDF640}" type="sibTrans" cxnId="{223B4009-7BED-4997-AB13-8A44D0B5CABB}">
      <dgm:prSet/>
      <dgm:spPr/>
      <dgm:t>
        <a:bodyPr/>
        <a:lstStyle/>
        <a:p>
          <a:endParaRPr lang="en-US"/>
        </a:p>
      </dgm:t>
    </dgm:pt>
    <dgm:pt modelId="{978D5575-AF4E-40DD-B877-46B43F80C4A2}" type="pres">
      <dgm:prSet presAssocID="{C746A3EB-5754-40FE-B298-52A906D8475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5FD3CE0-26F9-4136-8F50-2CC26779AEC5}" type="pres">
      <dgm:prSet presAssocID="{06F46948-B6FA-4CDD-BF22-D90BA840F2D5}" presName="parentText" presStyleLbl="node1" presStyleIdx="0" presStyleCnt="1" custScaleY="14647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FF35CC5-ABBD-4328-8502-9F5991E3F36D}" type="presOf" srcId="{06F46948-B6FA-4CDD-BF22-D90BA840F2D5}" destId="{A5FD3CE0-26F9-4136-8F50-2CC26779AEC5}" srcOrd="0" destOrd="0" presId="urn:microsoft.com/office/officeart/2005/8/layout/vList2"/>
    <dgm:cxn modelId="{577C5296-9DEA-41BF-80A4-560A03129DFE}" type="presOf" srcId="{C746A3EB-5754-40FE-B298-52A906D84754}" destId="{978D5575-AF4E-40DD-B877-46B43F80C4A2}" srcOrd="0" destOrd="0" presId="urn:microsoft.com/office/officeart/2005/8/layout/vList2"/>
    <dgm:cxn modelId="{223B4009-7BED-4997-AB13-8A44D0B5CABB}" srcId="{C746A3EB-5754-40FE-B298-52A906D84754}" destId="{06F46948-B6FA-4CDD-BF22-D90BA840F2D5}" srcOrd="0" destOrd="0" parTransId="{B17D6B5A-A0CB-4196-9F91-D6894C6FDCBB}" sibTransId="{A057A06E-2FBC-44FF-A23F-085897CDF640}"/>
    <dgm:cxn modelId="{E7A2091B-AF9C-4C2B-8132-073FF1F60F88}" type="presParOf" srcId="{978D5575-AF4E-40DD-B877-46B43F80C4A2}" destId="{A5FD3CE0-26F9-4136-8F50-2CC26779AEC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26BED4-122F-4231-81DE-B572422ACAE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AAFAB4-8153-41CC-8BC1-099EA25EEBB2}">
      <dgm:prSet custT="1"/>
      <dgm:spPr/>
      <dgm:t>
        <a:bodyPr/>
        <a:lstStyle/>
        <a:p>
          <a:pPr rtl="0"/>
          <a:r>
            <a:rPr lang="fr-FR" sz="2000" b="1" dirty="0" smtClean="0"/>
            <a:t>Pour inspirer and informer les réformes des systèmes </a:t>
          </a:r>
          <a:endParaRPr lang="en-US" sz="2000" dirty="0"/>
        </a:p>
      </dgm:t>
    </dgm:pt>
    <dgm:pt modelId="{5BCE4F6E-EE6E-4DF0-AC68-78D5DC50DF02}" type="parTrans" cxnId="{650CEBA6-D0E2-4CF4-8E1C-5D799C2013E2}">
      <dgm:prSet/>
      <dgm:spPr/>
      <dgm:t>
        <a:bodyPr/>
        <a:lstStyle/>
        <a:p>
          <a:endParaRPr lang="en-US"/>
        </a:p>
      </dgm:t>
    </dgm:pt>
    <dgm:pt modelId="{8D52E5C3-D5B9-4020-9B23-CB7461931614}" type="sibTrans" cxnId="{650CEBA6-D0E2-4CF4-8E1C-5D799C2013E2}">
      <dgm:prSet/>
      <dgm:spPr/>
      <dgm:t>
        <a:bodyPr/>
        <a:lstStyle/>
        <a:p>
          <a:endParaRPr lang="en-US"/>
        </a:p>
      </dgm:t>
    </dgm:pt>
    <dgm:pt modelId="{F1FE0BB0-5822-44CF-9D86-82D6CF0629E6}" type="pres">
      <dgm:prSet presAssocID="{E326BED4-122F-4231-81DE-B572422ACA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52CD3F4-5BB5-4620-93A4-5553D5361EEE}" type="pres">
      <dgm:prSet presAssocID="{E7AAFAB4-8153-41CC-8BC1-099EA25EEBB2}" presName="parentText" presStyleLbl="node1" presStyleIdx="0" presStyleCnt="1" custLinFactNeighborX="3525" custLinFactNeighborY="-7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8378E34-4595-4F41-AADF-9EBF3B8D8718}" type="presOf" srcId="{E7AAFAB4-8153-41CC-8BC1-099EA25EEBB2}" destId="{452CD3F4-5BB5-4620-93A4-5553D5361EEE}" srcOrd="0" destOrd="0" presId="urn:microsoft.com/office/officeart/2005/8/layout/vList2"/>
    <dgm:cxn modelId="{650CEBA6-D0E2-4CF4-8E1C-5D799C2013E2}" srcId="{E326BED4-122F-4231-81DE-B572422ACAE3}" destId="{E7AAFAB4-8153-41CC-8BC1-099EA25EEBB2}" srcOrd="0" destOrd="0" parTransId="{5BCE4F6E-EE6E-4DF0-AC68-78D5DC50DF02}" sibTransId="{8D52E5C3-D5B9-4020-9B23-CB7461931614}"/>
    <dgm:cxn modelId="{9C0D22C7-1722-44D1-B426-8DD9A395F560}" type="presOf" srcId="{E326BED4-122F-4231-81DE-B572422ACAE3}" destId="{F1FE0BB0-5822-44CF-9D86-82D6CF0629E6}" srcOrd="0" destOrd="0" presId="urn:microsoft.com/office/officeart/2005/8/layout/vList2"/>
    <dgm:cxn modelId="{1FBFA2AD-E8B4-4D1E-9AF2-CC96B18A4B4C}" type="presParOf" srcId="{F1FE0BB0-5822-44CF-9D86-82D6CF0629E6}" destId="{452CD3F4-5BB5-4620-93A4-5553D5361EE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46A3EB-5754-40FE-B298-52A906D8475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F46948-B6FA-4CDD-BF22-D90BA840F2D5}">
      <dgm:prSet custT="1"/>
      <dgm:spPr/>
      <dgm:t>
        <a:bodyPr/>
        <a:lstStyle/>
        <a:p>
          <a:pPr rtl="0"/>
          <a:r>
            <a:rPr lang="fr-FR" sz="2000" b="1" dirty="0" smtClean="0"/>
            <a:t>Etendre la base de connaissances sur l’éducation</a:t>
          </a:r>
          <a:endParaRPr lang="en-US" sz="2000" dirty="0"/>
        </a:p>
      </dgm:t>
    </dgm:pt>
    <dgm:pt modelId="{B17D6B5A-A0CB-4196-9F91-D6894C6FDCBB}" type="parTrans" cxnId="{223B4009-7BED-4997-AB13-8A44D0B5CABB}">
      <dgm:prSet/>
      <dgm:spPr/>
      <dgm:t>
        <a:bodyPr/>
        <a:lstStyle/>
        <a:p>
          <a:endParaRPr lang="en-US"/>
        </a:p>
      </dgm:t>
    </dgm:pt>
    <dgm:pt modelId="{A057A06E-2FBC-44FF-A23F-085897CDF640}" type="sibTrans" cxnId="{223B4009-7BED-4997-AB13-8A44D0B5CABB}">
      <dgm:prSet/>
      <dgm:spPr/>
      <dgm:t>
        <a:bodyPr/>
        <a:lstStyle/>
        <a:p>
          <a:endParaRPr lang="en-US"/>
        </a:p>
      </dgm:t>
    </dgm:pt>
    <dgm:pt modelId="{978D5575-AF4E-40DD-B877-46B43F80C4A2}" type="pres">
      <dgm:prSet presAssocID="{C746A3EB-5754-40FE-B298-52A906D8475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5FD3CE0-26F9-4136-8F50-2CC26779AEC5}" type="pres">
      <dgm:prSet presAssocID="{06F46948-B6FA-4CDD-BF22-D90BA840F2D5}" presName="parentText" presStyleLbl="node1" presStyleIdx="0" presStyleCnt="1" custScaleY="14647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4FB0255-4D30-4DB2-9DB9-C939A7C563EC}" type="presOf" srcId="{06F46948-B6FA-4CDD-BF22-D90BA840F2D5}" destId="{A5FD3CE0-26F9-4136-8F50-2CC26779AEC5}" srcOrd="0" destOrd="0" presId="urn:microsoft.com/office/officeart/2005/8/layout/vList2"/>
    <dgm:cxn modelId="{223B4009-7BED-4997-AB13-8A44D0B5CABB}" srcId="{C746A3EB-5754-40FE-B298-52A906D84754}" destId="{06F46948-B6FA-4CDD-BF22-D90BA840F2D5}" srcOrd="0" destOrd="0" parTransId="{B17D6B5A-A0CB-4196-9F91-D6894C6FDCBB}" sibTransId="{A057A06E-2FBC-44FF-A23F-085897CDF640}"/>
    <dgm:cxn modelId="{54FF6628-789A-4B40-B516-DE1999C79ED7}" type="presOf" srcId="{C746A3EB-5754-40FE-B298-52A906D84754}" destId="{978D5575-AF4E-40DD-B877-46B43F80C4A2}" srcOrd="0" destOrd="0" presId="urn:microsoft.com/office/officeart/2005/8/layout/vList2"/>
    <dgm:cxn modelId="{0BD8ACF6-F858-4030-868A-BACF186A3D72}" type="presParOf" srcId="{978D5575-AF4E-40DD-B877-46B43F80C4A2}" destId="{A5FD3CE0-26F9-4136-8F50-2CC26779AEC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26BED4-122F-4231-81DE-B572422ACAE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AAFAB4-8153-41CC-8BC1-099EA25EEBB2}">
      <dgm:prSet custT="1"/>
      <dgm:spPr/>
      <dgm:t>
        <a:bodyPr/>
        <a:lstStyle/>
        <a:p>
          <a:pPr rtl="0"/>
          <a:r>
            <a:rPr lang="fr-FR" sz="2000" b="1" dirty="0" smtClean="0"/>
            <a:t>Pour inspirer and informer les réformes des systèmes </a:t>
          </a:r>
          <a:endParaRPr lang="en-US" sz="2000" dirty="0"/>
        </a:p>
      </dgm:t>
    </dgm:pt>
    <dgm:pt modelId="{5BCE4F6E-EE6E-4DF0-AC68-78D5DC50DF02}" type="parTrans" cxnId="{650CEBA6-D0E2-4CF4-8E1C-5D799C2013E2}">
      <dgm:prSet/>
      <dgm:spPr/>
      <dgm:t>
        <a:bodyPr/>
        <a:lstStyle/>
        <a:p>
          <a:endParaRPr lang="en-US"/>
        </a:p>
      </dgm:t>
    </dgm:pt>
    <dgm:pt modelId="{8D52E5C3-D5B9-4020-9B23-CB7461931614}" type="sibTrans" cxnId="{650CEBA6-D0E2-4CF4-8E1C-5D799C2013E2}">
      <dgm:prSet/>
      <dgm:spPr/>
      <dgm:t>
        <a:bodyPr/>
        <a:lstStyle/>
        <a:p>
          <a:endParaRPr lang="en-US"/>
        </a:p>
      </dgm:t>
    </dgm:pt>
    <dgm:pt modelId="{F1FE0BB0-5822-44CF-9D86-82D6CF0629E6}" type="pres">
      <dgm:prSet presAssocID="{E326BED4-122F-4231-81DE-B572422ACA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52CD3F4-5BB5-4620-93A4-5553D5361EEE}" type="pres">
      <dgm:prSet presAssocID="{E7AAFAB4-8153-41CC-8BC1-099EA25EEBB2}" presName="parentText" presStyleLbl="node1" presStyleIdx="0" presStyleCnt="1" custLinFactNeighborX="3525" custLinFactNeighborY="-7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F06AD48-34D0-40A9-9304-F25AD9313BDA}" type="presOf" srcId="{E326BED4-122F-4231-81DE-B572422ACAE3}" destId="{F1FE0BB0-5822-44CF-9D86-82D6CF0629E6}" srcOrd="0" destOrd="0" presId="urn:microsoft.com/office/officeart/2005/8/layout/vList2"/>
    <dgm:cxn modelId="{423C52C4-99BD-4335-BF9B-76B43FA8BC3F}" type="presOf" srcId="{E7AAFAB4-8153-41CC-8BC1-099EA25EEBB2}" destId="{452CD3F4-5BB5-4620-93A4-5553D5361EEE}" srcOrd="0" destOrd="0" presId="urn:microsoft.com/office/officeart/2005/8/layout/vList2"/>
    <dgm:cxn modelId="{650CEBA6-D0E2-4CF4-8E1C-5D799C2013E2}" srcId="{E326BED4-122F-4231-81DE-B572422ACAE3}" destId="{E7AAFAB4-8153-41CC-8BC1-099EA25EEBB2}" srcOrd="0" destOrd="0" parTransId="{5BCE4F6E-EE6E-4DF0-AC68-78D5DC50DF02}" sibTransId="{8D52E5C3-D5B9-4020-9B23-CB7461931614}"/>
    <dgm:cxn modelId="{FB9A6678-B2E2-48C1-AA1D-3013A73137EB}" type="presParOf" srcId="{F1FE0BB0-5822-44CF-9D86-82D6CF0629E6}" destId="{452CD3F4-5BB5-4620-93A4-5553D5361EE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FD3CE0-26F9-4136-8F50-2CC26779AEC5}">
      <dsp:nvSpPr>
        <dsp:cNvPr id="0" name=""/>
        <dsp:cNvSpPr/>
      </dsp:nvSpPr>
      <dsp:spPr>
        <a:xfrm>
          <a:off x="0" y="90150"/>
          <a:ext cx="5992695" cy="3680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Etendre la base de connaissances sur l’éducation</a:t>
          </a:r>
          <a:endParaRPr lang="en-US" sz="2000" kern="1200" dirty="0"/>
        </a:p>
      </dsp:txBody>
      <dsp:txXfrm>
        <a:off x="17969" y="108119"/>
        <a:ext cx="5956757" cy="3321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2CD3F4-5BB5-4620-93A4-5553D5361EEE}">
      <dsp:nvSpPr>
        <dsp:cNvPr id="0" name=""/>
        <dsp:cNvSpPr/>
      </dsp:nvSpPr>
      <dsp:spPr>
        <a:xfrm>
          <a:off x="0" y="68"/>
          <a:ext cx="5998644" cy="3691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Pour inspirer and informer les réformes des systèmes </a:t>
          </a:r>
          <a:endParaRPr lang="en-US" sz="2000" kern="1200" dirty="0"/>
        </a:p>
      </dsp:txBody>
      <dsp:txXfrm>
        <a:off x="18020" y="18088"/>
        <a:ext cx="5962604" cy="3331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FD3CE0-26F9-4136-8F50-2CC26779AEC5}">
      <dsp:nvSpPr>
        <dsp:cNvPr id="0" name=""/>
        <dsp:cNvSpPr/>
      </dsp:nvSpPr>
      <dsp:spPr>
        <a:xfrm>
          <a:off x="0" y="90150"/>
          <a:ext cx="5992695" cy="3680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Etendre la base de connaissances sur l’éducation</a:t>
          </a:r>
          <a:endParaRPr lang="en-US" sz="2000" kern="1200" dirty="0"/>
        </a:p>
      </dsp:txBody>
      <dsp:txXfrm>
        <a:off x="17969" y="108119"/>
        <a:ext cx="5956757" cy="3321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2CD3F4-5BB5-4620-93A4-5553D5361EEE}">
      <dsp:nvSpPr>
        <dsp:cNvPr id="0" name=""/>
        <dsp:cNvSpPr/>
      </dsp:nvSpPr>
      <dsp:spPr>
        <a:xfrm>
          <a:off x="0" y="68"/>
          <a:ext cx="5998644" cy="3691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Pour inspirer and informer les réformes des systèmes </a:t>
          </a:r>
          <a:endParaRPr lang="en-US" sz="2000" kern="1200" dirty="0"/>
        </a:p>
      </dsp:txBody>
      <dsp:txXfrm>
        <a:off x="18020" y="18088"/>
        <a:ext cx="5962604" cy="3331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A552EFE6-B3A4-438F-B5BE-F37AA09F2E01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1BFD4A36-FD03-4E7C-AB2D-36A0F84843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384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44C34-8D39-4407-B6B2-112D6F9723F0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44C34-8D39-4407-B6B2-112D6F9723F0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574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44C34-8D39-4407-B6B2-112D6F9723F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574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FD4A36-FD03-4E7C-AB2D-36A0F848434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661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44C34-8D39-4407-B6B2-112D6F9723F0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574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44C34-8D39-4407-B6B2-112D6F9723F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398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44C34-8D39-4407-B6B2-112D6F9723F0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60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422D-22BF-48BE-A9F7-3B9375013E1B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751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98F38-59E1-4F9F-B076-E2B1F5A9AD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4696-F898-4D8F-AF78-BD32245FE6E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693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422D-22BF-48BE-A9F7-3B9375013E1B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486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6F7B-5054-4E70-AFA3-27F74B78DC5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515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3FCA-8BDB-4E01-BBB2-5180453A1572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122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1686-FB6C-4B61-8A9E-064F7E2D0EE0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3165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8D44-1A0E-4B3D-BE7A-C6E6EC08B8D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324600"/>
            <a:ext cx="2133600" cy="365125"/>
          </a:xfrm>
        </p:spPr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51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E3C9D-BD63-43F3-B6C6-53559F7912CF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036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F524-FB01-49E6-818C-0E147F32BD7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8550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941CE-4385-4EC9-B8B9-14299A5EA021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0276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D7F9BD2-D4DA-456E-BAB8-043AA0296114}" type="slidenum">
              <a:rPr lang="en-US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52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6F7B-5054-4E70-AFA3-27F74B78DC5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3992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98F38-59E1-4F9F-B076-E2B1F5A9AD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4696-F898-4D8F-AF78-BD32245FE6E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963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422D-22BF-48BE-A9F7-3B9375013E1B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8790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6F7B-5054-4E70-AFA3-27F74B78DC5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7984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3FCA-8BDB-4E01-BBB2-5180453A1572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5278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1686-FB6C-4B61-8A9E-064F7E2D0EE0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7303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8D44-1A0E-4B3D-BE7A-C6E6EC08B8D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324600"/>
            <a:ext cx="2133600" cy="365125"/>
          </a:xfrm>
        </p:spPr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648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E3C9D-BD63-43F3-B6C6-53559F7912CF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940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F524-FB01-49E6-818C-0E147F32BD7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4283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941CE-4385-4EC9-B8B9-14299A5EA021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9952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D7F9BD2-D4DA-456E-BAB8-043AA0296114}" type="slidenum">
              <a:rPr lang="en-US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8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3FCA-8BDB-4E01-BBB2-5180453A1572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0558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98F38-59E1-4F9F-B076-E2B1F5A9AD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4696-F898-4D8F-AF78-BD32245FE6E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8533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422D-22BF-48BE-A9F7-3B9375013E1B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3129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6F7B-5054-4E70-AFA3-27F74B78DC5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6968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3FCA-8BDB-4E01-BBB2-5180453A1572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573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1686-FB6C-4B61-8A9E-064F7E2D0EE0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6497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8D44-1A0E-4B3D-BE7A-C6E6EC08B8D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324600"/>
            <a:ext cx="2133600" cy="365125"/>
          </a:xfrm>
        </p:spPr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813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E3C9D-BD63-43F3-B6C6-53559F7912CF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7999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F524-FB01-49E6-818C-0E147F32BD7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293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941CE-4385-4EC9-B8B9-14299A5EA021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8780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D7F9BD2-D4DA-456E-BAB8-043AA0296114}" type="slidenum">
              <a:rPr lang="en-US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1686-FB6C-4B61-8A9E-064F7E2D0EE0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5342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98F38-59E1-4F9F-B076-E2B1F5A9AD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4696-F898-4D8F-AF78-BD32245FE6E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132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8D44-1A0E-4B3D-BE7A-C6E6EC08B8D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324600"/>
            <a:ext cx="2133600" cy="365125"/>
          </a:xfrm>
        </p:spPr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672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E3C9D-BD63-43F3-B6C6-53559F7912CF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22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F524-FB01-49E6-818C-0E147F32BD7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497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941CE-4385-4EC9-B8B9-14299A5EA021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448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D7F9BD2-D4DA-456E-BAB8-043AA0296114}" type="slidenum">
              <a:rPr lang="en-US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051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841C6-B99B-42F6-97E9-C5AE4B25609D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198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841C6-B99B-42F6-97E9-C5AE4B25609D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6415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841C6-B99B-42F6-97E9-C5AE4B25609D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0364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841C6-B99B-42F6-97E9-C5AE4B25609D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10/21/2013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AC6F0-A559-4E29-8814-06447D98808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2412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ica.go.jp/english/" TargetMode="External"/><Relationship Id="rId13" Type="http://schemas.openxmlformats.org/officeDocument/2006/relationships/image" Target="../media/image8.jpeg"/><Relationship Id="rId18" Type="http://schemas.openxmlformats.org/officeDocument/2006/relationships/hyperlink" Target="http://www.unescobkk.org/" TargetMode="External"/><Relationship Id="rId3" Type="http://schemas.openxmlformats.org/officeDocument/2006/relationships/image" Target="../media/image3.png"/><Relationship Id="rId21" Type="http://schemas.openxmlformats.org/officeDocument/2006/relationships/image" Target="../media/image12.png"/><Relationship Id="rId7" Type="http://schemas.openxmlformats.org/officeDocument/2006/relationships/image" Target="../media/image5.gif"/><Relationship Id="rId12" Type="http://schemas.openxmlformats.org/officeDocument/2006/relationships/hyperlink" Target="http://www.minedu.govt.nz/" TargetMode="External"/><Relationship Id="rId17" Type="http://schemas.openxmlformats.org/officeDocument/2006/relationships/image" Target="../media/image10.png"/><Relationship Id="rId2" Type="http://schemas.openxmlformats.org/officeDocument/2006/relationships/hyperlink" Target="http://www.ausaid.gov.au/Pages/home.aspx" TargetMode="External"/><Relationship Id="rId16" Type="http://schemas.openxmlformats.org/officeDocument/2006/relationships/hyperlink" Target="http://go.worldbank.org/4E13GOEBP0" TargetMode="External"/><Relationship Id="rId20" Type="http://schemas.openxmlformats.org/officeDocument/2006/relationships/hyperlink" Target="http://www.unicef.org/index.php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gov.uk/government/organisations/department-for-international-development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10" Type="http://schemas.openxmlformats.org/officeDocument/2006/relationships/hyperlink" Target="http://english.mest.go.kr/" TargetMode="External"/><Relationship Id="rId19" Type="http://schemas.openxmlformats.org/officeDocument/2006/relationships/image" Target="../media/image11.jpeg"/><Relationship Id="rId4" Type="http://schemas.openxmlformats.org/officeDocument/2006/relationships/hyperlink" Target="http://ciff.org/" TargetMode="External"/><Relationship Id="rId9" Type="http://schemas.openxmlformats.org/officeDocument/2006/relationships/image" Target="../media/image6.png"/><Relationship Id="rId14" Type="http://schemas.openxmlformats.org/officeDocument/2006/relationships/hyperlink" Target="http://www.oecd.org/document/0/0,3343,en_2649_33723_38052160_1_1_1_1,00.htm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295292"/>
            <a:ext cx="9128502" cy="5627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8" r="15374" b="4023"/>
          <a:stretch/>
        </p:blipFill>
        <p:spPr bwMode="auto">
          <a:xfrm>
            <a:off x="-15498" y="1"/>
            <a:ext cx="9128502" cy="20959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30625" t="31000" r="53125" b="61000"/>
          <a:stretch>
            <a:fillRect/>
          </a:stretch>
        </p:blipFill>
        <p:spPr bwMode="auto">
          <a:xfrm>
            <a:off x="7315200" y="6295292"/>
            <a:ext cx="18288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114944" y="2613216"/>
            <a:ext cx="9258944" cy="1729165"/>
          </a:xfrm>
          <a:prstGeom prst="rect">
            <a:avLst/>
          </a:prstGeom>
        </p:spPr>
        <p:txBody>
          <a:bodyPr/>
          <a:lstStyle/>
          <a:p>
            <a:pPr lvl="4">
              <a:lnSpc>
                <a:spcPts val="4400"/>
              </a:lnSpc>
              <a:defRPr/>
            </a:pPr>
            <a:r>
              <a:rPr lang="fr-FR" sz="4800" dirty="0" smtClean="0"/>
              <a:t>Approche Systémique pour Améliorer les Résultats de l‘Education </a:t>
            </a:r>
            <a:r>
              <a:rPr lang="en-US" sz="4800" dirty="0" smtClean="0">
                <a:solidFill>
                  <a:prstClr val="white"/>
                </a:solidFill>
              </a:rPr>
              <a:t>(SABER)</a:t>
            </a:r>
            <a:r>
              <a:rPr lang="en-US" sz="4800" b="1" dirty="0" smtClean="0">
                <a:solidFill>
                  <a:prstClr val="white"/>
                </a:solidFill>
              </a:rPr>
              <a:t>	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35711" y="6416960"/>
            <a:ext cx="74973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 err="1" smtClean="0">
                <a:solidFill>
                  <a:prstClr val="black"/>
                </a:solidFill>
              </a:rPr>
              <a:t>Octobre</a:t>
            </a:r>
            <a:r>
              <a:rPr lang="en-US" sz="1600" b="1" dirty="0" smtClean="0">
                <a:solidFill>
                  <a:prstClr val="black"/>
                </a:solidFill>
              </a:rPr>
              <a:t> 2013</a:t>
            </a:r>
          </a:p>
        </p:txBody>
      </p:sp>
    </p:spTree>
    <p:extLst>
      <p:ext uri="{BB962C8B-B14F-4D97-AF65-F5344CB8AC3E}">
        <p14:creationId xmlns:p14="http://schemas.microsoft.com/office/powerpoint/2010/main" val="208526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dirty="0" smtClean="0"/>
              <a:t>Les objectifs politiques SABER Santé Scolaire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b="1" u="sng" dirty="0" smtClean="0"/>
              <a:t>Politiques santé scolaire</a:t>
            </a:r>
            <a:r>
              <a:rPr lang="fr-FR" b="1" dirty="0" smtClean="0"/>
              <a:t>, y compris celles qui traitent du VIH / SIDA et le genre</a:t>
            </a:r>
          </a:p>
          <a:p>
            <a:pPr marL="514350" indent="-514350">
              <a:buFont typeface="+mj-lt"/>
              <a:buAutoNum type="arabicPeriod"/>
            </a:pPr>
            <a:r>
              <a:rPr lang="fr-FR" b="1" dirty="0" smtClean="0"/>
              <a:t>Des </a:t>
            </a:r>
            <a:r>
              <a:rPr lang="fr-FR" b="1" u="sng" dirty="0" smtClean="0"/>
              <a:t>environnements scolaire sains et sûrs</a:t>
            </a:r>
            <a:r>
              <a:rPr lang="fr-FR" b="1" dirty="0" smtClean="0"/>
              <a:t>, y compris l'accès à l'eau potable, à l'assainissement adéquat et un environnement psychosocial sain</a:t>
            </a:r>
          </a:p>
          <a:p>
            <a:pPr marL="514350" indent="-514350">
              <a:buFont typeface="+mj-lt"/>
              <a:buAutoNum type="arabicPeriod"/>
            </a:pPr>
            <a:r>
              <a:rPr lang="fr-FR" b="1" u="sng" dirty="0" smtClean="0"/>
              <a:t>Services de santé et de nutrition en milieu scolaire</a:t>
            </a:r>
            <a:r>
              <a:rPr lang="fr-FR" b="1" dirty="0" smtClean="0"/>
              <a:t>, y compris le déparasitage, la supplémentation en micronutriments, l'alimentation scolaire, la prévention de la fièvre dengue et du conseil psychosocial</a:t>
            </a:r>
          </a:p>
          <a:p>
            <a:pPr marL="514350" indent="-514350">
              <a:buFont typeface="+mj-lt"/>
              <a:buAutoNum type="arabicPeriod"/>
            </a:pPr>
            <a:r>
              <a:rPr lang="fr-FR" b="1" u="sng" dirty="0" smtClean="0"/>
              <a:t>Éducation à la santé basée sur les compétences</a:t>
            </a:r>
            <a:r>
              <a:rPr lang="fr-FR" b="1" dirty="0" smtClean="0"/>
              <a:t>, y compris l'élaboration des programmes, la formation aux compétences de la vie, et le matériel d'apprentissage (y compris le VIH)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72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Les objectifs politiques SABER Alimentation scolaire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b="1" u="sng" dirty="0" smtClean="0"/>
              <a:t>Cadres politiques</a:t>
            </a:r>
            <a:r>
              <a:rPr lang="fr-FR" b="1" dirty="0" smtClean="0"/>
              <a:t>: les politiques globales de SF en ligne avec la politique au niveau national</a:t>
            </a:r>
          </a:p>
          <a:p>
            <a:pPr marL="514350" indent="-514350">
              <a:buFont typeface="+mj-lt"/>
              <a:buAutoNum type="arabicPeriod"/>
            </a:pPr>
            <a:r>
              <a:rPr lang="fr-FR" b="1" u="sng" dirty="0" smtClean="0"/>
              <a:t>Capacité financière</a:t>
            </a:r>
            <a:r>
              <a:rPr lang="fr-FR" b="1" dirty="0" smtClean="0"/>
              <a:t>: la gouvernance du programme national d’AS par un financement et une budgétisation stables</a:t>
            </a:r>
          </a:p>
          <a:p>
            <a:pPr marL="514350" indent="-514350">
              <a:buFont typeface="+mj-lt"/>
              <a:buAutoNum type="arabicPeriod"/>
            </a:pPr>
            <a:r>
              <a:rPr lang="fr-FR" b="1" u="sng" dirty="0" smtClean="0"/>
              <a:t>Capacités institutionnelles et coordination</a:t>
            </a:r>
            <a:r>
              <a:rPr lang="fr-FR" b="1" dirty="0" smtClean="0"/>
              <a:t>: y compris la coordination intersectorielle AS, les structures de gestion et de responsabilisation, des cadres institutionnels solides et le suivi et évaluation</a:t>
            </a:r>
          </a:p>
          <a:p>
            <a:pPr marL="514350" indent="-514350">
              <a:buFont typeface="+mj-lt"/>
              <a:buAutoNum type="arabicPeriod"/>
            </a:pPr>
            <a:r>
              <a:rPr lang="fr-FR" b="1" u="sng" dirty="0" smtClean="0"/>
              <a:t>Conception et mise en œuvre</a:t>
            </a:r>
            <a:r>
              <a:rPr lang="fr-FR" b="1" dirty="0" smtClean="0"/>
              <a:t>: notamment l’assurance-qualité de la programmation, le ciblage et les modalités, et la conception économique des achats basés sur les besoins</a:t>
            </a:r>
          </a:p>
          <a:p>
            <a:pPr marL="514350" indent="-514350">
              <a:buFont typeface="+mj-lt"/>
              <a:buAutoNum type="arabicPeriod"/>
            </a:pPr>
            <a:r>
              <a:rPr lang="fr-FR" b="1" u="sng" dirty="0" smtClean="0"/>
              <a:t>Rôles communautaires</a:t>
            </a:r>
            <a:r>
              <a:rPr lang="fr-FR" b="1" dirty="0" smtClean="0"/>
              <a:t> – Aller au-delà des écoles: une forte participation de la communauté, la responsabilisation et l'appropriation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4793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Comment SABER est entrepris?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AutoNum type="arabicPeriod"/>
            </a:pPr>
            <a:r>
              <a:rPr lang="fr-FR" sz="2800" b="1" dirty="0" smtClean="0"/>
              <a:t>Cadre</a:t>
            </a:r>
            <a:r>
              <a:rPr lang="fr-FR" sz="2800" dirty="0" smtClean="0"/>
              <a:t>: Quels sont les objectifs politiques d’un programme SS /AS fort et quels repères doivent être atteints pour satisfaire ces objectifs?</a:t>
            </a:r>
          </a:p>
          <a:p>
            <a:pPr marL="914400" lvl="1" indent="-514350"/>
            <a:r>
              <a:rPr lang="fr-FR" sz="2400" dirty="0" smtClean="0"/>
              <a:t>“Ce qui Compte le Plus en Santé scolaire et Alimentation scolaire: Un papier cadre”</a:t>
            </a:r>
          </a:p>
          <a:p>
            <a:pPr marL="514350" indent="-514350">
              <a:buAutoNum type="arabicPeriod"/>
            </a:pPr>
            <a:r>
              <a:rPr lang="fr-FR" sz="2800" b="1" dirty="0" smtClean="0"/>
              <a:t>Prendre chaque pilier de FRESH ou norme de l’alimentation scolaire (Objectifs de Politiques)</a:t>
            </a:r>
          </a:p>
          <a:p>
            <a:pPr marL="514350" indent="-514350">
              <a:buAutoNum type="arabicPeriod"/>
            </a:pPr>
            <a:r>
              <a:rPr lang="fr-FR" sz="2800" b="1" dirty="0" smtClean="0"/>
              <a:t>Travailler avec les experts dans le domaine et tomber d’accord sur la “Norme  Or” à laquelle les pays doivent aspirer</a:t>
            </a:r>
          </a:p>
          <a:p>
            <a:pPr marL="514350" indent="-514350">
              <a:buAutoNum type="arabicPeriod"/>
            </a:pPr>
            <a:r>
              <a:rPr lang="fr-FR" sz="2800" b="1" dirty="0" smtClean="0"/>
              <a:t>Développer des repères au cours du processus pour arriver à ces “Normes  Or” basés sur une Matrice développée avec les experts du domaine </a:t>
            </a:r>
          </a:p>
          <a:p>
            <a:pPr marL="514350" indent="-514350">
              <a:buAutoNum type="arabicPeriod"/>
            </a:pPr>
            <a:r>
              <a:rPr lang="fr-FR" sz="2800" b="1" dirty="0" smtClean="0"/>
              <a:t>Repères</a:t>
            </a:r>
          </a:p>
          <a:p>
            <a:pPr lvl="2">
              <a:buFont typeface="Wingdings" pitchFamily="2" charset="2"/>
              <a:buChar char="ü"/>
            </a:pPr>
            <a:r>
              <a:rPr lang="fr-FR" b="1" dirty="0" smtClean="0"/>
              <a:t>Latent</a:t>
            </a:r>
          </a:p>
          <a:p>
            <a:pPr lvl="2">
              <a:buFont typeface="Wingdings" pitchFamily="2" charset="2"/>
              <a:buChar char="ü"/>
            </a:pPr>
            <a:r>
              <a:rPr lang="fr-FR" b="1" dirty="0" smtClean="0"/>
              <a:t>Emergeant</a:t>
            </a:r>
          </a:p>
          <a:p>
            <a:pPr lvl="2">
              <a:buFont typeface="Wingdings" pitchFamily="2" charset="2"/>
              <a:buChar char="ü"/>
            </a:pPr>
            <a:r>
              <a:rPr lang="fr-FR" b="1" dirty="0" smtClean="0"/>
              <a:t>Etabli</a:t>
            </a:r>
          </a:p>
          <a:p>
            <a:pPr lvl="2">
              <a:buFont typeface="Wingdings" pitchFamily="2" charset="2"/>
              <a:buChar char="ü"/>
            </a:pPr>
            <a:r>
              <a:rPr lang="fr-FR" b="1" dirty="0" smtClean="0"/>
              <a:t>Avancé</a:t>
            </a:r>
          </a:p>
          <a:p>
            <a:pPr marL="514350" indent="-514350">
              <a:buAutoNum type="arabicPeriod"/>
            </a:pPr>
            <a:r>
              <a:rPr lang="fr-FR" sz="2800" b="1" dirty="0" smtClean="0"/>
              <a:t>Les questionnaires utilisés pour la collecte des données doivent permettre  de situer les programmes du pays (SS &amp; AS)</a:t>
            </a:r>
          </a:p>
          <a:p>
            <a:pPr marL="514350" indent="-514350">
              <a:buAutoNum type="arabicPeriod"/>
            </a:pPr>
            <a:endParaRPr lang="fr-FR" sz="2800" b="1" dirty="0" smtClean="0"/>
          </a:p>
          <a:p>
            <a:pPr lvl="2">
              <a:buFont typeface="Wingdings" pitchFamily="2" charset="2"/>
              <a:buChar char="ü"/>
            </a:pPr>
            <a:endParaRPr lang="fr-FR" b="1" dirty="0" smtClean="0"/>
          </a:p>
          <a:p>
            <a:pPr marL="514350" indent="-514350">
              <a:buAutoNum type="arabicPeriod"/>
            </a:pP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203188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Etapes suivantes pour ce cours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/>
              <a:t>Cadres SABER-SS/AS, des questionnaires et des rapports (par exemple Ghana) sont partagé avec les participants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Chaque équipe nationale remplira un questionnaire santé scolaire et un questionnaire  alimentation scolaire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Les questionnaires seront analysés et des rapports similaires à celui du Ghana seront rédigés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Les rapports nationaux seront validés par les ministères de l'Éducation, en collaboration avec les parties prenantes et affichés sur le site Web de SABER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Mise en œuvre: Les pays mettront ensuite en place des plans d'action en vue d'atteindre  les Objectifs politiques de SABER SS et 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43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1820103" y="2628899"/>
            <a:ext cx="5458359" cy="2229303"/>
          </a:xfrm>
          <a:prstGeom prst="rect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AutoShape 21"/>
          <p:cNvSpPr>
            <a:spLocks noChangeArrowheads="1"/>
          </p:cNvSpPr>
          <p:nvPr/>
        </p:nvSpPr>
        <p:spPr bwMode="auto">
          <a:xfrm>
            <a:off x="1963116" y="2835728"/>
            <a:ext cx="1261949" cy="134430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497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ko-KR" sz="1400" b="1" i="0" u="none" strike="noStrike" cap="none" normalizeH="0" baseline="0" dirty="0" smtClean="0">
                <a:ln>
                  <a:noFill/>
                </a:ln>
                <a:effectLst/>
                <a:ea typeface="Malgun Gothic" pitchFamily="34" charset="-127"/>
                <a:cs typeface="Arial" pitchFamily="34" charset="0"/>
              </a:rPr>
              <a:t>Qualité</a:t>
            </a:r>
            <a:r>
              <a:rPr lang="fr-FR" altLang="ko-KR" sz="1400" b="1" dirty="0" smtClean="0">
                <a:ea typeface="Malgun Gothic" pitchFamily="34" charset="-127"/>
                <a:cs typeface="Arial" pitchFamily="34" charset="0"/>
              </a:rPr>
              <a:t> des </a:t>
            </a:r>
            <a:r>
              <a:rPr kumimoji="0" lang="fr-FR" altLang="ko-KR" sz="1400" b="1" i="0" u="none" strike="noStrike" cap="none" normalizeH="0" baseline="0" dirty="0" smtClean="0">
                <a:ln>
                  <a:noFill/>
                </a:ln>
                <a:effectLst/>
                <a:ea typeface="Malgun Gothic" pitchFamily="34" charset="-127"/>
                <a:cs typeface="Arial" pitchFamily="34" charset="0"/>
              </a:rPr>
              <a:t>politiques et institutions</a:t>
            </a:r>
          </a:p>
        </p:txBody>
      </p:sp>
      <p:sp>
        <p:nvSpPr>
          <p:cNvPr id="11" name="AutoShape 22"/>
          <p:cNvSpPr>
            <a:spLocks noChangeArrowheads="1"/>
          </p:cNvSpPr>
          <p:nvPr/>
        </p:nvSpPr>
        <p:spPr bwMode="auto">
          <a:xfrm>
            <a:off x="210517" y="3009899"/>
            <a:ext cx="1143000" cy="96815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497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ko-KR" sz="1600" b="1" i="0" u="none" strike="noStrike" cap="none" normalizeH="0" baseline="0" smtClean="0">
                <a:ln>
                  <a:noFill/>
                </a:ln>
                <a:effectLst/>
                <a:latin typeface="Calibri" pitchFamily="34" charset="0"/>
                <a:ea typeface="Malgun Gothic" pitchFamily="34" charset="-127"/>
                <a:cs typeface="Arial" pitchFamily="34" charset="0"/>
              </a:rPr>
              <a:t>Intrants Education </a:t>
            </a:r>
            <a:endParaRPr kumimoji="0" lang="fr-FR" sz="16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23"/>
          <p:cNvSpPr>
            <a:spLocks noChangeArrowheads="1"/>
          </p:cNvSpPr>
          <p:nvPr/>
        </p:nvSpPr>
        <p:spPr bwMode="auto">
          <a:xfrm>
            <a:off x="3715719" y="2835728"/>
            <a:ext cx="1600200" cy="134430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497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ko-KR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Malgun Gothic" pitchFamily="34" charset="-127"/>
                <a:cs typeface="Arial" pitchFamily="34" charset="0"/>
              </a:rPr>
              <a:t>Qualité</a:t>
            </a:r>
            <a:r>
              <a:rPr kumimoji="0" lang="fr-FR" altLang="ko-KR" sz="1400" b="1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Malgun Gothic" pitchFamily="34" charset="-127"/>
                <a:cs typeface="Arial" pitchFamily="34" charset="0"/>
              </a:rPr>
              <a:t> de la mise en œuvr</a:t>
            </a:r>
            <a:r>
              <a:rPr lang="fr-FR" altLang="ko-KR" sz="1400" b="1" dirty="0" smtClean="0">
                <a:latin typeface="Calibri" pitchFamily="34" charset="0"/>
                <a:ea typeface="Malgun Gothic" pitchFamily="34" charset="-127"/>
                <a:cs typeface="Arial" pitchFamily="34" charset="0"/>
              </a:rPr>
              <a:t>e de la </a:t>
            </a:r>
            <a:r>
              <a:rPr kumimoji="0" lang="fr-FR" altLang="ko-KR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Malgun Gothic" pitchFamily="34" charset="-127"/>
                <a:cs typeface="Arial" pitchFamily="34" charset="0"/>
              </a:rPr>
              <a:t>politique</a:t>
            </a:r>
            <a:endParaRPr kumimoji="0" lang="fr-FR" altLang="ko-KR" sz="1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algun Gothic" pitchFamily="34" charset="-127"/>
              <a:cs typeface="Arial" pitchFamily="34" charset="0"/>
            </a:endParaRPr>
          </a:p>
        </p:txBody>
      </p:sp>
      <p:sp>
        <p:nvSpPr>
          <p:cNvPr id="13" name="AutoShape 24"/>
          <p:cNvSpPr>
            <a:spLocks noChangeArrowheads="1"/>
          </p:cNvSpPr>
          <p:nvPr/>
        </p:nvSpPr>
        <p:spPr bwMode="auto">
          <a:xfrm>
            <a:off x="7830517" y="3018595"/>
            <a:ext cx="1026769" cy="97856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497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ko-KR" sz="1600" b="1" dirty="0" smtClean="0">
                <a:latin typeface="Calibri" pitchFamily="34" charset="0"/>
                <a:ea typeface="Malgun Gothic" pitchFamily="34" charset="-127"/>
                <a:cs typeface="Arial" pitchFamily="34" charset="0"/>
              </a:rPr>
              <a:t>Apprentissage pour tous</a:t>
            </a:r>
            <a:endParaRPr kumimoji="0" lang="fr-FR" altLang="ko-KR" sz="16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Malgun Gothic" pitchFamily="34" charset="-127"/>
              <a:cs typeface="Arial" pitchFamily="34" charset="0"/>
            </a:endParaRPr>
          </a:p>
        </p:txBody>
      </p:sp>
      <p:sp>
        <p:nvSpPr>
          <p:cNvPr id="15" name="AutoShape 26"/>
          <p:cNvSpPr>
            <a:spLocks noChangeArrowheads="1"/>
          </p:cNvSpPr>
          <p:nvPr/>
        </p:nvSpPr>
        <p:spPr bwMode="auto">
          <a:xfrm>
            <a:off x="1353517" y="3390899"/>
            <a:ext cx="425485" cy="315926"/>
          </a:xfrm>
          <a:prstGeom prst="rightArrow">
            <a:avLst>
              <a:gd name="adj1" fmla="val 50000"/>
              <a:gd name="adj2" fmla="val 43891"/>
            </a:avLst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AutoShape 27"/>
          <p:cNvSpPr>
            <a:spLocks noChangeArrowheads="1"/>
          </p:cNvSpPr>
          <p:nvPr/>
        </p:nvSpPr>
        <p:spPr bwMode="auto">
          <a:xfrm>
            <a:off x="3267281" y="3387270"/>
            <a:ext cx="399974" cy="315926"/>
          </a:xfrm>
          <a:prstGeom prst="rightArrow">
            <a:avLst>
              <a:gd name="adj1" fmla="val 50000"/>
              <a:gd name="adj2" fmla="val 41259"/>
            </a:avLst>
          </a:prstGeom>
          <a:solidFill>
            <a:srgbClr val="C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AutoShape 28"/>
          <p:cNvSpPr>
            <a:spLocks noChangeArrowheads="1"/>
          </p:cNvSpPr>
          <p:nvPr/>
        </p:nvSpPr>
        <p:spPr bwMode="auto">
          <a:xfrm>
            <a:off x="7352160" y="3387270"/>
            <a:ext cx="478357" cy="315926"/>
          </a:xfrm>
          <a:prstGeom prst="rightArrow">
            <a:avLst>
              <a:gd name="adj1" fmla="val 50000"/>
              <a:gd name="adj2" fmla="val 48778"/>
            </a:avLst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" name="AutoShape 32"/>
          <p:cNvSpPr>
            <a:spLocks noChangeArrowheads="1"/>
          </p:cNvSpPr>
          <p:nvPr/>
        </p:nvSpPr>
        <p:spPr bwMode="auto">
          <a:xfrm>
            <a:off x="5818151" y="2835728"/>
            <a:ext cx="1326566" cy="134430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497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ko-KR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Malgun Gothic" pitchFamily="34" charset="-127"/>
                <a:cs typeface="Arial" pitchFamily="34" charset="0"/>
              </a:rPr>
              <a:t>Qualité et  quantité de l’éducation fournie</a:t>
            </a:r>
            <a:endParaRPr kumimoji="0" lang="fr-FR" sz="1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AutoShape 33"/>
          <p:cNvSpPr>
            <a:spLocks noChangeArrowheads="1"/>
          </p:cNvSpPr>
          <p:nvPr/>
        </p:nvSpPr>
        <p:spPr bwMode="auto">
          <a:xfrm>
            <a:off x="5392117" y="3390899"/>
            <a:ext cx="365989" cy="315926"/>
          </a:xfrm>
          <a:prstGeom prst="rightArrow">
            <a:avLst>
              <a:gd name="adj1" fmla="val 50000"/>
              <a:gd name="adj2" fmla="val 41259"/>
            </a:avLst>
          </a:prstGeom>
          <a:solidFill>
            <a:srgbClr val="C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7686" y="2286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Focus Futur de SABER:</a:t>
            </a:r>
            <a:b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Mise en Œuvre de la Politique</a:t>
            </a:r>
            <a:endParaRPr lang="fr-FR" dirty="0">
              <a:solidFill>
                <a:schemeClr val="tx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10173" y="4229098"/>
            <a:ext cx="1599534" cy="1066801"/>
            <a:chOff x="3910173" y="4229098"/>
            <a:chExt cx="1599534" cy="1066801"/>
          </a:xfrm>
        </p:grpSpPr>
        <p:sp>
          <p:nvSpPr>
            <p:cNvPr id="18" name="Text Box 30"/>
            <p:cNvSpPr txBox="1">
              <a:spLocks noChangeArrowheads="1"/>
            </p:cNvSpPr>
            <p:nvPr/>
          </p:nvSpPr>
          <p:spPr bwMode="auto">
            <a:xfrm>
              <a:off x="3910173" y="4628978"/>
              <a:ext cx="1599534" cy="6669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400" b="1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Malgun Gothic" pitchFamily="34" charset="-127"/>
                  <a:cs typeface="Arial" pitchFamily="34" charset="0"/>
                </a:defRPr>
              </a:lvl1pPr>
            </a:lstStyle>
            <a:p>
              <a:r>
                <a:rPr lang="fr-FR" altLang="ko-KR" dirty="0" smtClean="0"/>
                <a:t>SABER dans la mise en œuvre  future</a:t>
              </a:r>
              <a:endParaRPr lang="fr-FR" i="1" dirty="0"/>
            </a:p>
          </p:txBody>
        </p:sp>
        <p:cxnSp>
          <p:nvCxnSpPr>
            <p:cNvPr id="19" name="AutoShape 31"/>
            <p:cNvCxnSpPr>
              <a:cxnSpLocks noChangeShapeType="1"/>
            </p:cNvCxnSpPr>
            <p:nvPr/>
          </p:nvCxnSpPr>
          <p:spPr bwMode="auto">
            <a:xfrm flipH="1" flipV="1">
              <a:off x="4553917" y="4229098"/>
              <a:ext cx="1" cy="381001"/>
            </a:xfrm>
            <a:prstGeom prst="straightConnector1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3" name="Group 2"/>
          <p:cNvGrpSpPr/>
          <p:nvPr/>
        </p:nvGrpSpPr>
        <p:grpSpPr>
          <a:xfrm>
            <a:off x="2210967" y="4229099"/>
            <a:ext cx="1209034" cy="1333501"/>
            <a:chOff x="2210967" y="4229099"/>
            <a:chExt cx="1209034" cy="1333501"/>
          </a:xfrm>
        </p:grpSpPr>
        <p:sp>
          <p:nvSpPr>
            <p:cNvPr id="14" name="Text Box 25"/>
            <p:cNvSpPr txBox="1">
              <a:spLocks noChangeArrowheads="1"/>
            </p:cNvSpPr>
            <p:nvPr/>
          </p:nvSpPr>
          <p:spPr bwMode="auto">
            <a:xfrm>
              <a:off x="2210967" y="4628978"/>
              <a:ext cx="1209034" cy="93362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ko-KR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Malgun Gothic" pitchFamily="34" charset="-127"/>
                  <a:cs typeface="Arial" pitchFamily="34" charset="0"/>
                </a:rPr>
                <a:t>SABER maintenant Intention </a:t>
              </a:r>
              <a:r>
                <a:rPr kumimoji="0" lang="fr-FR" altLang="ko-KR" sz="1400" b="1" i="1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Malgun Gothic" pitchFamily="34" charset="-127"/>
                  <a:cs typeface="Arial" pitchFamily="34" charset="0"/>
                </a:rPr>
                <a:t>Politique</a:t>
              </a:r>
              <a:endParaRPr kumimoji="0" lang="fr-FR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3" name="AutoShape 31"/>
            <p:cNvCxnSpPr>
              <a:cxnSpLocks noChangeShapeType="1"/>
            </p:cNvCxnSpPr>
            <p:nvPr/>
          </p:nvCxnSpPr>
          <p:spPr bwMode="auto">
            <a:xfrm flipH="1" flipV="1">
              <a:off x="2572717" y="4229099"/>
              <a:ext cx="1" cy="381001"/>
            </a:xfrm>
            <a:prstGeom prst="straightConnector1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7" name="Group 6"/>
          <p:cNvGrpSpPr/>
          <p:nvPr/>
        </p:nvGrpSpPr>
        <p:grpSpPr>
          <a:xfrm>
            <a:off x="5931910" y="4241799"/>
            <a:ext cx="1650919" cy="1612900"/>
            <a:chOff x="5931910" y="4218374"/>
            <a:chExt cx="1650919" cy="1362125"/>
          </a:xfrm>
        </p:grpSpPr>
        <p:sp>
          <p:nvSpPr>
            <p:cNvPr id="22" name="Text Box 34"/>
            <p:cNvSpPr txBox="1">
              <a:spLocks noChangeArrowheads="1"/>
            </p:cNvSpPr>
            <p:nvPr/>
          </p:nvSpPr>
          <p:spPr bwMode="auto">
            <a:xfrm>
              <a:off x="5931910" y="4545352"/>
              <a:ext cx="1650919" cy="103514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400" b="1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Malgun Gothic" pitchFamily="34" charset="-127"/>
                  <a:cs typeface="Arial" pitchFamily="34" charset="0"/>
                </a:defRPr>
              </a:lvl1pPr>
            </a:lstStyle>
            <a:p>
              <a:r>
                <a:rPr lang="fr-FR" dirty="0" smtClean="0"/>
                <a:t>Enquête écoles et ménages</a:t>
              </a:r>
            </a:p>
            <a:p>
              <a:r>
                <a:rPr lang="fr-FR" i="1" dirty="0" smtClean="0"/>
                <a:t>(ex., SDI en Afrique, LAC observation en classe)</a:t>
              </a:r>
              <a:endParaRPr lang="fr-FR" i="1" dirty="0"/>
            </a:p>
          </p:txBody>
        </p:sp>
        <p:cxnSp>
          <p:nvCxnSpPr>
            <p:cNvPr id="24" name="AutoShape 31"/>
            <p:cNvCxnSpPr>
              <a:cxnSpLocks noChangeShapeType="1"/>
            </p:cNvCxnSpPr>
            <p:nvPr/>
          </p:nvCxnSpPr>
          <p:spPr bwMode="auto">
            <a:xfrm flipH="1" flipV="1">
              <a:off x="6458917" y="4218374"/>
              <a:ext cx="22517" cy="326981"/>
            </a:xfrm>
            <a:prstGeom prst="straightConnector1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2" name="Group 1"/>
          <p:cNvGrpSpPr/>
          <p:nvPr/>
        </p:nvGrpSpPr>
        <p:grpSpPr>
          <a:xfrm>
            <a:off x="357225" y="4247977"/>
            <a:ext cx="1209034" cy="1047923"/>
            <a:chOff x="357225" y="4247977"/>
            <a:chExt cx="1209034" cy="1047923"/>
          </a:xfrm>
        </p:grpSpPr>
        <p:sp>
          <p:nvSpPr>
            <p:cNvPr id="26" name="Text Box 25"/>
            <p:cNvSpPr txBox="1">
              <a:spLocks noChangeArrowheads="1"/>
            </p:cNvSpPr>
            <p:nvPr/>
          </p:nvSpPr>
          <p:spPr bwMode="auto">
            <a:xfrm>
              <a:off x="357225" y="4628978"/>
              <a:ext cx="1209034" cy="66692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ko-KR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Malgun Gothic" pitchFamily="34" charset="-127"/>
                  <a:cs typeface="Arial" pitchFamily="34" charset="0"/>
                </a:rPr>
                <a:t>EMIS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AutoShape 31"/>
            <p:cNvCxnSpPr>
              <a:cxnSpLocks noChangeShapeType="1"/>
            </p:cNvCxnSpPr>
            <p:nvPr/>
          </p:nvCxnSpPr>
          <p:spPr bwMode="auto">
            <a:xfrm flipH="1" flipV="1">
              <a:off x="785876" y="4247977"/>
              <a:ext cx="1" cy="381001"/>
            </a:xfrm>
            <a:prstGeom prst="straightConnector1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8" name="Group 7"/>
          <p:cNvGrpSpPr/>
          <p:nvPr/>
        </p:nvGrpSpPr>
        <p:grpSpPr>
          <a:xfrm>
            <a:off x="7830517" y="4266853"/>
            <a:ext cx="1209034" cy="1143345"/>
            <a:chOff x="7830517" y="4266853"/>
            <a:chExt cx="1209034" cy="1143345"/>
          </a:xfrm>
        </p:grpSpPr>
        <p:sp>
          <p:nvSpPr>
            <p:cNvPr id="28" name="Text Box 25"/>
            <p:cNvSpPr txBox="1">
              <a:spLocks noChangeArrowheads="1"/>
            </p:cNvSpPr>
            <p:nvPr/>
          </p:nvSpPr>
          <p:spPr bwMode="auto">
            <a:xfrm>
              <a:off x="7830517" y="4628975"/>
              <a:ext cx="1209034" cy="781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ko-KR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Malgun Gothic" pitchFamily="34" charset="-127"/>
                  <a:cs typeface="Arial" pitchFamily="34" charset="0"/>
                </a:rPr>
                <a:t>EMIS, évaluation des élèves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" name="AutoShape 31"/>
            <p:cNvCxnSpPr>
              <a:cxnSpLocks noChangeShapeType="1"/>
            </p:cNvCxnSpPr>
            <p:nvPr/>
          </p:nvCxnSpPr>
          <p:spPr bwMode="auto">
            <a:xfrm flipH="1" flipV="1">
              <a:off x="8433510" y="4266853"/>
              <a:ext cx="1" cy="381001"/>
            </a:xfrm>
            <a:prstGeom prst="straightConnector1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30" name="Group 29"/>
          <p:cNvGrpSpPr/>
          <p:nvPr/>
        </p:nvGrpSpPr>
        <p:grpSpPr>
          <a:xfrm>
            <a:off x="3187421" y="1981200"/>
            <a:ext cx="5167753" cy="1037395"/>
            <a:chOff x="3267281" y="1981200"/>
            <a:chExt cx="5167753" cy="1037395"/>
          </a:xfrm>
        </p:grpSpPr>
        <p:sp>
          <p:nvSpPr>
            <p:cNvPr id="31" name="Text Box 25"/>
            <p:cNvSpPr txBox="1">
              <a:spLocks noChangeArrowheads="1"/>
            </p:cNvSpPr>
            <p:nvPr/>
          </p:nvSpPr>
          <p:spPr bwMode="auto">
            <a:xfrm>
              <a:off x="3267281" y="1981200"/>
              <a:ext cx="3191635" cy="4731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altLang="ko-KR" sz="1400" b="1" dirty="0">
                  <a:solidFill>
                    <a:schemeClr val="bg1"/>
                  </a:solidFill>
                  <a:latin typeface="Calibri" pitchFamily="34" charset="0"/>
                  <a:ea typeface="Malgun Gothic" pitchFamily="34" charset="-127"/>
                  <a:cs typeface="Arial" pitchFamily="34" charset="0"/>
                </a:rPr>
                <a:t>S</a:t>
              </a:r>
              <a:r>
                <a:rPr kumimoji="0" lang="fr-FR" altLang="ko-KR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Malgun Gothic" pitchFamily="34" charset="-127"/>
                  <a:cs typeface="Arial" pitchFamily="34" charset="0"/>
                </a:rPr>
                <a:t>&amp;E, incluant les é</a:t>
              </a:r>
              <a:r>
                <a:rPr lang="fr-FR" altLang="ko-KR" sz="1400" b="1" dirty="0" smtClean="0">
                  <a:solidFill>
                    <a:schemeClr val="bg1"/>
                  </a:solidFill>
                  <a:latin typeface="Calibri" pitchFamily="34" charset="0"/>
                  <a:ea typeface="Malgun Gothic" pitchFamily="34" charset="-127"/>
                  <a:cs typeface="Arial" pitchFamily="34" charset="0"/>
                </a:rPr>
                <a:t>valuations d’impact</a:t>
              </a:r>
              <a:endParaRPr kumimoji="0" lang="fr-FR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" name="Straight Arrow Connector 31"/>
            <p:cNvCxnSpPr>
              <a:stCxn id="31" idx="3"/>
            </p:cNvCxnSpPr>
            <p:nvPr/>
          </p:nvCxnSpPr>
          <p:spPr>
            <a:xfrm>
              <a:off x="6458916" y="2217778"/>
              <a:ext cx="1976118" cy="800817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Oval 32"/>
          <p:cNvSpPr/>
          <p:nvPr/>
        </p:nvSpPr>
        <p:spPr>
          <a:xfrm>
            <a:off x="2987182" y="2179678"/>
            <a:ext cx="3124200" cy="3962400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879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ARTNERS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4696-F898-4D8F-AF78-BD32245FE6E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3094" name="Picture 22" descr="AusAid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92" y="2686050"/>
            <a:ext cx="2241423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CIF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919" y="3621881"/>
            <a:ext cx="2800343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DFID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22" y="3850481"/>
            <a:ext cx="2699319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JICA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67" y="1454577"/>
            <a:ext cx="1533432" cy="112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The Korean Ministry of Education, Science and Technology (MEST)">
            <a:hlinkClick r:id="rId10" tooltip="The Korean Ministry of Education, Science and Technology (MEST)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444" y="1733549"/>
            <a:ext cx="2497134" cy="74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 descr="NZ_MOEA">
            <a:hlinkClick r:id="rId12" tooltip="The New Zealand Ministry of Education (Te TÄ�huhu o te MÄ�tauranga) 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919" y="2686050"/>
            <a:ext cx="2337058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6" name="Picture 34" descr="OECD Teaching and Learning International Survey (TALIS)">
            <a:hlinkClick r:id="rId14" tooltip="OECD Teaching and Learning International Survey (TALIS)"/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99" y="3621881"/>
            <a:ext cx="2536860" cy="68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8" name="Picture 36" descr="READ TF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22" y="4593431"/>
            <a:ext cx="1799058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0" name="Picture 38" descr="UNESCO Office in Bangkok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99" y="1663974"/>
            <a:ext cx="1143000" cy="92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2" name="Picture 40" descr="unicef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99" y="2695575"/>
            <a:ext cx="2438400" cy="733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96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514600"/>
            <a:ext cx="7772400" cy="1362075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MERCI DE VOTRE ATTENTION</a:t>
            </a:r>
            <a:br>
              <a:rPr lang="fr-FR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fr-FR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</a:t>
            </a:r>
            <a:r>
              <a:rPr lang="fr-FR" sz="3600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Visiter le site web pour plus d’ </a:t>
            </a:r>
            <a:r>
              <a:rPr lang="fr-FR" sz="3600" cap="none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information:</a:t>
            </a:r>
            <a:br>
              <a:rPr lang="fr-FR" sz="3600" cap="none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fr-FR" sz="3600" cap="none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http://siteresources.worldbank.org/EDUCATION/Resources/278200-1221666119663/saber.html</a:t>
            </a:r>
            <a:r>
              <a:rPr lang="fr-FR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)</a:t>
            </a:r>
            <a:endParaRPr lang="fr-FR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044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Focus Futur de SABER:</a:t>
            </a:r>
            <a:b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Mise en Œuvre de la Politique</a:t>
            </a:r>
            <a:endParaRPr lang="fr-F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1000" y="1600200"/>
            <a:ext cx="8610600" cy="4953000"/>
          </a:xfrm>
        </p:spPr>
        <p:txBody>
          <a:bodyPr>
            <a:normAutofit fontScale="77500" lnSpcReduction="20000"/>
          </a:bodyPr>
          <a:lstStyle/>
          <a:p>
            <a:pPr marL="342900" lvl="2" indent="-342900"/>
            <a:r>
              <a:rPr lang="fr-FR" sz="3500" dirty="0" smtClean="0"/>
              <a:t>L’accent de SABER jusqu'ici: Intention de la Politique</a:t>
            </a:r>
          </a:p>
          <a:p>
            <a:pPr marL="800100" lvl="3" indent="-342900"/>
            <a:r>
              <a:rPr lang="fr-FR" sz="3100" dirty="0" smtClean="0"/>
              <a:t>Est-ce qu’un environnement favorable est en place pour que les domaines du système fonctionnent de manière optimale pour produire un apprentissage sur une base continue (cadre politique)</a:t>
            </a:r>
          </a:p>
          <a:p>
            <a:pPr marL="342900" lvl="2" indent="-342900"/>
            <a:r>
              <a:rPr lang="fr-FR" sz="3500" dirty="0" smtClean="0"/>
              <a:t>Focus SABER à l'avenir: Mise en œuvre de la politique</a:t>
            </a:r>
          </a:p>
          <a:p>
            <a:pPr marL="800100" lvl="3" indent="-342900"/>
            <a:r>
              <a:rPr lang="fr-FR" sz="3100" dirty="0" smtClean="0"/>
              <a:t>Les outils en cours de développement demanderont: Est-ce que ces politiques sont mises en œuvre dans la pratique?</a:t>
            </a:r>
          </a:p>
          <a:p>
            <a:pPr marL="800100" lvl="3" indent="-342900"/>
            <a:r>
              <a:rPr lang="fr-FR" sz="3100" dirty="0" smtClean="0"/>
              <a:t>Est-ce que les agents et agences fonctionnent et travaillent ensemble (dans une structure de gouvernance donnée) pour traduire les politiques en action?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45546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Matrice de la santé scolaire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176338"/>
            <a:ext cx="8229600" cy="491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604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5" t="13292" r="28125" b="8158"/>
          <a:stretch/>
        </p:blipFill>
        <p:spPr bwMode="auto">
          <a:xfrm>
            <a:off x="1066800" y="114300"/>
            <a:ext cx="6996118" cy="636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553200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http://siteresources.worldbank.org/EDUCATION/Resources/278200-1221666119663/saber.html</a:t>
            </a:r>
          </a:p>
        </p:txBody>
      </p:sp>
    </p:spTree>
    <p:extLst>
      <p:ext uri="{BB962C8B-B14F-4D97-AF65-F5344CB8AC3E}">
        <p14:creationId xmlns:p14="http://schemas.microsoft.com/office/powerpoint/2010/main" val="95163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1820103" y="2628899"/>
            <a:ext cx="5458359" cy="2229303"/>
          </a:xfrm>
          <a:prstGeom prst="rect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AutoShape 22"/>
          <p:cNvSpPr>
            <a:spLocks noChangeArrowheads="1"/>
          </p:cNvSpPr>
          <p:nvPr/>
        </p:nvSpPr>
        <p:spPr bwMode="auto">
          <a:xfrm>
            <a:off x="210517" y="3009899"/>
            <a:ext cx="1143000" cy="96815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497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dirty="0" err="1" smtClean="0">
                <a:solidFill>
                  <a:prstClr val="black"/>
                </a:solidFill>
                <a:cs typeface="Arial" pitchFamily="34" charset="0"/>
              </a:rPr>
              <a:t>Intrants</a:t>
            </a:r>
            <a:r>
              <a:rPr lang="en-US" altLang="ko-KR" sz="1600" b="1" dirty="0" smtClean="0">
                <a:solidFill>
                  <a:prstClr val="black"/>
                </a:solidFill>
                <a:cs typeface="Arial" pitchFamily="34" charset="0"/>
              </a:rPr>
              <a:t> Education</a:t>
            </a:r>
            <a:endParaRPr lang="en-US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24"/>
          <p:cNvSpPr>
            <a:spLocks noChangeArrowheads="1"/>
          </p:cNvSpPr>
          <p:nvPr/>
        </p:nvSpPr>
        <p:spPr bwMode="auto">
          <a:xfrm>
            <a:off x="7830517" y="3018595"/>
            <a:ext cx="1161083" cy="97856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497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200" b="1" dirty="0" err="1" smtClean="0">
                <a:solidFill>
                  <a:prstClr val="black"/>
                </a:solidFill>
                <a:cs typeface="Arial" pitchFamily="34" charset="0"/>
              </a:rPr>
              <a:t>Scolarisation</a:t>
            </a:r>
            <a:r>
              <a:rPr lang="en-US" altLang="ko-KR" sz="1200" b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  <a:endParaRPr lang="en-US" altLang="ko-KR" sz="1200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5" name="AutoShape 26"/>
          <p:cNvSpPr>
            <a:spLocks noChangeArrowheads="1"/>
          </p:cNvSpPr>
          <p:nvPr/>
        </p:nvSpPr>
        <p:spPr bwMode="auto">
          <a:xfrm>
            <a:off x="1353517" y="3390899"/>
            <a:ext cx="425485" cy="315926"/>
          </a:xfrm>
          <a:prstGeom prst="rightArrow">
            <a:avLst>
              <a:gd name="adj1" fmla="val 50000"/>
              <a:gd name="adj2" fmla="val 43891"/>
            </a:avLst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AutoShape 28"/>
          <p:cNvSpPr>
            <a:spLocks noChangeArrowheads="1"/>
          </p:cNvSpPr>
          <p:nvPr/>
        </p:nvSpPr>
        <p:spPr bwMode="auto">
          <a:xfrm>
            <a:off x="7352160" y="3387270"/>
            <a:ext cx="478357" cy="315926"/>
          </a:xfrm>
          <a:prstGeom prst="rightArrow">
            <a:avLst>
              <a:gd name="adj1" fmla="val 50000"/>
              <a:gd name="adj2" fmla="val 48778"/>
            </a:avLst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endParaRPr lang="fr-F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itle 5"/>
          <p:cNvSpPr txBox="1">
            <a:spLocks/>
          </p:cNvSpPr>
          <p:nvPr/>
        </p:nvSpPr>
        <p:spPr>
          <a:xfrm>
            <a:off x="434482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/>
            </a:r>
            <a:br>
              <a:rPr lang="fr-FR" smtClean="0"/>
            </a:br>
            <a:endParaRPr lang="fr-FR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38240322"/>
              </p:ext>
            </p:extLst>
          </p:nvPr>
        </p:nvGraphicFramePr>
        <p:xfrm>
          <a:off x="1374420" y="366002"/>
          <a:ext cx="5992695" cy="548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1810495831"/>
              </p:ext>
            </p:extLst>
          </p:nvPr>
        </p:nvGraphicFramePr>
        <p:xfrm>
          <a:off x="1353516" y="990600"/>
          <a:ext cx="5998644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4183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2697162"/>
          </a:xfrm>
        </p:spPr>
        <p:txBody>
          <a:bodyPr/>
          <a:lstStyle/>
          <a:p>
            <a:r>
              <a:rPr lang="en-US" dirty="0" smtClean="0"/>
              <a:t>MERCI POUR VOTRE ATTENTION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4696-F898-4D8F-AF78-BD32245FE6E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20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48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1820103" y="2628899"/>
            <a:ext cx="5458359" cy="2229303"/>
          </a:xfrm>
          <a:prstGeom prst="rect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AutoShape 21"/>
          <p:cNvSpPr>
            <a:spLocks noChangeArrowheads="1"/>
          </p:cNvSpPr>
          <p:nvPr/>
        </p:nvSpPr>
        <p:spPr bwMode="auto">
          <a:xfrm>
            <a:off x="1963116" y="2835728"/>
            <a:ext cx="1261949" cy="134430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497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ko-KR" sz="1400" b="1" i="0" u="none" strike="noStrike" cap="none" normalizeH="0" baseline="0" dirty="0" smtClean="0">
                <a:ln>
                  <a:noFill/>
                </a:ln>
                <a:effectLst/>
                <a:ea typeface="Malgun Gothic" pitchFamily="34" charset="-127"/>
                <a:cs typeface="Arial" pitchFamily="34" charset="0"/>
              </a:rPr>
              <a:t>Qualit</a:t>
            </a:r>
            <a:r>
              <a:rPr lang="fr-FR" altLang="ko-KR" sz="1400" b="1" dirty="0" smtClean="0">
                <a:ea typeface="Malgun Gothic" pitchFamily="34" charset="-127"/>
                <a:cs typeface="Arial" pitchFamily="34" charset="0"/>
              </a:rPr>
              <a:t>é des </a:t>
            </a:r>
            <a:r>
              <a:rPr kumimoji="0" lang="fr-FR" altLang="ko-KR" sz="1400" b="1" i="0" u="none" strike="noStrike" cap="none" normalizeH="0" baseline="0" dirty="0" smtClean="0">
                <a:ln>
                  <a:noFill/>
                </a:ln>
                <a:effectLst/>
                <a:ea typeface="Malgun Gothic" pitchFamily="34" charset="-127"/>
                <a:cs typeface="Arial" pitchFamily="34" charset="0"/>
              </a:rPr>
              <a:t>politiques et institutions</a:t>
            </a:r>
          </a:p>
        </p:txBody>
      </p:sp>
      <p:sp>
        <p:nvSpPr>
          <p:cNvPr id="11" name="AutoShape 22"/>
          <p:cNvSpPr>
            <a:spLocks noChangeArrowheads="1"/>
          </p:cNvSpPr>
          <p:nvPr/>
        </p:nvSpPr>
        <p:spPr bwMode="auto">
          <a:xfrm>
            <a:off x="210517" y="3009899"/>
            <a:ext cx="1143000" cy="96815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497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ko-KR" sz="1600" b="1" i="0" u="none" strike="noStrike" cap="none" normalizeH="0" baseline="0" smtClean="0">
                <a:ln>
                  <a:noFill/>
                </a:ln>
                <a:effectLst/>
                <a:latin typeface="Calibri" pitchFamily="34" charset="0"/>
                <a:ea typeface="Malgun Gothic" pitchFamily="34" charset="-127"/>
                <a:cs typeface="Arial" pitchFamily="34" charset="0"/>
              </a:rPr>
              <a:t>Intrants Education </a:t>
            </a:r>
            <a:endParaRPr kumimoji="0" lang="fr-FR" sz="16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23"/>
          <p:cNvSpPr>
            <a:spLocks noChangeArrowheads="1"/>
          </p:cNvSpPr>
          <p:nvPr/>
        </p:nvSpPr>
        <p:spPr bwMode="auto">
          <a:xfrm>
            <a:off x="3715719" y="2835728"/>
            <a:ext cx="1600200" cy="134430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497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ko-KR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Malgun Gothic" pitchFamily="34" charset="-127"/>
                <a:cs typeface="Arial" pitchFamily="34" charset="0"/>
              </a:rPr>
              <a:t>Qualité</a:t>
            </a:r>
            <a:r>
              <a:rPr kumimoji="0" lang="fr-FR" altLang="ko-KR" sz="1400" b="1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Malgun Gothic" pitchFamily="34" charset="-127"/>
                <a:cs typeface="Arial" pitchFamily="34" charset="0"/>
              </a:rPr>
              <a:t> de la mise en œuvr</a:t>
            </a:r>
            <a:r>
              <a:rPr lang="fr-FR" altLang="ko-KR" sz="1400" b="1" dirty="0" smtClean="0">
                <a:latin typeface="Calibri" pitchFamily="34" charset="0"/>
                <a:ea typeface="Malgun Gothic" pitchFamily="34" charset="-127"/>
                <a:cs typeface="Arial" pitchFamily="34" charset="0"/>
              </a:rPr>
              <a:t>e de la </a:t>
            </a:r>
            <a:r>
              <a:rPr kumimoji="0" lang="fr-FR" altLang="ko-KR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Malgun Gothic" pitchFamily="34" charset="-127"/>
                <a:cs typeface="Arial" pitchFamily="34" charset="0"/>
              </a:rPr>
              <a:t>politique</a:t>
            </a:r>
            <a:endParaRPr kumimoji="0" lang="fr-FR" altLang="ko-KR" sz="1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algun Gothic" pitchFamily="34" charset="-127"/>
              <a:cs typeface="Arial" pitchFamily="34" charset="0"/>
            </a:endParaRPr>
          </a:p>
        </p:txBody>
      </p:sp>
      <p:sp>
        <p:nvSpPr>
          <p:cNvPr id="13" name="AutoShape 24"/>
          <p:cNvSpPr>
            <a:spLocks noChangeArrowheads="1"/>
          </p:cNvSpPr>
          <p:nvPr/>
        </p:nvSpPr>
        <p:spPr bwMode="auto">
          <a:xfrm>
            <a:off x="7830517" y="3018595"/>
            <a:ext cx="1026769" cy="97856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497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ko-KR" sz="1600" b="1" dirty="0" smtClean="0">
                <a:latin typeface="Calibri" pitchFamily="34" charset="0"/>
                <a:ea typeface="Malgun Gothic" pitchFamily="34" charset="-127"/>
                <a:cs typeface="Arial" pitchFamily="34" charset="0"/>
              </a:rPr>
              <a:t>Apprentissage pour tous</a:t>
            </a:r>
            <a:endParaRPr kumimoji="0" lang="fr-FR" altLang="ko-KR" sz="16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Malgun Gothic" pitchFamily="34" charset="-127"/>
              <a:cs typeface="Arial" pitchFamily="34" charset="0"/>
            </a:endParaRPr>
          </a:p>
        </p:txBody>
      </p:sp>
      <p:sp>
        <p:nvSpPr>
          <p:cNvPr id="15" name="AutoShape 26"/>
          <p:cNvSpPr>
            <a:spLocks noChangeArrowheads="1"/>
          </p:cNvSpPr>
          <p:nvPr/>
        </p:nvSpPr>
        <p:spPr bwMode="auto">
          <a:xfrm>
            <a:off x="1353517" y="3390899"/>
            <a:ext cx="425485" cy="315926"/>
          </a:xfrm>
          <a:prstGeom prst="rightArrow">
            <a:avLst>
              <a:gd name="adj1" fmla="val 50000"/>
              <a:gd name="adj2" fmla="val 43891"/>
            </a:avLst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AutoShape 27"/>
          <p:cNvSpPr>
            <a:spLocks noChangeArrowheads="1"/>
          </p:cNvSpPr>
          <p:nvPr/>
        </p:nvSpPr>
        <p:spPr bwMode="auto">
          <a:xfrm>
            <a:off x="3267281" y="3387270"/>
            <a:ext cx="399974" cy="315926"/>
          </a:xfrm>
          <a:prstGeom prst="rightArrow">
            <a:avLst>
              <a:gd name="adj1" fmla="val 50000"/>
              <a:gd name="adj2" fmla="val 41259"/>
            </a:avLst>
          </a:prstGeom>
          <a:solidFill>
            <a:srgbClr val="C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AutoShape 28"/>
          <p:cNvSpPr>
            <a:spLocks noChangeArrowheads="1"/>
          </p:cNvSpPr>
          <p:nvPr/>
        </p:nvSpPr>
        <p:spPr bwMode="auto">
          <a:xfrm>
            <a:off x="7352160" y="3387270"/>
            <a:ext cx="478357" cy="315926"/>
          </a:xfrm>
          <a:prstGeom prst="rightArrow">
            <a:avLst>
              <a:gd name="adj1" fmla="val 50000"/>
              <a:gd name="adj2" fmla="val 48778"/>
            </a:avLst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" name="AutoShape 32"/>
          <p:cNvSpPr>
            <a:spLocks noChangeArrowheads="1"/>
          </p:cNvSpPr>
          <p:nvPr/>
        </p:nvSpPr>
        <p:spPr bwMode="auto">
          <a:xfrm>
            <a:off x="5818151" y="2835728"/>
            <a:ext cx="1326566" cy="134430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497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ko-KR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Malgun Gothic" pitchFamily="34" charset="-127"/>
                <a:cs typeface="Arial" pitchFamily="34" charset="0"/>
              </a:rPr>
              <a:t>Qualité et  quantité de l’éducation fournie</a:t>
            </a:r>
            <a:endParaRPr kumimoji="0" lang="fr-FR" sz="1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AutoShape 33"/>
          <p:cNvSpPr>
            <a:spLocks noChangeArrowheads="1"/>
          </p:cNvSpPr>
          <p:nvPr/>
        </p:nvSpPr>
        <p:spPr bwMode="auto">
          <a:xfrm>
            <a:off x="5392117" y="3390899"/>
            <a:ext cx="365989" cy="315926"/>
          </a:xfrm>
          <a:prstGeom prst="rightArrow">
            <a:avLst>
              <a:gd name="adj1" fmla="val 50000"/>
              <a:gd name="adj2" fmla="val 41259"/>
            </a:avLst>
          </a:prstGeom>
          <a:solidFill>
            <a:srgbClr val="C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34482" y="2286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dirty="0" smtClean="0">
                <a:solidFill>
                  <a:schemeClr val="tx1"/>
                </a:solidFill>
              </a:rPr>
              <a:t/>
            </a:r>
            <a:br>
              <a:rPr lang="fr-FR" dirty="0" smtClean="0">
                <a:solidFill>
                  <a:schemeClr val="tx1"/>
                </a:solidFill>
              </a:rPr>
            </a:br>
            <a:endParaRPr lang="fr-FR" dirty="0">
              <a:solidFill>
                <a:schemeClr val="tx1"/>
              </a:solidFill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3910173" y="4229098"/>
            <a:ext cx="1599534" cy="1066801"/>
            <a:chOff x="3910173" y="4229098"/>
            <a:chExt cx="1599534" cy="1066801"/>
          </a:xfrm>
        </p:grpSpPr>
        <p:sp>
          <p:nvSpPr>
            <p:cNvPr id="18" name="Text Box 30"/>
            <p:cNvSpPr txBox="1">
              <a:spLocks noChangeArrowheads="1"/>
            </p:cNvSpPr>
            <p:nvPr/>
          </p:nvSpPr>
          <p:spPr bwMode="auto">
            <a:xfrm>
              <a:off x="3910173" y="4628978"/>
              <a:ext cx="1599534" cy="6669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400" b="1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Malgun Gothic" pitchFamily="34" charset="-127"/>
                  <a:cs typeface="Arial" pitchFamily="34" charset="0"/>
                </a:defRPr>
              </a:lvl1pPr>
            </a:lstStyle>
            <a:p>
              <a:r>
                <a:rPr lang="fr-FR" altLang="ko-KR" dirty="0" smtClean="0"/>
                <a:t>SABER dans la mise en œuvre  future</a:t>
              </a:r>
              <a:endParaRPr lang="fr-FR" i="1" dirty="0"/>
            </a:p>
          </p:txBody>
        </p:sp>
        <p:cxnSp>
          <p:nvCxnSpPr>
            <p:cNvPr id="19" name="AutoShape 31"/>
            <p:cNvCxnSpPr>
              <a:cxnSpLocks noChangeShapeType="1"/>
            </p:cNvCxnSpPr>
            <p:nvPr/>
          </p:nvCxnSpPr>
          <p:spPr bwMode="auto">
            <a:xfrm flipH="1" flipV="1">
              <a:off x="4553917" y="4229098"/>
              <a:ext cx="1" cy="381001"/>
            </a:xfrm>
            <a:prstGeom prst="straightConnector1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3" name="Group 2"/>
          <p:cNvGrpSpPr/>
          <p:nvPr/>
        </p:nvGrpSpPr>
        <p:grpSpPr>
          <a:xfrm>
            <a:off x="2210967" y="4229099"/>
            <a:ext cx="1209034" cy="1181099"/>
            <a:chOff x="2210967" y="4229099"/>
            <a:chExt cx="1209034" cy="1181099"/>
          </a:xfrm>
        </p:grpSpPr>
        <p:sp>
          <p:nvSpPr>
            <p:cNvPr id="14" name="Text Box 25"/>
            <p:cNvSpPr txBox="1">
              <a:spLocks noChangeArrowheads="1"/>
            </p:cNvSpPr>
            <p:nvPr/>
          </p:nvSpPr>
          <p:spPr bwMode="auto">
            <a:xfrm>
              <a:off x="2210967" y="4628978"/>
              <a:ext cx="1209034" cy="7812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ko-KR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Malgun Gothic" pitchFamily="34" charset="-127"/>
                  <a:cs typeface="Arial" pitchFamily="34" charset="0"/>
                </a:rPr>
                <a:t>SABER maintenant Intention </a:t>
              </a:r>
              <a:r>
                <a:rPr kumimoji="0" lang="fr-FR" altLang="ko-KR" sz="1400" b="1" i="1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Malgun Gothic" pitchFamily="34" charset="-127"/>
                  <a:cs typeface="Arial" pitchFamily="34" charset="0"/>
                </a:rPr>
                <a:t>Politique</a:t>
              </a:r>
              <a:endParaRPr kumimoji="0" lang="fr-FR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3" name="AutoShape 31"/>
            <p:cNvCxnSpPr>
              <a:cxnSpLocks noChangeShapeType="1"/>
            </p:cNvCxnSpPr>
            <p:nvPr/>
          </p:nvCxnSpPr>
          <p:spPr bwMode="auto">
            <a:xfrm flipH="1" flipV="1">
              <a:off x="2572717" y="4229099"/>
              <a:ext cx="1" cy="381001"/>
            </a:xfrm>
            <a:prstGeom prst="straightConnector1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4" name="Group 6"/>
          <p:cNvGrpSpPr/>
          <p:nvPr/>
        </p:nvGrpSpPr>
        <p:grpSpPr>
          <a:xfrm>
            <a:off x="5931910" y="4241799"/>
            <a:ext cx="1650919" cy="1612900"/>
            <a:chOff x="5931910" y="4218374"/>
            <a:chExt cx="1650919" cy="1362125"/>
          </a:xfrm>
        </p:grpSpPr>
        <p:sp>
          <p:nvSpPr>
            <p:cNvPr id="22" name="Text Box 34"/>
            <p:cNvSpPr txBox="1">
              <a:spLocks noChangeArrowheads="1"/>
            </p:cNvSpPr>
            <p:nvPr/>
          </p:nvSpPr>
          <p:spPr bwMode="auto">
            <a:xfrm>
              <a:off x="5931910" y="4545352"/>
              <a:ext cx="1650919" cy="103514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400" b="1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Malgun Gothic" pitchFamily="34" charset="-127"/>
                  <a:cs typeface="Arial" pitchFamily="34" charset="0"/>
                </a:defRPr>
              </a:lvl1pPr>
            </a:lstStyle>
            <a:p>
              <a:r>
                <a:rPr lang="fr-FR" dirty="0" smtClean="0"/>
                <a:t>Enquête écoles et ménages</a:t>
              </a:r>
            </a:p>
            <a:p>
              <a:r>
                <a:rPr lang="fr-FR" i="1" dirty="0" smtClean="0"/>
                <a:t>(ex., SDI en Afrique, LAC observation en classe)</a:t>
              </a:r>
              <a:endParaRPr lang="fr-FR" i="1" dirty="0"/>
            </a:p>
          </p:txBody>
        </p:sp>
        <p:cxnSp>
          <p:nvCxnSpPr>
            <p:cNvPr id="24" name="AutoShape 31"/>
            <p:cNvCxnSpPr>
              <a:cxnSpLocks noChangeShapeType="1"/>
            </p:cNvCxnSpPr>
            <p:nvPr/>
          </p:nvCxnSpPr>
          <p:spPr bwMode="auto">
            <a:xfrm flipH="1" flipV="1">
              <a:off x="6458917" y="4218374"/>
              <a:ext cx="22517" cy="326981"/>
            </a:xfrm>
            <a:prstGeom prst="straightConnector1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5" name="Group 1"/>
          <p:cNvGrpSpPr/>
          <p:nvPr/>
        </p:nvGrpSpPr>
        <p:grpSpPr>
          <a:xfrm>
            <a:off x="357225" y="4247977"/>
            <a:ext cx="1209034" cy="1047923"/>
            <a:chOff x="357225" y="4247977"/>
            <a:chExt cx="1209034" cy="1047923"/>
          </a:xfrm>
        </p:grpSpPr>
        <p:sp>
          <p:nvSpPr>
            <p:cNvPr id="26" name="Text Box 25"/>
            <p:cNvSpPr txBox="1">
              <a:spLocks noChangeArrowheads="1"/>
            </p:cNvSpPr>
            <p:nvPr/>
          </p:nvSpPr>
          <p:spPr bwMode="auto">
            <a:xfrm>
              <a:off x="357225" y="4628978"/>
              <a:ext cx="1209034" cy="66692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ko-KR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Malgun Gothic" pitchFamily="34" charset="-127"/>
                  <a:cs typeface="Arial" pitchFamily="34" charset="0"/>
                </a:rPr>
                <a:t>EMIS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AutoShape 31"/>
            <p:cNvCxnSpPr>
              <a:cxnSpLocks noChangeShapeType="1"/>
            </p:cNvCxnSpPr>
            <p:nvPr/>
          </p:nvCxnSpPr>
          <p:spPr bwMode="auto">
            <a:xfrm flipH="1" flipV="1">
              <a:off x="785876" y="4247977"/>
              <a:ext cx="1" cy="381001"/>
            </a:xfrm>
            <a:prstGeom prst="straightConnector1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7" name="Group 7"/>
          <p:cNvGrpSpPr/>
          <p:nvPr/>
        </p:nvGrpSpPr>
        <p:grpSpPr>
          <a:xfrm>
            <a:off x="7830517" y="4266853"/>
            <a:ext cx="1209034" cy="1143345"/>
            <a:chOff x="7830517" y="4266853"/>
            <a:chExt cx="1209034" cy="1143345"/>
          </a:xfrm>
        </p:grpSpPr>
        <p:sp>
          <p:nvSpPr>
            <p:cNvPr id="28" name="Text Box 25"/>
            <p:cNvSpPr txBox="1">
              <a:spLocks noChangeArrowheads="1"/>
            </p:cNvSpPr>
            <p:nvPr/>
          </p:nvSpPr>
          <p:spPr bwMode="auto">
            <a:xfrm>
              <a:off x="7830517" y="4628975"/>
              <a:ext cx="1209034" cy="781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ko-KR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Malgun Gothic" pitchFamily="34" charset="-127"/>
                  <a:cs typeface="Arial" pitchFamily="34" charset="0"/>
                </a:rPr>
                <a:t>EMIS, évaluation des élèves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" name="AutoShape 31"/>
            <p:cNvCxnSpPr>
              <a:cxnSpLocks noChangeShapeType="1"/>
            </p:cNvCxnSpPr>
            <p:nvPr/>
          </p:nvCxnSpPr>
          <p:spPr bwMode="auto">
            <a:xfrm flipH="1" flipV="1">
              <a:off x="8433510" y="4266853"/>
              <a:ext cx="1" cy="381001"/>
            </a:xfrm>
            <a:prstGeom prst="straightConnector1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8" name="Group 29"/>
          <p:cNvGrpSpPr/>
          <p:nvPr/>
        </p:nvGrpSpPr>
        <p:grpSpPr>
          <a:xfrm>
            <a:off x="3187421" y="1981200"/>
            <a:ext cx="5167753" cy="1037395"/>
            <a:chOff x="3267281" y="1981200"/>
            <a:chExt cx="5167753" cy="1037395"/>
          </a:xfrm>
        </p:grpSpPr>
        <p:sp>
          <p:nvSpPr>
            <p:cNvPr id="31" name="Text Box 25"/>
            <p:cNvSpPr txBox="1">
              <a:spLocks noChangeArrowheads="1"/>
            </p:cNvSpPr>
            <p:nvPr/>
          </p:nvSpPr>
          <p:spPr bwMode="auto">
            <a:xfrm>
              <a:off x="3267281" y="1981200"/>
              <a:ext cx="3191635" cy="4731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altLang="ko-KR" sz="1400" b="1" dirty="0">
                  <a:solidFill>
                    <a:schemeClr val="bg1"/>
                  </a:solidFill>
                  <a:latin typeface="Calibri" pitchFamily="34" charset="0"/>
                  <a:ea typeface="Malgun Gothic" pitchFamily="34" charset="-127"/>
                  <a:cs typeface="Arial" pitchFamily="34" charset="0"/>
                </a:rPr>
                <a:t>S</a:t>
              </a:r>
              <a:r>
                <a:rPr kumimoji="0" lang="fr-FR" altLang="ko-KR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Malgun Gothic" pitchFamily="34" charset="-127"/>
                  <a:cs typeface="Arial" pitchFamily="34" charset="0"/>
                </a:rPr>
                <a:t>&amp;E, incluant les é</a:t>
              </a:r>
              <a:r>
                <a:rPr lang="fr-FR" altLang="ko-KR" sz="1400" b="1" dirty="0" smtClean="0">
                  <a:solidFill>
                    <a:schemeClr val="bg1"/>
                  </a:solidFill>
                  <a:latin typeface="Calibri" pitchFamily="34" charset="0"/>
                  <a:ea typeface="Malgun Gothic" pitchFamily="34" charset="-127"/>
                  <a:cs typeface="Arial" pitchFamily="34" charset="0"/>
                </a:rPr>
                <a:t>valuations d’impact</a:t>
              </a:r>
              <a:endParaRPr kumimoji="0" lang="fr-FR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" name="Straight Arrow Connector 31"/>
            <p:cNvCxnSpPr>
              <a:stCxn id="31" idx="3"/>
            </p:cNvCxnSpPr>
            <p:nvPr/>
          </p:nvCxnSpPr>
          <p:spPr>
            <a:xfrm>
              <a:off x="6458916" y="2217778"/>
              <a:ext cx="1976118" cy="800817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Oval 32"/>
          <p:cNvSpPr/>
          <p:nvPr/>
        </p:nvSpPr>
        <p:spPr>
          <a:xfrm>
            <a:off x="1779002" y="2179678"/>
            <a:ext cx="1936717" cy="3962400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25" name="Diagram 24"/>
          <p:cNvGraphicFramePr/>
          <p:nvPr>
            <p:extLst>
              <p:ext uri="{D42A27DB-BD31-4B8C-83A1-F6EECF244321}">
                <p14:modId xmlns:p14="http://schemas.microsoft.com/office/powerpoint/2010/main" val="2821914750"/>
              </p:ext>
            </p:extLst>
          </p:nvPr>
        </p:nvGraphicFramePr>
        <p:xfrm>
          <a:off x="1374420" y="366002"/>
          <a:ext cx="5992695" cy="548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0" name="Diagram 29"/>
          <p:cNvGraphicFramePr/>
          <p:nvPr>
            <p:extLst>
              <p:ext uri="{D42A27DB-BD31-4B8C-83A1-F6EECF244321}">
                <p14:modId xmlns:p14="http://schemas.microsoft.com/office/powerpoint/2010/main" val="1577450458"/>
              </p:ext>
            </p:extLst>
          </p:nvPr>
        </p:nvGraphicFramePr>
        <p:xfrm>
          <a:off x="1353516" y="990600"/>
          <a:ext cx="5998644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207888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6" grpId="0" animBg="1"/>
      <p:bldP spid="20" grpId="0" animBg="1"/>
      <p:bldP spid="21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C’est Quoi SABER?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SABER  est une initiative de la Banque mondiale débutée en 2011 dans sa collaboration étroite avec les partenaires.</a:t>
            </a:r>
          </a:p>
          <a:p>
            <a:endParaRPr lang="fr-FR" dirty="0" smtClean="0"/>
          </a:p>
          <a:p>
            <a:r>
              <a:rPr lang="fr-FR" dirty="0" smtClean="0"/>
              <a:t>C’est une initiative qui vise à </a:t>
            </a:r>
            <a:r>
              <a:rPr lang="fr-FR" u="sng" dirty="0" smtClean="0"/>
              <a:t>produire des données comparatives  et des informations sur les politiques éducatives et les institutions</a:t>
            </a:r>
            <a:r>
              <a:rPr lang="fr-FR" dirty="0" smtClean="0"/>
              <a:t>, cherchant ainsi à aider les pays à systématiquement renforcer leurs systèmes éducatifs. </a:t>
            </a:r>
          </a:p>
          <a:p>
            <a:endParaRPr lang="fr-FR" dirty="0" smtClean="0"/>
          </a:p>
          <a:p>
            <a:r>
              <a:rPr lang="fr-FR" dirty="0" smtClean="0"/>
              <a:t>SABER est organisé en domaines clés des secteurs du système éducatif dans lesquels un pays fait des choix politiques qui détermine l’efficacité de ces systèmes.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43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15413" y="0"/>
            <a:ext cx="8229600" cy="1143000"/>
          </a:xfrm>
        </p:spPr>
        <p:txBody>
          <a:bodyPr>
            <a:normAutofit/>
          </a:bodyPr>
          <a:lstStyle/>
          <a:p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Domaines de SABER </a:t>
            </a:r>
            <a:endParaRPr lang="fr-F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12574" y="914398"/>
            <a:ext cx="6313636" cy="464820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ounded Rectangle 5"/>
          <p:cNvSpPr/>
          <p:nvPr/>
        </p:nvSpPr>
        <p:spPr>
          <a:xfrm>
            <a:off x="387145" y="2267334"/>
            <a:ext cx="1828800" cy="762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Développement de la Petite Enfance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7145" y="3238499"/>
            <a:ext cx="1828800" cy="77797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Développement de la main d’œuvre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87145" y="4180040"/>
            <a:ext cx="1828800" cy="8382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Education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Tertiaire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370779" y="1879100"/>
            <a:ext cx="1828800" cy="85294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Evaluation des élèves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384323" y="2791042"/>
            <a:ext cx="1828800" cy="749709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Enseignants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370779" y="3641006"/>
            <a:ext cx="1828800" cy="750939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TIC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370779" y="4486490"/>
            <a:ext cx="1828800" cy="838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Santé scolaire &amp; Alimentation scolaire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401164" y="1852550"/>
            <a:ext cx="1828800" cy="85294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Finance de l’Ecole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382728" y="2739422"/>
            <a:ext cx="1828800" cy="85294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Autonomie de l’Ecole &amp; Comptabilité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369209" y="3641006"/>
            <a:ext cx="1828800" cy="750939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mtClean="0">
                <a:solidFill>
                  <a:schemeClr val="tx1"/>
                </a:solidFill>
              </a:rPr>
              <a:t>EMIS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369209" y="4471742"/>
            <a:ext cx="1828800" cy="85294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Engager le Secteur Privé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7700" y="1232490"/>
            <a:ext cx="1600200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CYCLES</a:t>
            </a:r>
          </a:p>
          <a:p>
            <a:pPr algn="ctr"/>
            <a:r>
              <a:rPr lang="fr-FR" b="1" dirty="0" smtClean="0">
                <a:solidFill>
                  <a:schemeClr val="bg1"/>
                </a:solidFill>
              </a:rPr>
              <a:t>EDUCATION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38400" y="1066800"/>
            <a:ext cx="1981200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RESOURCES DE QUALITE  &amp; APPUI SYSTEMES 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19600" y="1242322"/>
            <a:ext cx="1825113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GOUVERNANCE &amp; FINANCE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1447800" y="5746670"/>
            <a:ext cx="1828800" cy="8382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Education Résilience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730113" y="5746670"/>
            <a:ext cx="1828800" cy="8382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Equité &amp; Inclusion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162800" y="2906711"/>
            <a:ext cx="1828800" cy="838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APPRENTISSAGE POUR TOUS 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6526210" y="3061086"/>
            <a:ext cx="63659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Oval 24"/>
          <p:cNvSpPr/>
          <p:nvPr/>
        </p:nvSpPr>
        <p:spPr>
          <a:xfrm>
            <a:off x="2370779" y="4391945"/>
            <a:ext cx="1905000" cy="1170654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64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 fait SABER?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2800" dirty="0" smtClean="0"/>
              <a:t>SABER </a:t>
            </a:r>
            <a:r>
              <a:rPr lang="fr-FR" sz="2800" u="sng" dirty="0" smtClean="0"/>
              <a:t>recueille et analyse des données de politique sur les systèmes éducatifs, évalue la qualité des politiques éducatives comparativement aux normes mondiales factuelles</a:t>
            </a:r>
            <a:r>
              <a:rPr lang="fr-FR" sz="2800" dirty="0" smtClean="0"/>
              <a:t> pour mettre en exergue les politiques et institutions qui comptent le plus dans la promotion de l’apprentissage chez tous les enfants et jeunes. </a:t>
            </a:r>
          </a:p>
          <a:p>
            <a:r>
              <a:rPr lang="fr-FR" sz="2800" dirty="0" smtClean="0"/>
              <a:t>Les </a:t>
            </a:r>
            <a:r>
              <a:rPr lang="fr-FR" sz="2800" u="sng" dirty="0" smtClean="0"/>
              <a:t>rapports pays SABER donnent à toutes les parties </a:t>
            </a:r>
            <a:r>
              <a:rPr lang="fr-FR" sz="2800" dirty="0" smtClean="0"/>
              <a:t>ayant un intérêt dans les résultats  de l’éducation une </a:t>
            </a:r>
            <a:r>
              <a:rPr lang="fr-FR" sz="2800" u="sng" dirty="0" smtClean="0"/>
              <a:t>image accessible et objective </a:t>
            </a:r>
            <a:r>
              <a:rPr lang="fr-FR" sz="2800" dirty="0" smtClean="0"/>
              <a:t> montrant  comment les politiques éducatives de leur pays s’orientent vers a promotion de l’Apprentissage pour tous.</a:t>
            </a:r>
          </a:p>
          <a:p>
            <a:endParaRPr lang="fr-FR" sz="2800" dirty="0" smtClean="0"/>
          </a:p>
        </p:txBody>
      </p:sp>
    </p:spTree>
    <p:extLst>
      <p:ext uri="{BB962C8B-B14F-4D97-AF65-F5344CB8AC3E}">
        <p14:creationId xmlns:p14="http://schemas.microsoft.com/office/powerpoint/2010/main" val="407228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Quels sont les bénéfices pour un pays d’avoir SABER 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sz="2800" dirty="0" smtClean="0"/>
              <a:t>Il fournit des normes de bonnes pratiques à partir d’une expérience globale. </a:t>
            </a:r>
          </a:p>
          <a:p>
            <a:r>
              <a:rPr lang="fr-FR" sz="2800" dirty="0" smtClean="0"/>
              <a:t>Il appuie les pays à mieux comprendre comment leur politiques et programmes se comparent avec les bonnes pratiques et fait en même temps un diagnostic des zones où les efforts d’amélioration doivent être concentrés. </a:t>
            </a:r>
          </a:p>
          <a:p>
            <a:r>
              <a:rPr lang="fr-FR" sz="2800" dirty="0" smtClean="0"/>
              <a:t>Il aide les pays à apporter une réponse au diagnostic du problème et à développer une stratégie d’amélioration des programmes de santé scolaire. </a:t>
            </a:r>
          </a:p>
          <a:p>
            <a:r>
              <a:rPr lang="fr-FR" sz="2800" dirty="0" smtClean="0"/>
              <a:t>C’est une approche conduite par le processus qui demande que les pays réfléchissent sur le type de programme qu’ils veulent mettre en place.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11361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Pourquoi SABER pour la Santé Scolaire et pour l’Alimentation Scolaire?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 smtClean="0"/>
              <a:t>SABER pour la Santé Scolaire et pour l’Alimentation Scolaire vise à:</a:t>
            </a:r>
          </a:p>
          <a:p>
            <a:r>
              <a:rPr lang="fr-FR" sz="2800" dirty="0" smtClean="0"/>
              <a:t>Fournir un cadre et des outils pour aider les pays à renforcer leurs programmes de santé et nutrition scolaires.</a:t>
            </a:r>
          </a:p>
          <a:p>
            <a:r>
              <a:rPr lang="fr-FR" sz="2800" dirty="0" smtClean="0"/>
              <a:t>Améliorer l’encadrement politique et l’appui opérationnel sur la SNS et aider ainsi les pays à tenir  leurs promesses concernant ces programmes.</a:t>
            </a:r>
          </a:p>
        </p:txBody>
      </p:sp>
    </p:spTree>
    <p:extLst>
      <p:ext uri="{BB962C8B-B14F-4D97-AF65-F5344CB8AC3E}">
        <p14:creationId xmlns:p14="http://schemas.microsoft.com/office/powerpoint/2010/main" val="154713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Quel est le fondement de SABER SS &amp; AS?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1) Les objectifs politiques </a:t>
            </a:r>
            <a:r>
              <a:rPr lang="fr-FR" sz="3200" dirty="0" smtClean="0"/>
              <a:t>SABER Santé Scolaire</a:t>
            </a:r>
          </a:p>
          <a:p>
            <a:r>
              <a:rPr lang="fr-FR" sz="3200" dirty="0" smtClean="0"/>
              <a:t>Les quatre piliers de FRESH</a:t>
            </a:r>
          </a:p>
          <a:p>
            <a:endParaRPr lang="fr-FR" sz="3200" dirty="0" smtClean="0"/>
          </a:p>
          <a:p>
            <a:pPr marL="0" indent="0">
              <a:buNone/>
            </a:pPr>
            <a:r>
              <a:rPr lang="fr-FR" sz="3200" dirty="0" smtClean="0"/>
              <a:t>2) </a:t>
            </a:r>
            <a:r>
              <a:rPr lang="fr-FR" dirty="0" smtClean="0"/>
              <a:t>Les objectifs politiques SABER Alimentation scolaire </a:t>
            </a:r>
            <a:endParaRPr lang="fr-FR" sz="3200" dirty="0" smtClean="0"/>
          </a:p>
          <a:p>
            <a:r>
              <a:rPr lang="fr-FR" sz="3200" dirty="0" smtClean="0"/>
              <a:t>Les 5 Normes </a:t>
            </a:r>
            <a:r>
              <a:rPr lang="fr-FR" dirty="0" smtClean="0"/>
              <a:t>de l’Alimentation scolaire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74712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1201</Words>
  <Application>Microsoft Office PowerPoint</Application>
  <PresentationFormat>On-screen Show (4:3)</PresentationFormat>
  <Paragraphs>129</Paragraphs>
  <Slides>20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2_Office Theme</vt:lpstr>
      <vt:lpstr>3_Office Theme</vt:lpstr>
      <vt:lpstr>4_Office Theme</vt:lpstr>
      <vt:lpstr>6_Office Theme</vt:lpstr>
      <vt:lpstr>PowerPoint Presentation</vt:lpstr>
      <vt:lpstr>PowerPoint Presentation</vt:lpstr>
      <vt:lpstr> </vt:lpstr>
      <vt:lpstr>C’est Quoi SABER?</vt:lpstr>
      <vt:lpstr>Les Domaines de SABER </vt:lpstr>
      <vt:lpstr>Que fait SABER?</vt:lpstr>
      <vt:lpstr>Quels sont les bénéfices pour un pays d’avoir SABER ?</vt:lpstr>
      <vt:lpstr>Pourquoi SABER pour la Santé Scolaire et pour l’Alimentation Scolaire?</vt:lpstr>
      <vt:lpstr>Quel est le fondement de SABER SS &amp; AS?</vt:lpstr>
      <vt:lpstr>Les objectifs politiques SABER Santé Scolaire</vt:lpstr>
      <vt:lpstr>Les objectifs politiques SABER Alimentation scolaire</vt:lpstr>
      <vt:lpstr>Comment SABER est entrepris?</vt:lpstr>
      <vt:lpstr>Etapes suivantes pour ce cours</vt:lpstr>
      <vt:lpstr>Focus Futur de SABER: Mise en Œuvre de la Politique</vt:lpstr>
      <vt:lpstr>PARTNERS</vt:lpstr>
      <vt:lpstr>MERCI DE VOTRE ATTENTION (Visiter le site web pour plus d’ information: http://siteresources.worldbank.org/EDUCATION/Resources/278200-1221666119663/saber.html)</vt:lpstr>
      <vt:lpstr>Focus Futur de SABER: Mise en Œuvre de la Politique</vt:lpstr>
      <vt:lpstr>Matrice de la santé scolaire</vt:lpstr>
      <vt:lpstr>PowerPoint Presentation</vt:lpstr>
      <vt:lpstr>MERCI POUR VOTRE ATTENTION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Broyd</dc:creator>
  <cp:lastModifiedBy>Charlotte Broyd</cp:lastModifiedBy>
  <cp:revision>22</cp:revision>
  <cp:lastPrinted>2013-09-26T14:59:39Z</cp:lastPrinted>
  <dcterms:created xsi:type="dcterms:W3CDTF">2013-09-26T14:45:25Z</dcterms:created>
  <dcterms:modified xsi:type="dcterms:W3CDTF">2013-10-21T09:34:30Z</dcterms:modified>
</cp:coreProperties>
</file>