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81" r:id="rId3"/>
    <p:sldId id="277" r:id="rId4"/>
    <p:sldId id="265" r:id="rId5"/>
    <p:sldId id="256" r:id="rId6"/>
    <p:sldId id="266" r:id="rId7"/>
    <p:sldId id="268" r:id="rId8"/>
    <p:sldId id="278" r:id="rId9"/>
    <p:sldId id="269" r:id="rId10"/>
    <p:sldId id="273" r:id="rId11"/>
    <p:sldId id="271" r:id="rId12"/>
    <p:sldId id="262" r:id="rId13"/>
    <p:sldId id="274" r:id="rId14"/>
    <p:sldId id="279" r:id="rId15"/>
    <p:sldId id="280" r:id="rId16"/>
    <p:sldId id="263" r:id="rId17"/>
    <p:sldId id="282" r:id="rId18"/>
    <p:sldId id="283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BDE9FF"/>
    <a:srgbClr val="FFFFCC"/>
    <a:srgbClr val="FF6699"/>
    <a:srgbClr val="ADEF99"/>
    <a:srgbClr val="FF0066"/>
    <a:srgbClr val="FF99CC"/>
    <a:srgbClr val="FDDE91"/>
    <a:srgbClr val="FF65A3"/>
    <a:srgbClr val="FF8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>
        <p:scale>
          <a:sx n="70" d="100"/>
          <a:sy n="70" d="100"/>
        </p:scale>
        <p:origin x="-5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288EA-11DA-49F5-954D-7EF02F00A6F0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CEE7B-4FD8-42EA-886A-ECC8CE7FF98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885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18503-3796-4D4E-BE3A-74BD9474FC6A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18503-3796-4D4E-BE3A-74BD9474FC6A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6072188"/>
            <a:ext cx="20558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2"/>
          <p:cNvGraphicFramePr>
            <a:graphicFrameLocks noChangeAspect="1"/>
          </p:cNvGraphicFramePr>
          <p:nvPr userDrawn="1"/>
        </p:nvGraphicFramePr>
        <p:xfrm>
          <a:off x="7286625" y="5930900"/>
          <a:ext cx="1582738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Acrobat Document" r:id="rId4" imgW="5400675" imgH="2695245" progId="AcroExch.Document.7">
                  <p:embed/>
                </p:oleObj>
              </mc:Choice>
              <mc:Fallback>
                <p:oleObj name="Acrobat Document" r:id="rId4" imgW="5400675" imgH="2695245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25" y="5930900"/>
                        <a:ext cx="1582738" cy="78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4" r="5135"/>
          <a:stretch>
            <a:fillRect/>
          </a:stretch>
        </p:blipFill>
        <p:spPr bwMode="auto">
          <a:xfrm>
            <a:off x="2643188" y="5905500"/>
            <a:ext cx="785812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esa58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5786438"/>
            <a:ext cx="10080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581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B9B7A-016D-45E0-A535-6164C80876A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923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8E285-00EE-4F9D-B050-648F61A5B2A5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84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600200"/>
            <a:ext cx="403225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600200"/>
            <a:ext cx="4033837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E4D5C-D874-4DE8-9907-C47F8530A9C7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180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B3C78-0586-459E-A0F6-4C4ED60FC9F5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599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86AEC-509A-4C08-95DC-B21EA380F11A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1186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5EE62-16FD-46E8-B759-B94B05F094DE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207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23DF1-5F51-40A7-AF4B-436220FA99CB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605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7BF8E-9DF2-4F89-BFE7-2C8897C40B18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521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CF044-7115-469B-9793-F6AEB61FF3FD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2125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BEE9E-9815-40CE-BABF-C52388EE91A4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002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442B4-C572-48F7-AE06-024AD43C5A0B}" type="datetimeFigureOut">
              <a:rPr lang="fr-FR" smtClean="0"/>
              <a:pPr/>
              <a:t>14/10/2013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123B3-E69D-413C-9A9E-F6F3F575997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00200"/>
            <a:ext cx="8218487" cy="420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3FEDF6-C50D-40F9-9B4A-7509376CB60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336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46A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46AD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46AD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46AD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46AD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46AD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46AD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46AD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46AD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46A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46AD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46AD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46AD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46AD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46AD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46AD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46AD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46AD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8785225" cy="18002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46AD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46AD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46AD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46AD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46AD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46AD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46AD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46AD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46AD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fr-FR" altLang="en-US" sz="3200" b="1" kern="0" dirty="0" smtClean="0"/>
          </a:p>
          <a:p>
            <a:pPr eaLnBrk="1" hangingPunct="1">
              <a:defRPr/>
            </a:pPr>
            <a:endParaRPr lang="fr-FR" altLang="en-US" sz="3200" b="1" kern="0" dirty="0" smtClean="0"/>
          </a:p>
          <a:p>
            <a:pPr eaLnBrk="1" hangingPunct="1">
              <a:defRPr/>
            </a:pPr>
            <a:endParaRPr lang="fr-FR" altLang="en-US" sz="3200" b="1" kern="0" dirty="0" smtClean="0"/>
          </a:p>
          <a:p>
            <a:pPr eaLnBrk="1" hangingPunct="1">
              <a:defRPr/>
            </a:pPr>
            <a:endParaRPr lang="fr-FR" altLang="en-US" sz="3200" b="1" kern="0" dirty="0" smtClean="0"/>
          </a:p>
          <a:p>
            <a:pPr eaLnBrk="1" hangingPunct="1">
              <a:defRPr/>
            </a:pPr>
            <a:endParaRPr lang="fr-FR" altLang="en-US" sz="3200" b="1" kern="0" dirty="0" smtClean="0"/>
          </a:p>
          <a:p>
            <a:pPr eaLnBrk="1" hangingPunct="1">
              <a:defRPr/>
            </a:pPr>
            <a:endParaRPr lang="fr-FR" altLang="en-US" sz="3200" b="1" kern="0" dirty="0"/>
          </a:p>
          <a:p>
            <a:pPr eaLnBrk="1" hangingPunct="1">
              <a:defRPr/>
            </a:pPr>
            <a:endParaRPr lang="fr-FR" altLang="en-US" sz="3200" b="1" kern="0" dirty="0" smtClean="0"/>
          </a:p>
          <a:p>
            <a:pPr eaLnBrk="1" hangingPunct="1">
              <a:defRPr/>
            </a:pPr>
            <a:r>
              <a:rPr lang="fr-FR" altLang="en-US" sz="3200" b="1" kern="0" dirty="0" smtClean="0"/>
              <a:t>Renforcement des Programmes de Santé et Nutrition Scolaires et de Prévention du VIH</a:t>
            </a:r>
          </a:p>
          <a:p>
            <a:pPr eaLnBrk="1" hangingPunct="1">
              <a:defRPr/>
            </a:pPr>
            <a:r>
              <a:rPr lang="en-GB" altLang="en-US" sz="4000" kern="0" dirty="0" smtClean="0"/>
              <a:t/>
            </a:r>
            <a:br>
              <a:rPr lang="en-GB" altLang="en-US" sz="4000" kern="0" dirty="0" smtClean="0"/>
            </a:br>
            <a:endParaRPr lang="en-GB" altLang="en-US" sz="1600" kern="0" dirty="0" smtClean="0"/>
          </a:p>
          <a:p>
            <a:pPr eaLnBrk="1" hangingPunct="1">
              <a:defRPr/>
            </a:pPr>
            <a:endParaRPr lang="en-GB" altLang="en-US" sz="2000" b="1" u="sng" kern="0" dirty="0" smtClean="0"/>
          </a:p>
          <a:p>
            <a:pPr eaLnBrk="1" hangingPunct="1">
              <a:defRPr/>
            </a:pPr>
            <a:r>
              <a:rPr lang="fr-FR" altLang="en-US" sz="3600" b="1" u="sng" kern="0" dirty="0" smtClean="0"/>
              <a:t>Analyse de la Situation Actuelle au Burkina Faso</a:t>
            </a:r>
          </a:p>
          <a:p>
            <a:pPr eaLnBrk="1" hangingPunct="1">
              <a:defRPr/>
            </a:pPr>
            <a:endParaRPr lang="fr-FR" altLang="en-US" sz="3600" b="1" u="sng" kern="0" dirty="0"/>
          </a:p>
          <a:p>
            <a:pPr eaLnBrk="1" hangingPunct="1">
              <a:defRPr/>
            </a:pPr>
            <a:r>
              <a:rPr lang="fr-FR" altLang="en-US" sz="3600" kern="0" dirty="0" err="1" smtClean="0"/>
              <a:t>Saly</a:t>
            </a:r>
            <a:r>
              <a:rPr lang="fr-FR" altLang="en-US" sz="3600" kern="0" dirty="0" smtClean="0"/>
              <a:t> (</a:t>
            </a:r>
            <a:r>
              <a:rPr lang="fr-FR" altLang="en-US" sz="3600" kern="0" dirty="0"/>
              <a:t>S</a:t>
            </a:r>
            <a:r>
              <a:rPr lang="fr-FR" altLang="en-US" sz="3600" kern="0" dirty="0" smtClean="0"/>
              <a:t>énégal) 14 au 23 </a:t>
            </a:r>
            <a:r>
              <a:rPr lang="fr-FR" altLang="en-US" sz="3600" kern="0" dirty="0" err="1" smtClean="0"/>
              <a:t>oct</a:t>
            </a:r>
            <a:r>
              <a:rPr lang="fr-FR" altLang="en-US" sz="3600" kern="0" dirty="0" smtClean="0"/>
              <a:t> 2013</a:t>
            </a:r>
            <a:endParaRPr lang="fr-FR" altLang="en-US" sz="4000" kern="0" dirty="0" smtClean="0"/>
          </a:p>
        </p:txBody>
      </p:sp>
      <p:pic>
        <p:nvPicPr>
          <p:cNvPr id="4101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664200"/>
            <a:ext cx="20510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t="12511" r="9682"/>
          <a:stretch>
            <a:fillRect/>
          </a:stretch>
        </p:blipFill>
        <p:spPr bwMode="auto">
          <a:xfrm>
            <a:off x="554038" y="5516563"/>
            <a:ext cx="900112" cy="9366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0" descr="C:\users\aïda diop\documents\disque\ised2\documents ised\logo ised ucad mspm\Logo IS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5516563"/>
            <a:ext cx="90011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510213"/>
            <a:ext cx="152082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09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0034" y="285728"/>
            <a:ext cx="8267758" cy="642942"/>
          </a:xfrm>
          <a:prstGeom prst="rect">
            <a:avLst/>
          </a:prstGeom>
          <a:solidFill>
            <a:srgbClr val="BDE9FF"/>
          </a:solidFill>
          <a:ln w="952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</a:rPr>
              <a:t>Principales Activités (2)</a:t>
            </a:r>
            <a:endParaRPr lang="fr-FR" sz="3600" b="1" dirty="0">
              <a:solidFill>
                <a:schemeClr val="tx1"/>
              </a:solidFill>
              <a:latin typeface="Century Schoolbook" pitchFamily="18" charset="0"/>
            </a:endParaRPr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6364-7351-4926-8B7F-C82E1AE62721}" type="datetime1">
              <a:rPr lang="fr-FR" smtClean="0"/>
              <a:pPr/>
              <a:t>14/10/2013</a:t>
            </a:fld>
            <a:endParaRPr lang="fr-FR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138249"/>
              </p:ext>
            </p:extLst>
          </p:nvPr>
        </p:nvGraphicFramePr>
        <p:xfrm>
          <a:off x="500034" y="1142984"/>
          <a:ext cx="8286808" cy="502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7520"/>
                <a:gridCol w="542928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Domaines </a:t>
                      </a:r>
                      <a:endParaRPr lang="fr-FR" sz="18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Activités </a:t>
                      </a:r>
                      <a:endParaRPr lang="fr-FR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Hygiène et assainissement scolaire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Sensibilisation acteurs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à la salubrité des écoles, utilisation entretien des latrines</a:t>
                      </a:r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Dotation en kits d’hygiène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pour le lavage des mains et du visage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Consommation d l’eau de forage</a:t>
                      </a:r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Dotation en poubelles, bacs à ordures pour les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classes et les écoles</a:t>
                      </a:r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Concours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salubrité entre écoles</a:t>
                      </a:r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5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SERVICES DE SANTE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Déparasitage à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l’</a:t>
                      </a:r>
                      <a:r>
                        <a:rPr lang="fr-FR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albendazole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et au </a:t>
                      </a:r>
                      <a:r>
                        <a:rPr lang="fr-FR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praziquantel</a:t>
                      </a:r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84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Dépistage et traitement du trachome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Supplémentation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vitamine A et Fer</a:t>
                      </a:r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Mise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en place de jardins et vergers pour la p</a:t>
                      </a:r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roduction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d’aliments riches en micronutriments (FVF, carottes…)</a:t>
                      </a:r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Appui</a:t>
                      </a:r>
                      <a:r>
                        <a:rPr lang="fr-FR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en vivres des cantine scolaires endogènes</a:t>
                      </a:r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472" y="2357430"/>
            <a:ext cx="8143932" cy="2007674"/>
          </a:xfrm>
          <a:solidFill>
            <a:srgbClr val="00FFCC"/>
          </a:solidFill>
        </p:spPr>
        <p:txBody>
          <a:bodyPr anchor="t">
            <a:normAutofit fontScale="90000"/>
          </a:bodyPr>
          <a:lstStyle/>
          <a:p>
            <a:r>
              <a:rPr lang="en-US" b="1" dirty="0" smtClean="0">
                <a:latin typeface="Calibri" pitchFamily="-1" charset="0"/>
              </a:rPr>
              <a:t>LES ACQUIS DES PROGRAMMES SHN DANS QUELQUES REGIONS AU BURKINA FASO</a:t>
            </a:r>
            <a:br>
              <a:rPr lang="en-US" b="1" dirty="0" smtClean="0">
                <a:latin typeface="Calibri" pitchFamily="-1" charset="0"/>
              </a:rPr>
            </a:b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 fontScale="85000" lnSpcReduction="10000"/>
          </a:bodyPr>
          <a:lstStyle/>
          <a:p>
            <a:r>
              <a:rPr lang="fr-FR" dirty="0" smtClean="0"/>
              <a:t>Baisse de la prévalence de la morbidité (fièvre, diarrhée,)</a:t>
            </a:r>
          </a:p>
          <a:p>
            <a:r>
              <a:rPr lang="fr-FR" dirty="0" smtClean="0"/>
              <a:t>Baisse de la prévalence de schistosomiase: 8,8% vs 2,3%</a:t>
            </a:r>
          </a:p>
          <a:p>
            <a:r>
              <a:rPr lang="fr-FR" dirty="0" smtClean="0"/>
              <a:t>Baisse de la prévalence de l’ankylostome (3,1% vs 0,5%)</a:t>
            </a:r>
          </a:p>
          <a:p>
            <a:r>
              <a:rPr lang="fr-FR" dirty="0" smtClean="0"/>
              <a:t>Baisse de la prévalence retard de croissance sévère (10,3% vs 2,7%)</a:t>
            </a:r>
          </a:p>
          <a:p>
            <a:r>
              <a:rPr lang="fr-FR" dirty="0" smtClean="0"/>
              <a:t>Retard de croissance globale (25,6% vs 13,9%)</a:t>
            </a:r>
          </a:p>
          <a:p>
            <a:r>
              <a:rPr lang="fr-FR" dirty="0" smtClean="0"/>
              <a:t>Baisse de la prévalence de l’anémie: 55,2% vs 30,6%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rgbClr val="BDE9FF"/>
          </a:solidFill>
        </p:spPr>
        <p:txBody>
          <a:bodyPr>
            <a:noAutofit/>
          </a:bodyPr>
          <a:lstStyle/>
          <a:p>
            <a:r>
              <a:rPr lang="fr-FR" sz="3200" b="1" dirty="0" smtClean="0"/>
              <a:t>Amélioration de l’état sanitaire et nutritionnel</a:t>
            </a:r>
            <a:endParaRPr lang="fr-F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/>
          <a:lstStyle/>
          <a:p>
            <a:r>
              <a:rPr lang="fr-FR" dirty="0" smtClean="0"/>
              <a:t>Diminution du taux d’absentéisme à l’école pour raison de maladie</a:t>
            </a:r>
          </a:p>
          <a:p>
            <a:r>
              <a:rPr lang="fr-FR" dirty="0" smtClean="0"/>
              <a:t>Augmentation du taux de fréquentation scolaire (</a:t>
            </a:r>
            <a:r>
              <a:rPr lang="fr-FR" sz="2800" dirty="0" smtClean="0">
                <a:solidFill>
                  <a:srgbClr val="FF0000"/>
                </a:solidFill>
              </a:rPr>
              <a:t>cantine scolaire, assistance médicale sont des motivation à la fréquentation scolaire</a:t>
            </a:r>
            <a:r>
              <a:rPr lang="fr-FR" sz="2800" dirty="0" smtClean="0"/>
              <a:t>)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rgbClr val="BDE9FF"/>
          </a:solidFill>
        </p:spPr>
        <p:txBody>
          <a:bodyPr>
            <a:noAutofit/>
          </a:bodyPr>
          <a:lstStyle/>
          <a:p>
            <a:r>
              <a:rPr lang="fr-FR" sz="4000" b="1" dirty="0" smtClean="0"/>
              <a:t>Amélioration du rendement scolaire</a:t>
            </a:r>
            <a:endParaRPr lang="fr-FR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CAP = Connaissances, Attitudes, Pratiques</a:t>
            </a:r>
          </a:p>
          <a:p>
            <a:r>
              <a:rPr lang="fr-FR" dirty="0" smtClean="0"/>
              <a:t>Augmentation du niveau de connaissances des élèves en micronutriments et des aliments qui en sont riches (vitamine A, fer, iode): </a:t>
            </a:r>
            <a:r>
              <a:rPr lang="fr-FR" dirty="0" smtClean="0">
                <a:solidFill>
                  <a:srgbClr val="FF0000"/>
                </a:solidFill>
              </a:rPr>
              <a:t>15,5% vs 64,7%</a:t>
            </a:r>
          </a:p>
          <a:p>
            <a:pPr>
              <a:buNone/>
            </a:pPr>
            <a:endParaRPr lang="fr-FR" sz="1400" dirty="0" smtClean="0">
              <a:solidFill>
                <a:srgbClr val="FF0000"/>
              </a:solidFill>
            </a:endParaRPr>
          </a:p>
          <a:p>
            <a:r>
              <a:rPr lang="fr-FR" dirty="0" smtClean="0"/>
              <a:t>Augmentation du niveau de connaissances des élèves sur les règles d’hygiène (l’importance du lavage des mains pour éviter les maladies: </a:t>
            </a:r>
            <a:r>
              <a:rPr lang="fr-FR" dirty="0" smtClean="0">
                <a:solidFill>
                  <a:srgbClr val="FF0000"/>
                </a:solidFill>
              </a:rPr>
              <a:t>33,1% vs 49,1%), </a:t>
            </a:r>
            <a:r>
              <a:rPr lang="fr-FR" dirty="0" smtClean="0"/>
              <a:t>les occasions de lavage des mains: </a:t>
            </a:r>
            <a:r>
              <a:rPr lang="fr-FR" dirty="0" smtClean="0">
                <a:solidFill>
                  <a:srgbClr val="FF0000"/>
                </a:solidFill>
              </a:rPr>
              <a:t>53,9% vs 64,8%)</a:t>
            </a:r>
          </a:p>
          <a:p>
            <a:pPr>
              <a:buNone/>
            </a:pPr>
            <a:endParaRPr lang="fr-FR" sz="1200" dirty="0" smtClean="0">
              <a:solidFill>
                <a:srgbClr val="FF0000"/>
              </a:solidFill>
            </a:endParaRPr>
          </a:p>
          <a:p>
            <a:r>
              <a:rPr lang="fr-FR" dirty="0" smtClean="0"/>
              <a:t>Augmentation du nombre d’élèves qui se lavent fréquemment les mains au savon avant et après les repas: </a:t>
            </a:r>
            <a:r>
              <a:rPr lang="fr-FR" dirty="0" smtClean="0">
                <a:solidFill>
                  <a:srgbClr val="FF0000"/>
                </a:solidFill>
              </a:rPr>
              <a:t>5,1% vs 21,1%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rgbClr val="BDE9FF"/>
          </a:solidFill>
        </p:spPr>
        <p:txBody>
          <a:bodyPr>
            <a:noAutofit/>
          </a:bodyPr>
          <a:lstStyle/>
          <a:p>
            <a:r>
              <a:rPr lang="fr-FR" sz="4000" b="1" dirty="0" smtClean="0"/>
              <a:t>Amélioration des CAP</a:t>
            </a:r>
            <a:endParaRPr lang="fr-FR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prstClr val="black"/>
                </a:solidFill>
                <a:latin typeface="Calibri" pitchFamily="-1" charset="0"/>
              </a:rPr>
              <a:t>LES PERSPECTIVES EN MATIERE DE SHN AU BURKINA FASO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r>
              <a:rPr lang="fr-FR" dirty="0" smtClean="0"/>
              <a:t>Cantine scolaire assistée et cantine endogène assez vulgarisée au primaire et seulement dans quelques établissements secondaires (quelques mois de l’année)</a:t>
            </a:r>
          </a:p>
          <a:p>
            <a:r>
              <a:rPr lang="fr-FR" dirty="0" smtClean="0"/>
              <a:t>Développement de l’alimentation scolaire à base de produits locaux</a:t>
            </a:r>
          </a:p>
          <a:p>
            <a:r>
              <a:rPr lang="fr-FR" dirty="0" smtClean="0"/>
              <a:t>Promotion et consommation d’aliments riches en micronutriments (jardins scolaires)</a:t>
            </a:r>
          </a:p>
          <a:p>
            <a:r>
              <a:rPr lang="fr-FR" dirty="0" smtClean="0"/>
              <a:t>Perspective de couvrir l’ensemble des écoles avec  le programme de développement stratégique de l’éducation de base (PDSEB)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limites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Les programmes de santé et nutrition scolaire se présentent sous forme de projets et programmes</a:t>
            </a:r>
          </a:p>
          <a:p>
            <a:r>
              <a:rPr lang="fr-FR" dirty="0" smtClean="0"/>
              <a:t>Ils ne couvrent pas l’ensemble des écoles du pays</a:t>
            </a:r>
          </a:p>
          <a:p>
            <a:r>
              <a:rPr lang="fr-FR" dirty="0" smtClean="0"/>
              <a:t>Dans l’enseignement secondaire il existe quelques infirmeries dans une quinzaine d’établissements </a:t>
            </a:r>
          </a:p>
          <a:p>
            <a:r>
              <a:rPr lang="fr-FR" dirty="0" smtClean="0"/>
              <a:t>Une expérimentation de trousses d’urgence est en cours dans 10 établissements en zone rurale</a:t>
            </a:r>
          </a:p>
        </p:txBody>
      </p:sp>
    </p:spTree>
    <p:extLst>
      <p:ext uri="{BB962C8B-B14F-4D97-AF65-F5344CB8AC3E}">
        <p14:creationId xmlns:p14="http://schemas.microsoft.com/office/powerpoint/2010/main" val="58589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Renforcer et généraliser les actions</a:t>
            </a:r>
          </a:p>
          <a:p>
            <a:r>
              <a:rPr lang="fr-FR" dirty="0" smtClean="0"/>
              <a:t>Mettre en ouvre les politiques définis</a:t>
            </a:r>
          </a:p>
          <a:p>
            <a:r>
              <a:rPr lang="fr-FR" dirty="0" smtClean="0"/>
              <a:t>Mettre les ressources conséquentes à disposition de la santé scolaire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994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ADEF99"/>
          </a:solidFill>
        </p:spPr>
        <p:txBody>
          <a:bodyPr>
            <a:normAutofit/>
          </a:bodyPr>
          <a:lstStyle/>
          <a:p>
            <a:r>
              <a:rPr lang="fr-FR" sz="4000" b="1" dirty="0" smtClean="0"/>
              <a:t>PRESENTATION DU BURKINA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Situation géographique et administrative</a:t>
            </a:r>
          </a:p>
          <a:p>
            <a:r>
              <a:rPr lang="fr-FR" dirty="0" smtClean="0"/>
              <a:t>Situation démographique</a:t>
            </a:r>
          </a:p>
          <a:p>
            <a:r>
              <a:rPr lang="fr-FR" dirty="0" smtClean="0"/>
              <a:t>Situation de l’éducation </a:t>
            </a:r>
          </a:p>
          <a:p>
            <a:r>
              <a:rPr lang="fr-FR" dirty="0" smtClean="0"/>
              <a:t>Situation de la santé des enfants d’âge scolaire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  <a:solidFill>
            <a:srgbClr val="BDE9FF"/>
          </a:solidFill>
        </p:spPr>
        <p:txBody>
          <a:bodyPr>
            <a:noAutofit/>
          </a:bodyPr>
          <a:lstStyle/>
          <a:p>
            <a:r>
              <a:rPr lang="fr-FR" sz="3600" b="1" dirty="0" smtClean="0"/>
              <a:t>Situation géographique et administrative</a:t>
            </a:r>
            <a:endParaRPr lang="fr-FR" sz="3600" b="1" dirty="0"/>
          </a:p>
        </p:txBody>
      </p:sp>
      <p:pic>
        <p:nvPicPr>
          <p:cNvPr id="4" name="Image 3" descr="Description : ong.jpg"/>
          <p:cNvPicPr>
            <a:picLocks noChangeAspect="1" noChangeArrowheads="1"/>
          </p:cNvPicPr>
          <p:nvPr/>
        </p:nvPicPr>
        <p:blipFill>
          <a:blip r:embed="rId2"/>
          <a:srcRect l="2879" t="4671" r="3636" b="5956"/>
          <a:stretch>
            <a:fillRect/>
          </a:stretch>
        </p:blipFill>
        <p:spPr bwMode="auto">
          <a:xfrm>
            <a:off x="428625" y="928688"/>
            <a:ext cx="8345488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21497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FR" dirty="0" smtClean="0"/>
              <a:t>Pays sahélien d’une superficie de 274 200 km² répartie en 13 régions, 45 provinces et 351 communes</a:t>
            </a:r>
          </a:p>
          <a:p>
            <a:pPr algn="just"/>
            <a:endParaRPr lang="fr-FR" sz="1100" dirty="0" smtClean="0"/>
          </a:p>
          <a:p>
            <a:pPr algn="just"/>
            <a:r>
              <a:rPr lang="fr-FR" dirty="0" smtClean="0"/>
              <a:t>Population de 16 250 000 habitants </a:t>
            </a:r>
          </a:p>
          <a:p>
            <a:pPr algn="just"/>
            <a:r>
              <a:rPr lang="fr-FR" dirty="0" smtClean="0"/>
              <a:t>Les femmes représentent près de 52 % </a:t>
            </a:r>
          </a:p>
          <a:p>
            <a:pPr lvl="1" algn="just"/>
            <a:r>
              <a:rPr lang="fr-FR" dirty="0" smtClean="0"/>
              <a:t>les enfants de 0 à 14 ans représentent 46,6% </a:t>
            </a:r>
          </a:p>
          <a:p>
            <a:pPr lvl="1" algn="just"/>
            <a:r>
              <a:rPr lang="fr-FR" dirty="0" smtClean="0">
                <a:solidFill>
                  <a:srgbClr val="FF0066"/>
                </a:solidFill>
              </a:rPr>
              <a:t>Les enfants de 5 à 14 ans </a:t>
            </a:r>
            <a:r>
              <a:rPr lang="fr-FR" dirty="0" smtClean="0"/>
              <a:t>(population cible du MENA) représentent </a:t>
            </a:r>
            <a:r>
              <a:rPr lang="fr-FR" dirty="0" smtClean="0">
                <a:solidFill>
                  <a:srgbClr val="FF0066"/>
                </a:solidFill>
              </a:rPr>
              <a:t>29,1%</a:t>
            </a:r>
            <a:r>
              <a:rPr lang="fr-FR" dirty="0" smtClean="0"/>
              <a:t> de la population totale</a:t>
            </a:r>
          </a:p>
          <a:p>
            <a:pPr lvl="1" algn="just"/>
            <a:endParaRPr lang="fr-FR" sz="1100" dirty="0" smtClean="0"/>
          </a:p>
          <a:p>
            <a:pPr algn="just"/>
            <a:r>
              <a:rPr lang="fr-FR" dirty="0" smtClean="0"/>
              <a:t>Les priorités de développement socioéconomique du Burkina sont axées sur celles des secteurs sociaux de base dont </a:t>
            </a:r>
            <a:r>
              <a:rPr lang="fr-FR" u="sng" dirty="0" smtClean="0">
                <a:solidFill>
                  <a:srgbClr val="FF0066"/>
                </a:solidFill>
              </a:rPr>
              <a:t>l’éducation</a:t>
            </a:r>
            <a:endParaRPr lang="fr-FR" u="sng" dirty="0">
              <a:solidFill>
                <a:srgbClr val="FF0066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  <a:solidFill>
            <a:srgbClr val="BDE9FF"/>
          </a:solidFill>
        </p:spPr>
        <p:txBody>
          <a:bodyPr>
            <a:noAutofit/>
          </a:bodyPr>
          <a:lstStyle/>
          <a:p>
            <a:r>
              <a:rPr lang="fr-FR" sz="3600" b="1" dirty="0" smtClean="0"/>
              <a:t>Situation </a:t>
            </a:r>
            <a:r>
              <a:rPr lang="fr-FR" sz="3600" b="1" dirty="0" err="1" smtClean="0"/>
              <a:t>socio-démographique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7488"/>
            <a:ext cx="8229600" cy="568306"/>
          </a:xfrm>
          <a:solidFill>
            <a:srgbClr val="BDE9FF"/>
          </a:solidFill>
        </p:spPr>
        <p:txBody>
          <a:bodyPr>
            <a:normAutofit fontScale="90000"/>
          </a:bodyPr>
          <a:lstStyle/>
          <a:p>
            <a:r>
              <a:rPr lang="fr-FR" b="1" dirty="0" smtClean="0"/>
              <a:t>Situation Éducation en 2011</a:t>
            </a:r>
            <a:endParaRPr lang="fr-FR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285720" y="1138222"/>
          <a:ext cx="8643998" cy="53035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571900"/>
                <a:gridCol w="5072098"/>
              </a:tblGrid>
              <a:tr h="5268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Rubriques 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Nombre/ Pourcentage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</a:tr>
              <a:tr h="5268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Écoles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10 796 </a:t>
                      </a:r>
                      <a:endParaRPr lang="fr-FR" sz="25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Enseignants 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kern="1200" dirty="0" smtClean="0"/>
                        <a:t>40 639 </a:t>
                      </a:r>
                      <a:endParaRPr lang="fr-FR" sz="2500" b="1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Élèves 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kern="1200" dirty="0" smtClean="0"/>
                        <a:t>2 205 295 </a:t>
                      </a:r>
                      <a:r>
                        <a:rPr lang="fr-FR" sz="2500" dirty="0" smtClean="0"/>
                        <a:t>(F=1 041 511;</a:t>
                      </a:r>
                      <a:r>
                        <a:rPr lang="fr-FR" sz="2500" baseline="0" dirty="0" smtClean="0"/>
                        <a:t> </a:t>
                      </a:r>
                      <a:r>
                        <a:rPr lang="fr-FR" sz="2500" dirty="0" smtClean="0"/>
                        <a:t>G=1 163 784)</a:t>
                      </a:r>
                      <a:endParaRPr lang="fr-FR" sz="25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Taux brut d’admission 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kern="1200" dirty="0" smtClean="0"/>
                        <a:t>85,7% </a:t>
                      </a:r>
                      <a:r>
                        <a:rPr lang="fr-FR" sz="2500" dirty="0" smtClean="0"/>
                        <a:t>(F= 84,4%; G= 86,9%)</a:t>
                      </a:r>
                      <a:endParaRPr lang="fr-FR" sz="25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Taux net de scolarisation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kern="1200" dirty="0" smtClean="0"/>
                        <a:t>60,9% </a:t>
                      </a:r>
                      <a:r>
                        <a:rPr lang="fr-FR" sz="2500" dirty="0" smtClean="0"/>
                        <a:t>(F= 59,1%;  G= 62,6%)</a:t>
                      </a:r>
                      <a:endParaRPr lang="fr-FR" sz="25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Taux d’achèvement 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2500" kern="1200" dirty="0" smtClean="0"/>
                        <a:t>52,1% (F= 49,1%;  G= 55,1%)</a:t>
                      </a:r>
                      <a:endParaRPr lang="fr-FR" sz="2500" b="0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Taux d’abandon 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kern="1200" dirty="0" smtClean="0"/>
                        <a:t>12,6% </a:t>
                      </a:r>
                      <a:r>
                        <a:rPr lang="fr-FR" sz="2500" dirty="0" smtClean="0"/>
                        <a:t>(F= 12,1%;  G= 13,0%)</a:t>
                      </a:r>
                      <a:endParaRPr lang="fr-FR" sz="25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solidFill>
            <a:srgbClr val="BDE9FF"/>
          </a:solidFill>
        </p:spPr>
        <p:txBody>
          <a:bodyPr>
            <a:noAutofit/>
          </a:bodyPr>
          <a:lstStyle/>
          <a:p>
            <a:r>
              <a:rPr lang="fr-FR" sz="3600" b="1" dirty="0" smtClean="0"/>
              <a:t>Situation sanitaire et nutritionnel</a:t>
            </a:r>
            <a:endParaRPr lang="fr-FR" sz="3600" b="1" dirty="0"/>
          </a:p>
        </p:txBody>
      </p:sp>
      <p:graphicFrame>
        <p:nvGraphicFramePr>
          <p:cNvPr id="5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357158" y="1428736"/>
          <a:ext cx="8429684" cy="451392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475938"/>
                <a:gridCol w="3953746"/>
              </a:tblGrid>
              <a:tr h="5000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3200" dirty="0" smtClean="0">
                          <a:solidFill>
                            <a:schemeClr val="tx1"/>
                          </a:solidFill>
                        </a:rPr>
                        <a:t>Rubriques </a:t>
                      </a:r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200" dirty="0" smtClean="0">
                          <a:solidFill>
                            <a:schemeClr val="tx1"/>
                          </a:solidFill>
                        </a:rPr>
                        <a:t>Prévalences</a:t>
                      </a:r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7381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Malnutrition aigüe (2003)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500" b="1" dirty="0" smtClean="0">
                          <a:solidFill>
                            <a:sysClr val="windowText" lastClr="000000"/>
                          </a:solidFill>
                        </a:rPr>
                        <a:t>18,3%</a:t>
                      </a:r>
                      <a:endParaRPr lang="fr-FR" sz="25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1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Malnutrition chronique (2006)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5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38,7%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1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Carence en vitamine A (2006)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500" b="0" dirty="0" smtClean="0">
                          <a:solidFill>
                            <a:sysClr val="windowText" lastClr="000000"/>
                          </a:solidFill>
                        </a:rPr>
                        <a:t>43,7%</a:t>
                      </a:r>
                      <a:endParaRPr lang="fr-FR" sz="25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1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Carence en fer (2003)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500" b="0" dirty="0" smtClean="0">
                          <a:solidFill>
                            <a:sysClr val="windowText" lastClr="000000"/>
                          </a:solidFill>
                        </a:rPr>
                        <a:t>40,5%</a:t>
                      </a:r>
                      <a:endParaRPr lang="fr-FR" sz="25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1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2500" dirty="0" smtClean="0"/>
                        <a:t>Trachome (2008)</a:t>
                      </a:r>
                      <a:endParaRPr lang="fr-FR" sz="2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500" b="0" dirty="0" smtClean="0">
                          <a:solidFill>
                            <a:sysClr val="windowText" lastClr="000000"/>
                          </a:solidFill>
                        </a:rPr>
                        <a:t>52% </a:t>
                      </a:r>
                      <a:endParaRPr lang="fr-FR" sz="25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72476" cy="785818"/>
          </a:xfrm>
          <a:solidFill>
            <a:srgbClr val="00FFCC"/>
          </a:solidFill>
        </p:spPr>
        <p:txBody>
          <a:bodyPr>
            <a:noAutofit/>
          </a:bodyPr>
          <a:lstStyle/>
          <a:p>
            <a:r>
              <a:rPr lang="fr-FR" sz="3000" b="1" dirty="0" smtClean="0"/>
              <a:t>PROGRAMME SANTE ET NUTRITION SCOLAIRE</a:t>
            </a:r>
            <a:endParaRPr lang="fr-FR" sz="3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r>
              <a:rPr lang="fr-FR" dirty="0" smtClean="0">
                <a:solidFill>
                  <a:srgbClr val="005A58"/>
                </a:solidFill>
              </a:rPr>
              <a:t>Contexte et justification</a:t>
            </a:r>
          </a:p>
          <a:p>
            <a:r>
              <a:rPr lang="fr-FR" dirty="0" smtClean="0">
                <a:solidFill>
                  <a:srgbClr val="005A58"/>
                </a:solidFill>
              </a:rPr>
              <a:t>Objectifs</a:t>
            </a:r>
          </a:p>
          <a:p>
            <a:r>
              <a:rPr lang="fr-FR" dirty="0" smtClean="0">
                <a:solidFill>
                  <a:srgbClr val="005A58"/>
                </a:solidFill>
              </a:rPr>
              <a:t>Principales activités</a:t>
            </a:r>
          </a:p>
          <a:p>
            <a:r>
              <a:rPr lang="fr-FR" dirty="0" smtClean="0">
                <a:solidFill>
                  <a:srgbClr val="005A58"/>
                </a:solidFill>
              </a:rPr>
              <a:t>Stratégie de mise en œuvre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71670" y="1304908"/>
            <a:ext cx="5000660" cy="857256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 smtClean="0">
                <a:solidFill>
                  <a:srgbClr val="005A58"/>
                </a:solidFill>
              </a:rPr>
              <a:t>Contribuer à l’amélioration de la qualité de l’éducation </a:t>
            </a:r>
            <a:endParaRPr lang="fr-FR" sz="2600" b="1" dirty="0">
              <a:solidFill>
                <a:srgbClr val="005A58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25470"/>
          </a:xfrm>
          <a:solidFill>
            <a:srgbClr val="BDE9FF"/>
          </a:solidFill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7030A0"/>
                </a:solidFill>
              </a:rPr>
              <a:t>OBJECTIFS SNS</a:t>
            </a:r>
            <a:endParaRPr lang="fr-FR" sz="4000" b="1" dirty="0">
              <a:solidFill>
                <a:srgbClr val="7030A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57290" y="2676516"/>
            <a:ext cx="6143668" cy="857256"/>
          </a:xfrm>
          <a:prstGeom prst="rect">
            <a:avLst/>
          </a:prstGeom>
          <a:solidFill>
            <a:srgbClr val="FF89B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Amélioration de l’état sanitaire et 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nutritionnel des élèves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9044" y="4119562"/>
            <a:ext cx="2643206" cy="1000132"/>
          </a:xfrm>
          <a:prstGeom prst="rect">
            <a:avLst/>
          </a:prstGeom>
          <a:solidFill>
            <a:srgbClr val="ADE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Réduire la prévalence malnutrition par carences (vitamine A, Fer, Iode)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76564" y="4119562"/>
            <a:ext cx="2428892" cy="1000132"/>
          </a:xfrm>
          <a:prstGeom prst="rect">
            <a:avLst/>
          </a:prstGeom>
          <a:solidFill>
            <a:srgbClr val="ADE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Renforcer les connaissances et les capacités des acteurs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34058" y="4119562"/>
            <a:ext cx="3124222" cy="1000132"/>
          </a:xfrm>
          <a:prstGeom prst="rect">
            <a:avLst/>
          </a:prstGeom>
          <a:solidFill>
            <a:srgbClr val="ADE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Réduire prévalence infections liées au manque d’hygiène (trachome, parasitoses…)</a:t>
            </a:r>
            <a:endParaRPr lang="fr-FR" b="1" dirty="0">
              <a:solidFill>
                <a:schemeClr val="tx2"/>
              </a:solidFill>
            </a:endParaRPr>
          </a:p>
        </p:txBody>
      </p:sp>
      <p:cxnSp>
        <p:nvCxnSpPr>
          <p:cNvPr id="12" name="Connecteur droit avec flèche 11"/>
          <p:cNvCxnSpPr>
            <a:stCxn id="5" idx="2"/>
            <a:endCxn id="6" idx="0"/>
          </p:cNvCxnSpPr>
          <p:nvPr/>
        </p:nvCxnSpPr>
        <p:spPr>
          <a:xfrm rot="5400000">
            <a:off x="4314824" y="2419340"/>
            <a:ext cx="514352" cy="0"/>
          </a:xfrm>
          <a:prstGeom prst="straightConnector1">
            <a:avLst/>
          </a:prstGeom>
          <a:ln w="38100">
            <a:solidFill>
              <a:schemeClr val="tx1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rot="5400000">
            <a:off x="4243386" y="3848100"/>
            <a:ext cx="514352" cy="0"/>
          </a:xfrm>
          <a:prstGeom prst="straightConnector1">
            <a:avLst/>
          </a:prstGeom>
          <a:ln w="38100">
            <a:solidFill>
              <a:schemeClr val="tx1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rot="5400000">
            <a:off x="1528742" y="3848100"/>
            <a:ext cx="514352" cy="0"/>
          </a:xfrm>
          <a:prstGeom prst="straightConnector1">
            <a:avLst/>
          </a:prstGeom>
          <a:ln w="38100">
            <a:solidFill>
              <a:schemeClr val="tx1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rot="5400000">
            <a:off x="6743716" y="3848100"/>
            <a:ext cx="514352" cy="0"/>
          </a:xfrm>
          <a:prstGeom prst="straightConnector1">
            <a:avLst/>
          </a:prstGeom>
          <a:ln w="38100">
            <a:solidFill>
              <a:schemeClr val="tx1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142844" y="1357298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BUT </a:t>
            </a:r>
            <a:endParaRPr lang="fr-FR" b="1" dirty="0"/>
          </a:p>
        </p:txBody>
      </p:sp>
      <p:sp>
        <p:nvSpPr>
          <p:cNvPr id="33" name="ZoneTexte 32"/>
          <p:cNvSpPr txBox="1"/>
          <p:nvPr/>
        </p:nvSpPr>
        <p:spPr>
          <a:xfrm>
            <a:off x="71406" y="278605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O. G</a:t>
            </a:r>
            <a:endParaRPr lang="fr-FR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-32" y="364331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O. S</a:t>
            </a:r>
            <a:endParaRPr lang="fr-FR" b="1" dirty="0"/>
          </a:p>
        </p:txBody>
      </p:sp>
      <p:cxnSp>
        <p:nvCxnSpPr>
          <p:cNvPr id="36" name="Connecteur droit avec flèche 35"/>
          <p:cNvCxnSpPr/>
          <p:nvPr/>
        </p:nvCxnSpPr>
        <p:spPr>
          <a:xfrm flipV="1">
            <a:off x="857224" y="1519224"/>
            <a:ext cx="857256" cy="0"/>
          </a:xfrm>
          <a:prstGeom prst="straightConnector1">
            <a:avLst/>
          </a:prstGeom>
          <a:ln w="12700" cmpd="dbl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V="1">
            <a:off x="642910" y="3000372"/>
            <a:ext cx="540000" cy="0"/>
          </a:xfrm>
          <a:prstGeom prst="straightConnector1">
            <a:avLst/>
          </a:prstGeom>
          <a:ln w="12700" cmpd="dbl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>
            <a:off x="676248" y="3827980"/>
            <a:ext cx="3571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 rot="5400000">
            <a:off x="889438" y="3977816"/>
            <a:ext cx="288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0034" y="285728"/>
            <a:ext cx="8215370" cy="642942"/>
          </a:xfrm>
          <a:prstGeom prst="rect">
            <a:avLst/>
          </a:prstGeom>
          <a:solidFill>
            <a:srgbClr val="BDE9FF"/>
          </a:solidFill>
          <a:ln w="952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 dirty="0" smtClean="0">
                <a:solidFill>
                  <a:schemeClr val="tx1"/>
                </a:solidFill>
              </a:rPr>
              <a:t>Principales Activités (1)</a:t>
            </a:r>
            <a:endParaRPr lang="fr-FR" sz="3600" b="1" dirty="0">
              <a:solidFill>
                <a:schemeClr val="tx1"/>
              </a:solidFill>
              <a:latin typeface="Century Schoolbook" pitchFamily="18" charset="0"/>
            </a:endParaRPr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6364-7351-4926-8B7F-C82E1AE62721}" type="datetime1">
              <a:rPr lang="fr-FR" smtClean="0"/>
              <a:pPr/>
              <a:t>14/10/2013</a:t>
            </a:fld>
            <a:endParaRPr lang="fr-FR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127222"/>
              </p:ext>
            </p:extLst>
          </p:nvPr>
        </p:nvGraphicFramePr>
        <p:xfrm>
          <a:off x="500034" y="836712"/>
          <a:ext cx="8392446" cy="5547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15782"/>
                <a:gridCol w="597666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600" b="1" dirty="0" smtClean="0"/>
                        <a:t>Domaines </a:t>
                      </a:r>
                      <a:endParaRPr lang="fr-FR" sz="16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600" b="1" dirty="0" smtClean="0"/>
                        <a:t>Activités </a:t>
                      </a:r>
                      <a:endParaRPr lang="fr-FR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Politique de Santé nutrition et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Lutte contre le VIH/SIDA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Élaboration d’un document de politique</a:t>
                      </a: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Santé nutrition VIH du secteur de l’Education ;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Appui en trousses médicales pour les soins de 1ère</a:t>
                      </a: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nécessités (blessures légères, douleurs tête, ventre…)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Bilan médical annuel (examen oculaire…)</a:t>
                      </a:r>
                      <a:endParaRPr lang="fr-F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fr-FR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Plaidoyer, Formation, dépistage, sensibilisation des élèves, des enseignants et des personnels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fr-FR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Caractéristiques  du complexe scolaire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endParaRPr lang="fr-FR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Création des cadres de concertation des acteurs n nutrition au niveau national t régional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5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Acquisition des compétences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Formation des acteurs (enseignants,</a:t>
                      </a: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agents de santé, encadreurs)</a:t>
                      </a:r>
                      <a:endParaRPr lang="fr-F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Elaboration de guides pédagogiques en Santé Nutrition VIH  selon l’approche par les compétences pour les classes de 6</a:t>
                      </a:r>
                      <a:r>
                        <a:rPr lang="fr-FR" sz="16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ème</a:t>
                      </a: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à la terminale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Elaboration  de livrets Santé sexuelle des jeunes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Journées</a:t>
                      </a: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causeries éducatives pour sensibiliser les communautés éducatives sur les questions de santé, hygiène, salubrité et nutrition</a:t>
                      </a:r>
                      <a:endParaRPr lang="fr-F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Développement des thèmes émergents de santé, hygiène assainissement et nutrition au cours des leçons en classe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CD white 2">
  <a:themeElements>
    <a:clrScheme name="PCD white 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CD white 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CD white 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CD white 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CD white 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CD white 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CD white 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CD white 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CD white 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CD white 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CD white 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CD white 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CD white 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CD white 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962</Words>
  <Application>Microsoft Office PowerPoint</Application>
  <PresentationFormat>Affichage à l'écran (4:3)</PresentationFormat>
  <Paragraphs>143</Paragraphs>
  <Slides>17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Thème Office</vt:lpstr>
      <vt:lpstr>PCD white 2</vt:lpstr>
      <vt:lpstr>Acrobat Document</vt:lpstr>
      <vt:lpstr>Présentation PowerPoint</vt:lpstr>
      <vt:lpstr>PRESENTATION DU BURKINA</vt:lpstr>
      <vt:lpstr>Situation géographique et administrative</vt:lpstr>
      <vt:lpstr>Situation socio-démographique</vt:lpstr>
      <vt:lpstr>Situation Éducation en 2011</vt:lpstr>
      <vt:lpstr>Situation sanitaire et nutritionnel</vt:lpstr>
      <vt:lpstr>PROGRAMME SANTE ET NUTRITION SCOLAIRE</vt:lpstr>
      <vt:lpstr>OBJECTIFS SNS</vt:lpstr>
      <vt:lpstr>Présentation PowerPoint</vt:lpstr>
      <vt:lpstr>Présentation PowerPoint</vt:lpstr>
      <vt:lpstr>LES ACQUIS DES PROGRAMMES SHN DANS QUELQUES REGIONS AU BURKINA FASO </vt:lpstr>
      <vt:lpstr>Amélioration de l’état sanitaire et nutritionnel</vt:lpstr>
      <vt:lpstr>Amélioration du rendement scolaire</vt:lpstr>
      <vt:lpstr>Amélioration des CAP</vt:lpstr>
      <vt:lpstr>LES PERSPECTIVES EN MATIERE DE SHN AU BURKINA FASO</vt:lpstr>
      <vt:lpstr>Les limites</vt:lpstr>
      <vt:lpstr>Défis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9th Annual Short Course</dc:title>
  <dc:creator>ASUS</dc:creator>
  <cp:lastModifiedBy>SNIS 2013</cp:lastModifiedBy>
  <cp:revision>88</cp:revision>
  <dcterms:created xsi:type="dcterms:W3CDTF">2013-06-08T20:13:29Z</dcterms:created>
  <dcterms:modified xsi:type="dcterms:W3CDTF">2013-10-14T17:04:34Z</dcterms:modified>
</cp:coreProperties>
</file>