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0"/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Sheet1!$C$2:$C$3</c:f>
              <c:numCache>
                <c:formatCode>#,##0</c:formatCode>
                <c:ptCount val="2"/>
                <c:pt idx="0">
                  <c:v>64871000</c:v>
                </c:pt>
                <c:pt idx="1">
                  <c:v>11954000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15C07-03A8-49B6-8948-0EC748E4551F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258D8-6BB6-4BFB-A6B5-4ED150983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61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E06F47-1D23-4D3E-A65C-8B7AA98F34D4}" type="slidenum">
              <a:rPr lang="en-US" altLang="en-US"/>
              <a:pPr/>
              <a:t>5</a:t>
            </a:fld>
            <a:endParaRPr lang="th-TH" alt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5400" y="742950"/>
            <a:ext cx="6619875" cy="3724275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8050"/>
            <a:ext cx="4891088" cy="446722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541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B3FD-692F-4B6C-BAD0-69993BFB09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75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B3FD-692F-4B6C-BAD0-69993BFB090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0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65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6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4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6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9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9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4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76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2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8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DD7-3724-4CA2-9EF8-623EDC75B763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10672-D322-43C2-AD31-C0F1C39A6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9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th/url?sa=i&amp;rct=j&amp;q=%E0%B8%A0%E0%B8%B2%E0%B8%9E%E0%B9%80%E0%B8%94%E0%B9%87%E0%B8%81%E0%B9%80%E0%B8%A5%E0%B9%88%E0%B8%99%E0%B8%81%E0%B8%B5%E0%B8%AC%E0%B8%B2&amp;source=images&amp;cd=&amp;cad=rja&amp;docid=I4hPJfUvgHEY8M&amp;tbnid=QzNoqFg3f2cNyM:&amp;ved=0CAUQjRw&amp;url=http://travel.mthai.com/blog/49294.html&amp;ei=VhF4UfizIJDxrQf7l4DYCw&amp;bvm=bv.45645796,d.bmk&amp;psig=AFQjCNEux7nx9ZMnpgeSQHnVP-ZX-_cJ8A&amp;ust=1366908217639580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465729" y="2057400"/>
            <a:ext cx="8538882" cy="2675964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Supporting information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2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3365686" y="3577721"/>
            <a:ext cx="4418557" cy="3280279"/>
            <a:chOff x="4599729" y="4869440"/>
            <a:chExt cx="3701805" cy="3280279"/>
          </a:xfrm>
        </p:grpSpPr>
        <p:sp>
          <p:nvSpPr>
            <p:cNvPr id="4" name="Rectangle 3"/>
            <p:cNvSpPr/>
            <p:nvPr/>
          </p:nvSpPr>
          <p:spPr>
            <a:xfrm>
              <a:off x="4610368" y="4869440"/>
              <a:ext cx="3678466" cy="810437"/>
            </a:xfrm>
            <a:prstGeom prst="rect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Regional hospital </a:t>
              </a:r>
            </a:p>
            <a:p>
              <a:pPr algn="ctr"/>
              <a:r>
                <a:rPr lang="en-US" sz="2000" b="1" dirty="0" smtClean="0"/>
                <a:t>(centered level, 500 beds)</a:t>
              </a:r>
              <a:endParaRPr lang="en-US" sz="2000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599729" y="5656307"/>
              <a:ext cx="3689106" cy="971084"/>
            </a:xfrm>
            <a:prstGeom prst="rect">
              <a:avLst/>
            </a:prstGeom>
            <a:solidFill>
              <a:srgbClr val="008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General hospital</a:t>
              </a:r>
              <a:endParaRPr lang="th-TH" sz="2000" b="1" dirty="0" smtClean="0"/>
            </a:p>
            <a:p>
              <a:pPr algn="ctr"/>
              <a:r>
                <a:rPr lang="en-US" sz="2000" b="1" dirty="0" smtClean="0"/>
                <a:t>(provincial level, 200-500 beds)</a:t>
              </a:r>
              <a:endParaRPr lang="en-US" sz="2000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99729" y="6641226"/>
              <a:ext cx="3689106" cy="923948"/>
            </a:xfrm>
            <a:prstGeom prst="rect">
              <a:avLst/>
            </a:prstGeom>
            <a:solidFill>
              <a:srgbClr val="00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Community hospital</a:t>
              </a:r>
              <a:endParaRPr lang="th-TH" sz="2000" b="1" dirty="0" smtClean="0"/>
            </a:p>
            <a:p>
              <a:pPr algn="ctr"/>
              <a:r>
                <a:rPr lang="en-US" b="1" dirty="0" smtClean="0"/>
                <a:t>(in district, 90-150, 60, 10-30 beds)</a:t>
              </a:r>
              <a:endParaRPr lang="en-US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12429" y="7437334"/>
              <a:ext cx="3689105" cy="712385"/>
            </a:xfrm>
            <a:prstGeom prst="rect">
              <a:avLst/>
            </a:prstGeom>
            <a:solidFill>
              <a:srgbClr val="66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err="1" smtClean="0"/>
                <a:t>Tambon</a:t>
              </a:r>
              <a:r>
                <a:rPr lang="en-US" sz="2000" b="1" dirty="0" smtClean="0"/>
                <a:t> Health Promoting Hospital</a:t>
              </a:r>
            </a:p>
          </p:txBody>
        </p:sp>
      </p:grp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477740" y="1145101"/>
            <a:ext cx="4391843" cy="461665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altLang="en-US" sz="2400" b="1" dirty="0">
                <a:latin typeface="Tahoma" panose="020B0604030504040204" pitchFamily="34" charset="0"/>
                <a:cs typeface="Tahoma" panose="020B0604030504040204" pitchFamily="34" charset="0"/>
              </a:rPr>
              <a:t>Ministry of Public </a:t>
            </a:r>
            <a:r>
              <a:rPr lang="th-TH" altLang="en-US" sz="24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Health</a:t>
            </a:r>
            <a:endParaRPr lang="en-US" altLang="en-US" sz="24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805200" y="1851370"/>
            <a:ext cx="3736920" cy="6463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th-TH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Permanent Secretary </a:t>
            </a:r>
            <a:r>
              <a:rPr lang="th-TH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Office</a:t>
            </a:r>
            <a:endParaRPr lang="en-US" altLang="en-US" sz="20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en-US" sz="1600" dirty="0" smtClean="0">
                <a:latin typeface="Tahoma" panose="020B0604030504040204" pitchFamily="34" charset="0"/>
              </a:rPr>
              <a:t>(Administrative </a:t>
            </a:r>
            <a:r>
              <a:rPr lang="en-US" altLang="en-US" sz="1600" dirty="0">
                <a:latin typeface="Tahoma" panose="020B0604030504040204" pitchFamily="34" charset="0"/>
              </a:rPr>
              <a:t>monitoring &amp; </a:t>
            </a:r>
            <a:r>
              <a:rPr lang="en-US" altLang="en-US" sz="1600" dirty="0" smtClean="0">
                <a:latin typeface="Tahoma" panose="020B0604030504040204" pitchFamily="34" charset="0"/>
              </a:rPr>
              <a:t>control)</a:t>
            </a:r>
            <a:endParaRPr lang="en-US" altLang="en-US" sz="1600" dirty="0">
              <a:latin typeface="Tahoma" panose="020B0604030504040204" pitchFamily="34" charset="0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079304" y="2699157"/>
            <a:ext cx="3209532" cy="677108"/>
          </a:xfrm>
          <a:prstGeom prst="rect">
            <a:avLst/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th-TH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Provincial Health </a:t>
            </a:r>
            <a:r>
              <a:rPr lang="th-TH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Office</a:t>
            </a:r>
            <a:endParaRPr lang="en-US" altLang="en-US" sz="20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en-US" dirty="0" smtClean="0">
                <a:latin typeface="Tahoma" panose="020B0604030504040204" pitchFamily="34" charset="0"/>
              </a:rPr>
              <a:t>(monitoring </a:t>
            </a:r>
            <a:r>
              <a:rPr lang="en-US" altLang="en-US" dirty="0">
                <a:latin typeface="Tahoma" panose="020B0604030504040204" pitchFamily="34" charset="0"/>
              </a:rPr>
              <a:t>&amp; </a:t>
            </a:r>
            <a:r>
              <a:rPr lang="en-US" altLang="en-US" dirty="0" smtClean="0">
                <a:latin typeface="Tahoma" panose="020B0604030504040204" pitchFamily="34" charset="0"/>
              </a:rPr>
              <a:t>control)</a:t>
            </a:r>
            <a:endParaRPr lang="en-US" altLang="en-US" dirty="0">
              <a:latin typeface="Tahoma" panose="020B0604030504040204" pitchFamily="34" charset="0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29521" y="1831263"/>
            <a:ext cx="4448217" cy="116191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National Health Security Office : </a:t>
            </a:r>
            <a:r>
              <a:rPr lang="en-US" altLang="en-US" b="1" dirty="0" smtClean="0">
                <a:latin typeface="Tahoma" panose="020B0604030504040204" pitchFamily="34" charset="0"/>
                <a:cs typeface="Tahoma" panose="020B0604030504040204" pitchFamily="34" charset="0"/>
              </a:rPr>
              <a:t>NHSO</a:t>
            </a:r>
          </a:p>
          <a:p>
            <a:pPr algn="ctr"/>
            <a:r>
              <a:rPr lang="en-US" altLang="en-US" sz="1600" dirty="0" smtClean="0">
                <a:latin typeface="Tahoma" panose="020B0604030504040204" pitchFamily="34" charset="0"/>
              </a:rPr>
              <a:t>(Budget </a:t>
            </a:r>
            <a:r>
              <a:rPr lang="en-US" altLang="en-US" sz="1600" dirty="0">
                <a:latin typeface="Tahoma" panose="020B0604030504040204" pitchFamily="34" charset="0"/>
              </a:rPr>
              <a:t>Planning and </a:t>
            </a:r>
            <a:r>
              <a:rPr lang="en-US" altLang="en-US" sz="1600" dirty="0" smtClean="0">
                <a:latin typeface="Tahoma" panose="020B0604030504040204" pitchFamily="34" charset="0"/>
              </a:rPr>
              <a:t>Procurement)</a:t>
            </a:r>
            <a:endParaRPr lang="en-US" altLang="en-US" sz="1600" dirty="0">
              <a:latin typeface="Tahoma" panose="020B060403050404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728364" y="1850256"/>
            <a:ext cx="3334702" cy="4237132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dirty="0" smtClean="0">
                <a:latin typeface="Tahoma" panose="020B0604030504040204" pitchFamily="34" charset="0"/>
                <a:cs typeface="Tahoma" panose="020B0604030504040204" pitchFamily="34" charset="0"/>
              </a:rPr>
              <a:t>Food and drug administration</a:t>
            </a:r>
          </a:p>
          <a:p>
            <a:r>
              <a:rPr lang="th-TH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Dept</a:t>
            </a: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th-TH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Medical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Medical Science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Disease Control</a:t>
            </a:r>
            <a:endParaRPr lang="en-US" altLang="en-US" sz="20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Mental health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Health service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Food and drug Administrative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Health</a:t>
            </a:r>
          </a:p>
          <a:p>
            <a:endParaRPr lang="th-TH" altLang="en-US" sz="28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47639" y="199054"/>
            <a:ext cx="9967479" cy="74008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Administrative of Health care system in Thailand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9" name="Rectangular Callout 28"/>
          <p:cNvSpPr/>
          <p:nvPr/>
        </p:nvSpPr>
        <p:spPr>
          <a:xfrm>
            <a:off x="10063381" y="6002680"/>
            <a:ext cx="1999685" cy="827968"/>
          </a:xfrm>
          <a:prstGeom prst="wedgeRectCallout">
            <a:avLst>
              <a:gd name="adj1" fmla="val -47481"/>
              <a:gd name="adj2" fmla="val -9863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b="1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(School health)</a:t>
            </a:r>
          </a:p>
        </p:txBody>
      </p:sp>
      <p:cxnSp>
        <p:nvCxnSpPr>
          <p:cNvPr id="31" name="Straight Arrow Connector 30"/>
          <p:cNvCxnSpPr>
            <a:stCxn id="17" idx="2"/>
            <a:endCxn id="18" idx="0"/>
          </p:cNvCxnSpPr>
          <p:nvPr/>
        </p:nvCxnSpPr>
        <p:spPr>
          <a:xfrm flipH="1">
            <a:off x="6673660" y="1606767"/>
            <a:ext cx="2" cy="244603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7" idx="1"/>
            <a:endCxn id="22" idx="0"/>
          </p:cNvCxnSpPr>
          <p:nvPr/>
        </p:nvCxnSpPr>
        <p:spPr>
          <a:xfrm rot="10800000" flipV="1">
            <a:off x="2253630" y="1309177"/>
            <a:ext cx="2224110" cy="522085"/>
          </a:xfrm>
          <a:prstGeom prst="bentConnector2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7" idx="3"/>
            <a:endCxn id="23" idx="0"/>
          </p:cNvCxnSpPr>
          <p:nvPr/>
        </p:nvCxnSpPr>
        <p:spPr>
          <a:xfrm>
            <a:off x="8869583" y="1309178"/>
            <a:ext cx="1526132" cy="541078"/>
          </a:xfrm>
          <a:prstGeom prst="bentConnector2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8" idx="2"/>
            <a:endCxn id="19" idx="0"/>
          </p:cNvCxnSpPr>
          <p:nvPr/>
        </p:nvCxnSpPr>
        <p:spPr>
          <a:xfrm>
            <a:off x="6673660" y="2497701"/>
            <a:ext cx="10410" cy="201456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4" idx="0"/>
          </p:cNvCxnSpPr>
          <p:nvPr/>
        </p:nvCxnSpPr>
        <p:spPr>
          <a:xfrm flipH="1">
            <a:off x="5573735" y="3376265"/>
            <a:ext cx="1110335" cy="201456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8" idx="1"/>
            <a:endCxn id="6" idx="1"/>
          </p:cNvCxnSpPr>
          <p:nvPr/>
        </p:nvCxnSpPr>
        <p:spPr>
          <a:xfrm rot="10800000">
            <a:off x="3365687" y="5811482"/>
            <a:ext cx="15159" cy="690327"/>
          </a:xfrm>
          <a:prstGeom prst="curvedConnector3">
            <a:avLst>
              <a:gd name="adj1" fmla="val 1608015"/>
            </a:avLst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6" idx="1"/>
            <a:endCxn id="5" idx="1"/>
          </p:cNvCxnSpPr>
          <p:nvPr/>
        </p:nvCxnSpPr>
        <p:spPr>
          <a:xfrm rot="10800000">
            <a:off x="3365686" y="4850131"/>
            <a:ext cx="12700" cy="961351"/>
          </a:xfrm>
          <a:prstGeom prst="curvedConnector3">
            <a:avLst>
              <a:gd name="adj1" fmla="val 1800000"/>
            </a:avLst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5" idx="1"/>
            <a:endCxn id="4" idx="1"/>
          </p:cNvCxnSpPr>
          <p:nvPr/>
        </p:nvCxnSpPr>
        <p:spPr>
          <a:xfrm rot="10800000" flipH="1">
            <a:off x="3365685" y="3982940"/>
            <a:ext cx="12699" cy="867190"/>
          </a:xfrm>
          <a:prstGeom prst="curvedConnector3">
            <a:avLst>
              <a:gd name="adj1" fmla="val -1800142"/>
            </a:avLst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551313" y="4850130"/>
            <a:ext cx="2092445" cy="712884"/>
          </a:xfrm>
          <a:prstGeom prst="rect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Referral system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56" name="Straight Arrow Connector 55"/>
          <p:cNvCxnSpPr>
            <a:stCxn id="23" idx="1"/>
            <a:endCxn id="4" idx="3"/>
          </p:cNvCxnSpPr>
          <p:nvPr/>
        </p:nvCxnSpPr>
        <p:spPr>
          <a:xfrm flipH="1">
            <a:off x="7769084" y="3968822"/>
            <a:ext cx="959280" cy="14118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23" idx="1"/>
            <a:endCxn id="5" idx="3"/>
          </p:cNvCxnSpPr>
          <p:nvPr/>
        </p:nvCxnSpPr>
        <p:spPr>
          <a:xfrm flipH="1">
            <a:off x="7769085" y="3968822"/>
            <a:ext cx="959279" cy="881308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3" idx="1"/>
            <a:endCxn id="6" idx="3"/>
          </p:cNvCxnSpPr>
          <p:nvPr/>
        </p:nvCxnSpPr>
        <p:spPr>
          <a:xfrm flipH="1">
            <a:off x="7769085" y="3968822"/>
            <a:ext cx="959279" cy="1842659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3" idx="1"/>
            <a:endCxn id="8" idx="3"/>
          </p:cNvCxnSpPr>
          <p:nvPr/>
        </p:nvCxnSpPr>
        <p:spPr>
          <a:xfrm flipH="1">
            <a:off x="7784243" y="3968822"/>
            <a:ext cx="944121" cy="2532986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54" idx="3"/>
          </p:cNvCxnSpPr>
          <p:nvPr/>
        </p:nvCxnSpPr>
        <p:spPr>
          <a:xfrm flipV="1">
            <a:off x="2643758" y="4221653"/>
            <a:ext cx="499733" cy="984919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54" idx="3"/>
          </p:cNvCxnSpPr>
          <p:nvPr/>
        </p:nvCxnSpPr>
        <p:spPr>
          <a:xfrm>
            <a:off x="2643758" y="5206572"/>
            <a:ext cx="527442" cy="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54" idx="3"/>
          </p:cNvCxnSpPr>
          <p:nvPr/>
        </p:nvCxnSpPr>
        <p:spPr>
          <a:xfrm>
            <a:off x="2643758" y="5206572"/>
            <a:ext cx="499733" cy="796108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2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9168" y="1645961"/>
            <a:ext cx="9156701" cy="3593763"/>
            <a:chOff x="632024" y="844891"/>
            <a:chExt cx="10762054" cy="3962401"/>
          </a:xfrm>
        </p:grpSpPr>
        <p:pic>
          <p:nvPicPr>
            <p:cNvPr id="7" name="Picture 2" descr="http://download.4-designer.com/files/2012121218/Cartoon-school-supplies-03-Vector-19875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024" y="844891"/>
              <a:ext cx="6237427" cy="3962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203077" y="1384300"/>
              <a:ext cx="4191001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770342" y="6187353"/>
            <a:ext cx="8236127" cy="602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</a:t>
            </a:r>
            <a:r>
              <a:rPr lang="en-US" dirty="0">
                <a:solidFill>
                  <a:schemeClr val="tx1"/>
                </a:solidFill>
              </a:rPr>
              <a:t>:  Department of </a:t>
            </a:r>
            <a:r>
              <a:rPr lang="en-US" dirty="0" smtClean="0">
                <a:solidFill>
                  <a:schemeClr val="tx1"/>
                </a:solidFill>
              </a:rPr>
              <a:t>Provincial Administration, </a:t>
            </a:r>
            <a:r>
              <a:rPr lang="en-US" dirty="0">
                <a:solidFill>
                  <a:schemeClr val="tx1"/>
                </a:solidFill>
              </a:rPr>
              <a:t>Ministry of Interior December </a:t>
            </a:r>
            <a:r>
              <a:rPr lang="en-US" dirty="0" smtClean="0">
                <a:solidFill>
                  <a:schemeClr val="tx1"/>
                </a:solidFill>
              </a:rPr>
              <a:t>2011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279698" y="1971616"/>
            <a:ext cx="5726771" cy="3568256"/>
            <a:chOff x="1901270" y="2993360"/>
            <a:chExt cx="8466969" cy="3028701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/>
            </p:nvPr>
          </p:nvGraphicFramePr>
          <p:xfrm>
            <a:off x="2932248" y="326426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Rectangle 11"/>
            <p:cNvSpPr/>
            <p:nvPr/>
          </p:nvSpPr>
          <p:spPr>
            <a:xfrm>
              <a:off x="7095909" y="5346627"/>
              <a:ext cx="3272330" cy="6754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Total Thai Population 64,871,000 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01270" y="2993360"/>
              <a:ext cx="27567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&lt;15 yrs. 11,954,000 , 18.4%</a:t>
              </a:r>
            </a:p>
            <a:p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278035" y="2858068"/>
            <a:ext cx="3729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School-aged children</a:t>
            </a:r>
          </a:p>
        </p:txBody>
      </p:sp>
      <p:sp>
        <p:nvSpPr>
          <p:cNvPr id="3" name="Rectangle 2"/>
          <p:cNvSpPr/>
          <p:nvPr/>
        </p:nvSpPr>
        <p:spPr>
          <a:xfrm>
            <a:off x="1863969" y="338306"/>
            <a:ext cx="7983416" cy="98583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Targeted group of school/ school health 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5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1688" y="267446"/>
            <a:ext cx="10021794" cy="6308166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FFFF00"/>
                </a:solidFill>
              </a:rPr>
              <a:t>Thai health promotion foundation </a:t>
            </a:r>
            <a:r>
              <a:rPr lang="th-TH" sz="2400" b="1" dirty="0" smtClean="0">
                <a:solidFill>
                  <a:srgbClr val="FFFF00"/>
                </a:solidFill>
              </a:rPr>
              <a:t>(สสส.)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lvl="1" algn="ctr">
              <a:lnSpc>
                <a:spcPct val="150000"/>
              </a:lnSpc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Under Office of Prime </a:t>
            </a:r>
            <a:r>
              <a:rPr lang="en-US" sz="2400" b="1" dirty="0">
                <a:solidFill>
                  <a:srgbClr val="FFFF00"/>
                </a:solidFill>
              </a:rPr>
              <a:t>M</a:t>
            </a:r>
            <a:r>
              <a:rPr lang="en-US" sz="2400" b="1" dirty="0" smtClean="0">
                <a:solidFill>
                  <a:srgbClr val="FFFF00"/>
                </a:solidFill>
              </a:rPr>
              <a:t>inister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Budget source : sin tax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Project support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Classroom research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Creative health project</a:t>
            </a:r>
            <a:r>
              <a:rPr lang="th-TH" sz="2400" b="1" dirty="0" smtClean="0">
                <a:solidFill>
                  <a:srgbClr val="FFFF00"/>
                </a:solidFill>
              </a:rPr>
              <a:t> โครงการสร้างสรรค์ </a:t>
            </a:r>
            <a:r>
              <a:rPr lang="en-US" sz="2400" b="1" dirty="0" smtClean="0">
                <a:solidFill>
                  <a:srgbClr val="FFFF00"/>
                </a:solidFill>
              </a:rPr>
              <a:t>: Stop teen-mum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Health campaign activities: </a:t>
            </a:r>
            <a:r>
              <a:rPr lang="th-TH" sz="2400" b="1" dirty="0" smtClean="0">
                <a:solidFill>
                  <a:srgbClr val="FFFF00"/>
                </a:solidFill>
              </a:rPr>
              <a:t>กิจกรรมรณรงค์เพื่อสุขภาพ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Health promotion activities in community :environmental health , safety life, food and nutrition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6383" y="1273122"/>
            <a:ext cx="2595196" cy="16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6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23292" y="321771"/>
            <a:ext cx="10468708" cy="909515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FFFF00"/>
                </a:solidFill>
              </a:rPr>
              <a:t>Basic Health Training for School Health leader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5553" y="1753329"/>
            <a:ext cx="4562475" cy="3429000"/>
            <a:chOff x="275369" y="1641232"/>
            <a:chExt cx="4562475" cy="3429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369" y="1641232"/>
              <a:ext cx="4562475" cy="3429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5369" y="1641232"/>
              <a:ext cx="3272813" cy="4396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Health Education</a:t>
              </a:r>
              <a:endParaRPr lang="en-US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889558" y="1753329"/>
            <a:ext cx="4005692" cy="3429000"/>
            <a:chOff x="5134707" y="1641232"/>
            <a:chExt cx="3917069" cy="3774830"/>
          </a:xfrm>
        </p:grpSpPr>
        <p:pic>
          <p:nvPicPr>
            <p:cNvPr id="4" name="irc_mi" descr="http://travel.mthai.com/wp-content/uploads/2013/03/38.jpg">
              <a:hlinkClick r:id="rId3"/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34707" y="1641232"/>
              <a:ext cx="3886200" cy="377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5165575" y="4665787"/>
              <a:ext cx="3886201" cy="7502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Health care demonstration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7410" name="Picture 2" descr="http://www.oknation.net/blog/home/blog_data/226/40226/images/Healty-ASL/pag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250" y="2654113"/>
            <a:ext cx="4079631" cy="4079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98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09151" y="331203"/>
            <a:ext cx="4994587" cy="9417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Challenges</a:t>
            </a:r>
            <a:endParaRPr lang="en-US" sz="4400" b="1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20462" y="4190439"/>
            <a:ext cx="6661626" cy="2365275"/>
            <a:chOff x="5078896" y="1274502"/>
            <a:chExt cx="6661626" cy="2365275"/>
          </a:xfrm>
        </p:grpSpPr>
        <p:grpSp>
          <p:nvGrpSpPr>
            <p:cNvPr id="5" name="Group 4"/>
            <p:cNvGrpSpPr/>
            <p:nvPr/>
          </p:nvGrpSpPr>
          <p:grpSpPr>
            <a:xfrm>
              <a:off x="5078896" y="1274502"/>
              <a:ext cx="6661626" cy="2365275"/>
              <a:chOff x="5668240" y="1427902"/>
              <a:chExt cx="6661626" cy="2365275"/>
            </a:xfrm>
          </p:grpSpPr>
          <p:pic>
            <p:nvPicPr>
              <p:cNvPr id="2050" name="Picture 2" descr="http://www.safedekthai.com/club/book/skt2/006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0902" y="1427902"/>
                <a:ext cx="3378964" cy="236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2" name="Picture 4" descr="http://www.safedekthai.com/club/book/skt2/005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68240" y="1427902"/>
                <a:ext cx="3282662" cy="22519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" name="Rectangle 5"/>
            <p:cNvSpPr/>
            <p:nvPr/>
          </p:nvSpPr>
          <p:spPr>
            <a:xfrm>
              <a:off x="7719253" y="2616689"/>
              <a:ext cx="1529861" cy="49237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solidFill>
                    <a:schemeClr val="tx1"/>
                  </a:solidFill>
                </a:rPr>
                <a:t>Safety</a:t>
              </a:r>
              <a:r>
                <a:rPr lang="en-US" sz="2800" b="1" dirty="0">
                  <a:solidFill>
                    <a:schemeClr val="tx1"/>
                  </a:solidFill>
                </a:rPr>
                <a:t>?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5499" y="2240516"/>
            <a:ext cx="4018968" cy="2686010"/>
            <a:chOff x="4137607" y="3700402"/>
            <a:chExt cx="4018968" cy="2686010"/>
          </a:xfrm>
        </p:grpSpPr>
        <p:pic>
          <p:nvPicPr>
            <p:cNvPr id="15362" name="Picture 2" descr="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7607" y="3700402"/>
              <a:ext cx="4018968" cy="2686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137607" y="5858874"/>
              <a:ext cx="4018968" cy="527538"/>
            </a:xfrm>
            <a:prstGeom prst="rect">
              <a:avLst/>
            </a:prstGeom>
            <a:solidFill>
              <a:srgbClr val="00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FFFF00"/>
                  </a:solidFill>
                </a:rPr>
                <a:t>Children in border-province School</a:t>
              </a:r>
              <a:endParaRPr lang="en-US" sz="20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Oval 12"/>
          <p:cNvSpPr/>
          <p:nvPr/>
        </p:nvSpPr>
        <p:spPr>
          <a:xfrm>
            <a:off x="1132220" y="1332805"/>
            <a:ext cx="2525525" cy="836295"/>
          </a:xfrm>
          <a:prstGeom prst="ellipse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Rural area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053196" y="802176"/>
            <a:ext cx="2990078" cy="8048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Urban area</a:t>
            </a:r>
            <a:endParaRPr lang="en-US" sz="2800" b="1" dirty="0">
              <a:solidFill>
                <a:schemeClr val="tx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660380" y="1668417"/>
            <a:ext cx="3362696" cy="2522022"/>
            <a:chOff x="8866887" y="3348616"/>
            <a:chExt cx="3362696" cy="2522022"/>
          </a:xfrm>
        </p:grpSpPr>
        <p:pic>
          <p:nvPicPr>
            <p:cNvPr id="7" name="Picture 2" descr="http://i1193.photobucket.com/albums/aa352/fblc_th/Kru%20Jew/Home%20less/IMG_0888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6887" y="3348616"/>
              <a:ext cx="3362696" cy="2522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9595955" y="3415509"/>
              <a:ext cx="2491408" cy="422031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Tramp child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76545" y="1750953"/>
            <a:ext cx="3811696" cy="2439486"/>
            <a:chOff x="4776545" y="1750953"/>
            <a:chExt cx="3811696" cy="2439486"/>
          </a:xfrm>
        </p:grpSpPr>
        <p:pic>
          <p:nvPicPr>
            <p:cNvPr id="15368" name="Picture 8" descr="http://www.tcijthai.com/office-tcij/headpicture/JyUcpeDTue22243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6545" y="1750953"/>
              <a:ext cx="3811696" cy="2439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6423424" y="3470655"/>
              <a:ext cx="2080314" cy="4350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Food safety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552521" y="5491788"/>
            <a:ext cx="4775617" cy="804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“PREVENTION/ PROTECTION”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ms.thaicyberu.go.th/officialtcu/main/advcourse/presentstu/course/ww522/tmmann/tmmann-web2/contents/menu/main_files/image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38" y="1602715"/>
            <a:ext cx="2714625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32908" y="1602715"/>
            <a:ext cx="8091055" cy="192700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77 </a:t>
            </a:r>
            <a:r>
              <a:rPr lang="en-US" sz="2400" b="1" dirty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rgbClr val="FFFF00"/>
                </a:solidFill>
              </a:rPr>
              <a:t>	provinces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261		education service area offices</a:t>
            </a:r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38,383 	schools (covered basic education)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16,651,972 	School-aged population</a:t>
            </a:r>
            <a:endParaRPr lang="en-US" sz="24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3532909" y="3755005"/>
            <a:ext cx="8091055" cy="84582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 smtClean="0">
              <a:solidFill>
                <a:srgbClr val="FFFF00"/>
              </a:solidFill>
            </a:endParaRPr>
          </a:p>
          <a:p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183		Primary education service area offices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31,286 	Elementary school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</a:rPr>
              <a:t>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algn="ctr"/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32909" y="4667808"/>
            <a:ext cx="8091055" cy="751533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78 		Secondary education service area office</a:t>
            </a:r>
          </a:p>
          <a:p>
            <a:pPr algn="ctr"/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02063" y="5830957"/>
            <a:ext cx="4327854" cy="859934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Source: Ministry </a:t>
            </a:r>
            <a:r>
              <a:rPr lang="en-US" dirty="0">
                <a:solidFill>
                  <a:schemeClr val="tx1"/>
                </a:solidFill>
              </a:rPr>
              <a:t>of </a:t>
            </a:r>
            <a:r>
              <a:rPr lang="en-US" dirty="0" smtClean="0">
                <a:solidFill>
                  <a:schemeClr val="tx1"/>
                </a:solidFill>
              </a:rPr>
              <a:t>Education 2012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1273" y="464623"/>
            <a:ext cx="10792689" cy="91280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Administrative of Ministry of Education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08843" y="1874839"/>
            <a:ext cx="10374312" cy="37856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1.  Growth monitoring by weight &amp; height measuring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2.  Iodine Deficiency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    -  Annual physical examination in primary </a:t>
            </a:r>
            <a:r>
              <a:rPr lang="en-US" altLang="en-US" sz="2400" b="1" dirty="0" smtClean="0">
                <a:cs typeface="Arial" panose="020B0604020202020204" pitchFamily="34" charset="0"/>
              </a:rPr>
              <a:t>school </a:t>
            </a:r>
            <a:r>
              <a:rPr lang="en-US" altLang="en-US" sz="2400" b="1" dirty="0">
                <a:cs typeface="Arial" panose="020B0604020202020204" pitchFamily="34" charset="0"/>
              </a:rPr>
              <a:t>student 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    -  Iodized salt / water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3.  Iron Deficiency Anemia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     -  Weekly dose of Ferrous </a:t>
            </a:r>
            <a:r>
              <a:rPr lang="en-US" altLang="en-US" sz="2400" b="1" dirty="0" err="1">
                <a:cs typeface="Arial" panose="020B0604020202020204" pitchFamily="34" charset="0"/>
              </a:rPr>
              <a:t>Sulphate</a:t>
            </a:r>
            <a:r>
              <a:rPr lang="en-US" altLang="en-US" sz="2400" b="1" dirty="0">
                <a:cs typeface="Arial" panose="020B0604020202020204" pitchFamily="34" charset="0"/>
              </a:rPr>
              <a:t> </a:t>
            </a:r>
            <a:r>
              <a:rPr lang="en-US" altLang="en-US" sz="2400" b="1" dirty="0" smtClean="0">
                <a:cs typeface="Arial" panose="020B0604020202020204" pitchFamily="34" charset="0"/>
              </a:rPr>
              <a:t>supplement </a:t>
            </a:r>
            <a:r>
              <a:rPr lang="en-US" altLang="en-US" sz="2400" b="1" dirty="0">
                <a:cs typeface="Arial" panose="020B0604020202020204" pitchFamily="34" charset="0"/>
              </a:rPr>
              <a:t>tablet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cs typeface="Arial" panose="020B0604020202020204" pitchFamily="34" charset="0"/>
              </a:rPr>
              <a:t>     -  Randomized blood testing</a:t>
            </a:r>
            <a:endParaRPr lang="en-US" alt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8662"/>
            <a:ext cx="12191999" cy="1596177"/>
          </a:xfrm>
          <a:solidFill>
            <a:srgbClr val="006699"/>
          </a:solidFill>
        </p:spPr>
        <p:txBody>
          <a:bodyPr/>
          <a:lstStyle/>
          <a:p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 panose="020B0604020202020204" pitchFamily="34" charset="0"/>
              </a:rPr>
              <a:t>Health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 panose="020B0604020202020204" pitchFamily="34" charset="0"/>
              </a:rPr>
              <a:t>Surveillance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566350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54741" y="1762665"/>
            <a:ext cx="10703859" cy="48320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514350" indent="-514350">
              <a:spcBef>
                <a:spcPct val="50000"/>
              </a:spcBef>
              <a:buFont typeface="+mj-lt"/>
              <a:buAutoNum type="arabicPeriod" startAt="4"/>
            </a:pPr>
            <a:r>
              <a:rPr lang="en-US" altLang="en-US" sz="3200" b="1" dirty="0" smtClean="0">
                <a:cs typeface="Arial" panose="020B0604020202020204" pitchFamily="34" charset="0"/>
              </a:rPr>
              <a:t> </a:t>
            </a:r>
            <a:r>
              <a:rPr lang="en-US" altLang="en-US" b="1" dirty="0">
                <a:cs typeface="Arial" panose="020B0604020202020204" pitchFamily="34" charset="0"/>
              </a:rPr>
              <a:t>Thalassemia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 -  Health education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 -  Screening by local health personnel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cs typeface="Arial" panose="020B0604020202020204" pitchFamily="34" charset="0"/>
              </a:rPr>
              <a:t>5.  Learning organs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 -  Eye sight check up  by E - Chart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 -  Hearing check up by </a:t>
            </a:r>
            <a:r>
              <a:rPr lang="en-US" altLang="en-US" sz="2000" b="1" dirty="0" smtClean="0">
                <a:cs typeface="Arial" panose="020B0604020202020204" pitchFamily="34" charset="0"/>
              </a:rPr>
              <a:t>basic technique</a:t>
            </a:r>
            <a:endParaRPr lang="en-US" altLang="en-US" sz="2000" b="1" dirty="0"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en-US" b="1" dirty="0">
                <a:cs typeface="Arial" panose="020B0604020202020204" pitchFamily="34" charset="0"/>
              </a:rPr>
              <a:t>6.  Dental surveillance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 -  Screening dental caries cases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>
                <a:cs typeface="Arial" panose="020B0604020202020204" pitchFamily="34" charset="0"/>
              </a:rPr>
              <a:t>    -   Refer case to dental personnel</a:t>
            </a:r>
            <a:r>
              <a:rPr lang="en-US" altLang="en-US" sz="2000" b="1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8662"/>
            <a:ext cx="12191999" cy="1596177"/>
          </a:xfrm>
          <a:solidFill>
            <a:srgbClr val="006699"/>
          </a:solidFill>
        </p:spPr>
        <p:txBody>
          <a:bodyPr/>
          <a:lstStyle/>
          <a:p>
            <a:r>
              <a:rPr lang="en-US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 panose="020B0604020202020204" pitchFamily="34" charset="0"/>
              </a:rPr>
              <a:t>Health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 panose="020B0604020202020204" pitchFamily="34" charset="0"/>
              </a:rPr>
              <a:t>Surveillance </a:t>
            </a:r>
            <a:r>
              <a:rPr lang="en-US" sz="1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cs typeface="Arial" panose="020B0604020202020204" pitchFamily="34" charset="0"/>
              </a:rPr>
              <a:t>(cont.)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17815234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188" y="1656486"/>
            <a:ext cx="6404246" cy="47981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54188" y="484094"/>
            <a:ext cx="6293224" cy="8606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Incase of fire 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Management with sick students !!!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1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003612" y="793376"/>
            <a:ext cx="9197788" cy="4679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Teacher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88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2173141 778932 school illustration with kids holding cartoons Cartoon Kids At Sch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830" y="403062"/>
            <a:ext cx="3777170" cy="236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29799" y="1361645"/>
            <a:ext cx="7866110" cy="3027856"/>
            <a:chOff x="564617" y="1749270"/>
            <a:chExt cx="7485941" cy="3027856"/>
          </a:xfrm>
        </p:grpSpPr>
        <p:grpSp>
          <p:nvGrpSpPr>
            <p:cNvPr id="3" name="Group 2"/>
            <p:cNvGrpSpPr/>
            <p:nvPr/>
          </p:nvGrpSpPr>
          <p:grpSpPr>
            <a:xfrm>
              <a:off x="564617" y="3122423"/>
              <a:ext cx="7485940" cy="1654703"/>
              <a:chOff x="1790097" y="2011550"/>
              <a:chExt cx="6166228" cy="165470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790097" y="2011550"/>
                <a:ext cx="6166228" cy="1654703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 smtClean="0"/>
              </a:p>
              <a:p>
                <a:pPr algn="r"/>
                <a:r>
                  <a:rPr lang="en-US" sz="2800" b="1" dirty="0" smtClean="0">
                    <a:solidFill>
                      <a:srgbClr val="FFFF00"/>
                    </a:solidFill>
                  </a:rPr>
                  <a:t>Office of The Basic Education Commission </a:t>
                </a:r>
              </a:p>
              <a:p>
                <a:pPr algn="r"/>
                <a:r>
                  <a:rPr lang="th-TH" b="1" dirty="0" smtClean="0">
                    <a:solidFill>
                      <a:srgbClr val="FFFF00"/>
                    </a:solidFill>
                  </a:rPr>
                  <a:t>สำนักงานคณะกรรมการการศึกษาขั้นพื้นฐาน (สพฐ)</a:t>
                </a:r>
              </a:p>
              <a:p>
                <a:pPr algn="ctr"/>
                <a:endParaRPr lang="en-US" dirty="0" smtClean="0">
                  <a:solidFill>
                    <a:srgbClr val="FFFF00"/>
                  </a:solidFill>
                </a:endParaRPr>
              </a:p>
              <a:p>
                <a:pPr algn="ctr"/>
                <a:r>
                  <a:rPr lang="th-TH" dirty="0" smtClean="0"/>
                  <a:t> </a:t>
                </a:r>
                <a:endParaRPr lang="en-US" dirty="0" smtClean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pic>
            <p:nvPicPr>
              <p:cNvPr id="4098" name="Picture 2" descr="http://www.obec.go.th/sites/obec.go.th/files/photos/13751/134285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8496" y="2690071"/>
                <a:ext cx="610345" cy="79282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568407" y="1749270"/>
              <a:ext cx="7482151" cy="1390299"/>
              <a:chOff x="581659" y="755357"/>
              <a:chExt cx="7482151" cy="1390299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247122" y="755357"/>
                <a:ext cx="4816688" cy="1346903"/>
              </a:xfrm>
              <a:prstGeom prst="rect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dirty="0" smtClean="0">
                    <a:solidFill>
                      <a:srgbClr val="FFFF00"/>
                    </a:solidFill>
                  </a:rPr>
                  <a:t>Ministry of Education</a:t>
                </a:r>
              </a:p>
              <a:p>
                <a:pPr algn="ctr"/>
                <a:r>
                  <a:rPr lang="en-US" sz="3200" b="1" dirty="0" smtClean="0">
                    <a:solidFill>
                      <a:srgbClr val="FFFF00"/>
                    </a:solidFill>
                  </a:rPr>
                  <a:t>(MOE)</a:t>
                </a:r>
                <a:endParaRPr lang="en-US" sz="3200" b="1" dirty="0">
                  <a:solidFill>
                    <a:srgbClr val="FFFF00"/>
                  </a:solidFill>
                </a:endParaRPr>
              </a:p>
            </p:txBody>
          </p:sp>
          <p:pic>
            <p:nvPicPr>
              <p:cNvPr id="4100" name="Picture 4" descr="http://www.moe.go.th/websm/2014/aug/moe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1659" y="764462"/>
                <a:ext cx="2665463" cy="13811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Rectangle 1"/>
          <p:cNvSpPr/>
          <p:nvPr/>
        </p:nvSpPr>
        <p:spPr>
          <a:xfrm>
            <a:off x="5702300" y="4415751"/>
            <a:ext cx="5981699" cy="2289849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FF00"/>
                </a:solidFill>
              </a:rPr>
              <a:t>Office of The Higher Education Commission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    </a:t>
            </a:r>
            <a:r>
              <a:rPr lang="th-TH" sz="2400" b="1" dirty="0" smtClean="0">
                <a:solidFill>
                  <a:srgbClr val="FFFF00"/>
                </a:solidFill>
              </a:rPr>
              <a:t>สำนักงาน</a:t>
            </a:r>
            <a:r>
              <a:rPr lang="th-TH" sz="2400" b="1" dirty="0">
                <a:solidFill>
                  <a:srgbClr val="FFFF00"/>
                </a:solidFill>
              </a:rPr>
              <a:t>คณะกรรมการการอุดมศึกษา (สกอ</a:t>
            </a:r>
            <a:r>
              <a:rPr lang="th-TH" sz="2400" b="1" dirty="0" smtClean="0">
                <a:solidFill>
                  <a:srgbClr val="FFFF00"/>
                </a:solidFill>
              </a:rPr>
              <a:t>)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Vocational </a:t>
            </a:r>
            <a:r>
              <a:rPr lang="en-US" sz="2400" b="1" dirty="0">
                <a:solidFill>
                  <a:srgbClr val="FFFF00"/>
                </a:solidFill>
              </a:rPr>
              <a:t>Education Commission 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r>
              <a:rPr lang="en-US" sz="2400" b="1" dirty="0" smtClean="0">
                <a:solidFill>
                  <a:srgbClr val="FFFF00"/>
                </a:solidFill>
              </a:rPr>
              <a:t>       </a:t>
            </a:r>
            <a:r>
              <a:rPr lang="th-TH" sz="2400" b="1" dirty="0" smtClean="0">
                <a:solidFill>
                  <a:srgbClr val="FFFF00"/>
                </a:solidFill>
              </a:rPr>
              <a:t>สำนักงาน</a:t>
            </a:r>
            <a:r>
              <a:rPr lang="th-TH" sz="2400" b="1" dirty="0">
                <a:solidFill>
                  <a:srgbClr val="FFFF00"/>
                </a:solidFill>
              </a:rPr>
              <a:t>คณะกรรมการการอาชีวศึกษา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99" y="271609"/>
            <a:ext cx="7866110" cy="98583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Principle organization of school 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8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12117"/>
            <a:ext cx="12191999" cy="1596177"/>
          </a:xfrm>
          <a:solidFill>
            <a:srgbClr val="006699"/>
          </a:solidFill>
        </p:spPr>
        <p:txBody>
          <a:bodyPr>
            <a:normAutofit fontScale="90000"/>
          </a:bodyPr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>
                <a:solidFill>
                  <a:srgbClr val="FFFF00"/>
                </a:solidFill>
              </a:rPr>
              <a:t>Four majors elements of HPS</a:t>
            </a:r>
            <a:br>
              <a:rPr lang="en-US" altLang="en-US" b="1" dirty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1. School </a:t>
            </a:r>
            <a:r>
              <a:rPr lang="en-US" altLang="en-US" b="1" dirty="0">
                <a:solidFill>
                  <a:srgbClr val="FFFF00"/>
                </a:solidFill>
              </a:rPr>
              <a:t>Health Services </a:t>
            </a:r>
            <a:br>
              <a:rPr lang="en-US" altLang="en-US" b="1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050341"/>
            <a:ext cx="12192000" cy="454893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10000"/>
              </a:spcBef>
            </a:pPr>
            <a:r>
              <a:rPr lang="en-US" altLang="en-US" sz="32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1.1</a:t>
            </a: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</a:t>
            </a:r>
            <a:r>
              <a:rPr lang="en-US" altLang="en-US" sz="32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Student Health Record</a:t>
            </a:r>
          </a:p>
          <a:p>
            <a:pPr>
              <a:spcBef>
                <a:spcPct val="15000"/>
              </a:spcBef>
            </a:pPr>
            <a:r>
              <a:rPr lang="en-US" altLang="en-US" sz="32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1.2 Health services for student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Daily </a:t>
            </a:r>
            <a:r>
              <a:rPr lang="en-US" altLang="en-US" sz="2400" b="1" dirty="0" smtClean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hygiene </a:t>
            </a: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inspection by teacher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Periodic health examination by health worker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Self health inspection in student from grade 5 </a:t>
            </a:r>
            <a:r>
              <a:rPr lang="en-US" altLang="en-US" sz="2400" b="1" dirty="0" smtClean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to </a:t>
            </a: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secondary level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Nursing care by trained teacher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Medical care and treatment by health personnel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Periodic follow up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Immunization program</a:t>
            </a:r>
          </a:p>
          <a:p>
            <a:pPr>
              <a:spcBef>
                <a:spcPct val="15000"/>
              </a:spcBef>
            </a:pPr>
            <a:r>
              <a:rPr lang="en-US" altLang="en-US" sz="2400" b="1" dirty="0">
                <a:solidFill>
                  <a:schemeClr val="bg1">
                    <a:lumMod val="95000"/>
                  </a:schemeClr>
                </a:solidFill>
                <a:cs typeface="BrowalliaUPC" panose="020B0604020202020204" pitchFamily="34" charset="-34"/>
              </a:rPr>
              <a:t>       -  Teeth brushing after lunch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97294" y="741471"/>
            <a:ext cx="3490319" cy="261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9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62917"/>
            <a:ext cx="12191999" cy="1596177"/>
          </a:xfrm>
          <a:prstGeom prst="rect">
            <a:avLst/>
          </a:prstGeom>
          <a:solidFill>
            <a:srgbClr val="006699"/>
          </a:solidFill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Four majors elements of HPS</a:t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1. School Health Services </a:t>
            </a:r>
            <a:r>
              <a:rPr lang="en-US" altLang="en-US" sz="1900" b="1" dirty="0" smtClean="0">
                <a:solidFill>
                  <a:srgbClr val="FFFF00"/>
                </a:solidFill>
              </a:rPr>
              <a:t>(cont.)</a:t>
            </a:r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699" y="1859094"/>
            <a:ext cx="11671299" cy="501675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1.3. Nutrition support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School lunch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School milk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4. Promotion of exercise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Standard of exercise by school-aged children and youth group</a:t>
            </a:r>
          </a:p>
          <a:p>
            <a:endParaRPr lang="en-US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</a:rPr>
              <a:t>5. Provision of counseling by trained teacher</a:t>
            </a:r>
          </a:p>
          <a:p>
            <a:endParaRPr lang="en-US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4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810" name="Group 2"/>
          <p:cNvGraphicFramePr>
            <a:graphicFrameLocks noGrp="1"/>
          </p:cNvGraphicFramePr>
          <p:nvPr>
            <p:ph type="tbl" idx="4294967295"/>
            <p:extLst/>
          </p:nvPr>
        </p:nvGraphicFramePr>
        <p:xfrm>
          <a:off x="1789112" y="1178164"/>
          <a:ext cx="8135938" cy="5130562"/>
        </p:xfrm>
        <a:graphic>
          <a:graphicData uri="http://schemas.openxmlformats.org/drawingml/2006/table">
            <a:tbl>
              <a:tblPr/>
              <a:tblGrid>
                <a:gridCol w="3167063"/>
                <a:gridCol w="4968875"/>
              </a:tblGrid>
              <a:tr h="5199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Age</a:t>
                      </a:r>
                      <a:endParaRPr kumimoji="0" lang="th-TH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Vaccine</a:t>
                      </a:r>
                      <a:endParaRPr kumimoji="0" lang="th-TH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At Birth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BCG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,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HB1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CC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2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Month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  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OPV1,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DTP-HB2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4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Month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  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OPV2,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DTP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6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Month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OPV3,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DTP-HB3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</a:tr>
              <a:tr h="4205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9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Month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Measles</a:t>
                      </a:r>
                      <a:r>
                        <a:rPr kumimoji="0" lang="th-TH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----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&gt;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626FA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MMR1*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626FA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F8E9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18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Month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  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OPV4,  DTP4,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JE1, JE2</a:t>
                      </a:r>
                      <a:r>
                        <a:rPr kumimoji="0" lang="en-US" alt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#</a:t>
                      </a:r>
                      <a:endParaRPr kumimoji="0" lang="th-TH" altLang="en-US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0" lang="en-US" alt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1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/</a:t>
                      </a:r>
                      <a:r>
                        <a:rPr kumimoji="0" lang="en-US" alt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Year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                                    JE3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4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Year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          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OPV5,  DTP5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7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Year   (School gr.1)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     </a:t>
                      </a: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  <a:cs typeface="Tahoma" panose="020B0604030504040204" pitchFamily="34" charset="0"/>
                        </a:rPr>
                        <a:t>MMR2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12 </a:t>
                      </a: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Year (School gr.6)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dT</a:t>
                      </a:r>
                      <a:endParaRPr kumimoji="0" lang="th-TH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4190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Pregnant woman</a:t>
                      </a:r>
                      <a:endParaRPr kumimoji="0" lang="th-TH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ngsana New" panose="02020603050405020304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dT3 </a:t>
                      </a: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ahoma" panose="020B0604030504040204" pitchFamily="34" charset="0"/>
                        </a:rPr>
                        <a:t>(depend on immunization history)</a:t>
                      </a:r>
                      <a:endParaRPr kumimoji="0" lang="th-TH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ahom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</a:tbl>
          </a:graphicData>
        </a:graphic>
      </p:graphicFrame>
      <p:sp>
        <p:nvSpPr>
          <p:cNvPr id="247852" name="Text Box 44"/>
          <p:cNvSpPr txBox="1">
            <a:spLocks noChangeArrowheads="1"/>
          </p:cNvSpPr>
          <p:nvPr/>
        </p:nvSpPr>
        <p:spPr bwMode="auto">
          <a:xfrm>
            <a:off x="1992313" y="6308726"/>
            <a:ext cx="698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dirty="0">
                <a:solidFill>
                  <a:srgbClr val="E626F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anose="020B0604030504040204" pitchFamily="34" charset="0"/>
              </a:rPr>
              <a:t>* Started in 2010</a:t>
            </a:r>
            <a:r>
              <a:rPr lang="th-TH" altLang="en-US" sz="2000" b="1" dirty="0">
                <a:solidFill>
                  <a:srgbClr val="E626F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anose="020B0604030504040204" pitchFamily="34" charset="0"/>
              </a:rPr>
              <a:t> 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ahoma" panose="020B0604030504040204" pitchFamily="34" charset="0"/>
              </a:rPr>
              <a:t>;</a:t>
            </a:r>
            <a:r>
              <a:rPr lang="en-US" altLang="en-US" sz="2000" b="1" dirty="0">
                <a:solidFill>
                  <a:srgbClr val="E626F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anose="020B0604030504040204" pitchFamily="34" charset="0"/>
              </a:rPr>
              <a:t> 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ahoma" panose="020B0604030504040204" pitchFamily="34" charset="0"/>
              </a:rPr>
              <a:t># = 1 month apart from JE1</a:t>
            </a:r>
            <a:endParaRPr lang="th-TH" altLang="en-US" sz="2000" b="1" dirty="0">
              <a:effectLst>
                <a:outerShdw blurRad="38100" dist="38100" dir="2700000" algn="tl">
                  <a:srgbClr val="C0C0C0"/>
                </a:outerShdw>
              </a:effectLst>
              <a:cs typeface="Tahoma" panose="020B0604030504040204" pitchFamily="34" charset="0"/>
            </a:endParaRPr>
          </a:p>
        </p:txBody>
      </p:sp>
      <p:pic>
        <p:nvPicPr>
          <p:cNvPr id="247853" name="Picture 13" descr="DrCarto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025" y="4364039"/>
            <a:ext cx="14160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619251" y="4737100"/>
            <a:ext cx="5302249" cy="1092200"/>
          </a:xfrm>
          <a:prstGeom prst="ellipse">
            <a:avLst/>
          </a:prstGeom>
          <a:solidFill>
            <a:srgbClr val="5B9BD5">
              <a:alpha val="0"/>
            </a:srgbClr>
          </a:solidFill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139700"/>
            <a:ext cx="12191999" cy="1008194"/>
          </a:xfrm>
          <a:prstGeom prst="rect">
            <a:avLst/>
          </a:prstGeom>
          <a:solidFill>
            <a:srgbClr val="00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en-US" sz="2800" b="1" dirty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Current National Immunization Schedule</a:t>
            </a:r>
          </a:p>
          <a:p>
            <a:pPr algn="ctr"/>
            <a:r>
              <a:rPr lang="en-US" altLang="en-US" sz="2800" b="1" dirty="0">
                <a:solidFill>
                  <a:srgbClr val="FFFF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AU" altLang="en-US" sz="2800" b="1" dirty="0">
                <a:solidFill>
                  <a:srgbClr val="FFFF00"/>
                </a:solidFill>
              </a:rPr>
              <a:t>Expanded Programme on Immunization in Thailand</a:t>
            </a:r>
            <a:r>
              <a:rPr lang="en-AU" altLang="en-US" sz="2800" b="1" dirty="0" smtClean="0">
                <a:solidFill>
                  <a:srgbClr val="FFFF00"/>
                </a:solidFill>
              </a:rPr>
              <a:t>)</a:t>
            </a:r>
            <a:endParaRPr lang="th-TH" alt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63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0705"/>
            <a:ext cx="12191999" cy="1719394"/>
          </a:xfrm>
          <a:solidFill>
            <a:srgbClr val="006699"/>
          </a:solidFill>
        </p:spPr>
        <p:txBody>
          <a:bodyPr>
            <a:normAutofit fontScale="90000"/>
          </a:bodyPr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>
                <a:solidFill>
                  <a:srgbClr val="FFFF00"/>
                </a:solidFill>
              </a:rPr>
              <a:t>Four majors elements of </a:t>
            </a:r>
            <a:r>
              <a:rPr lang="en-US" altLang="en-US" b="1" dirty="0" smtClean="0">
                <a:solidFill>
                  <a:srgbClr val="FFFF00"/>
                </a:solidFill>
              </a:rPr>
              <a:t>HPS</a:t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 </a:t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2. School </a:t>
            </a:r>
            <a:r>
              <a:rPr lang="en-US" altLang="en-US" b="1" dirty="0">
                <a:solidFill>
                  <a:srgbClr val="FFFF00"/>
                </a:solidFill>
              </a:rPr>
              <a:t>Health Education </a:t>
            </a:r>
            <a:br>
              <a:rPr lang="en-US" altLang="en-US" b="1" dirty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13774" y="2367092"/>
            <a:ext cx="10363826" cy="3424107"/>
          </a:xfrm>
          <a:prstGeom prst="rect">
            <a:avLst/>
          </a:prstGeom>
        </p:spPr>
        <p:txBody>
          <a:bodyPr/>
          <a:lstStyle/>
          <a:p>
            <a:r>
              <a:rPr lang="en-US" altLang="en-US" b="1" dirty="0">
                <a:solidFill>
                  <a:srgbClr val="000099"/>
                </a:solidFill>
                <a:cs typeface="Arial" panose="020B0604020202020204" pitchFamily="34" charset="0"/>
              </a:rPr>
              <a:t>  </a:t>
            </a:r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367092"/>
            <a:ext cx="11785600" cy="283462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Health </a:t>
            </a:r>
            <a:r>
              <a:rPr lang="en-US" altLang="en-US" sz="36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education in school </a:t>
            </a:r>
            <a:r>
              <a:rPr lang="en-US" altLang="en-US" sz="36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curriculum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Integration health knowledge in other subjects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Periodic </a:t>
            </a:r>
            <a:r>
              <a:rPr lang="en-US" altLang="en-US" sz="36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health education by </a:t>
            </a:r>
            <a:r>
              <a:rPr lang="en-US" altLang="en-US" sz="3600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teachers and health staffs which related to situation</a:t>
            </a:r>
            <a:endParaRPr lang="en-US" altLang="en-US" sz="36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endParaRPr lang="en-US" altLang="en-US" sz="1800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36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2601"/>
            <a:ext cx="12191999" cy="1732094"/>
          </a:xfrm>
          <a:solidFill>
            <a:srgbClr val="006699"/>
          </a:solidFill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FFFF00"/>
                </a:solidFill>
              </a:rPr>
              <a:t>Four majors elements of </a:t>
            </a:r>
            <a:r>
              <a:rPr lang="en-US" altLang="en-US" b="1" dirty="0" smtClean="0">
                <a:solidFill>
                  <a:srgbClr val="FFFF00"/>
                </a:solidFill>
              </a:rPr>
              <a:t>HPS</a:t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/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3.</a:t>
            </a:r>
            <a:r>
              <a:rPr lang="en-US" altLang="en-US" b="1" dirty="0">
                <a:solidFill>
                  <a:srgbClr val="FFFF00"/>
                </a:solidFill>
              </a:rPr>
              <a:t> Healthful School </a:t>
            </a:r>
            <a:r>
              <a:rPr lang="en-US" altLang="en-US" b="1" dirty="0" smtClean="0">
                <a:solidFill>
                  <a:srgbClr val="FFFF00"/>
                </a:solidFill>
              </a:rPr>
              <a:t>Living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31648"/>
            <a:ext cx="10668000" cy="273921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Standard of school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Accident prevention in school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Well qualified and trained teacher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Safety precautions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6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25501"/>
            <a:ext cx="12192000" cy="1871794"/>
          </a:xfrm>
          <a:solidFill>
            <a:srgbClr val="006699"/>
          </a:solidFill>
        </p:spPr>
        <p:txBody>
          <a:bodyPr>
            <a:normAutofit fontScale="90000"/>
          </a:bodyPr>
          <a:lstStyle/>
          <a:p>
            <a:r>
              <a:rPr lang="en-US" altLang="en-US" b="1" dirty="0">
                <a:solidFill>
                  <a:srgbClr val="FFFF00"/>
                </a:solidFill>
              </a:rPr>
              <a:t>Four majors elements of </a:t>
            </a:r>
            <a:r>
              <a:rPr lang="en-US" altLang="en-US" b="1" dirty="0" smtClean="0">
                <a:solidFill>
                  <a:srgbClr val="FFFF00"/>
                </a:solidFill>
              </a:rPr>
              <a:t>HPS</a:t>
            </a:r>
            <a:br>
              <a:rPr lang="en-US" altLang="en-US" b="1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altLang="en-US" b="1" dirty="0" smtClean="0">
                <a:solidFill>
                  <a:srgbClr val="FFFF00"/>
                </a:solidFill>
              </a:rPr>
              <a:t>4. School </a:t>
            </a:r>
            <a:r>
              <a:rPr lang="en-US" altLang="en-US" b="1" dirty="0">
                <a:solidFill>
                  <a:srgbClr val="FFFF00"/>
                </a:solidFill>
              </a:rPr>
              <a:t>and Home </a:t>
            </a:r>
            <a:r>
              <a:rPr lang="en-US" altLang="en-US" b="1" dirty="0" smtClean="0">
                <a:solidFill>
                  <a:srgbClr val="FFFF00"/>
                </a:solidFill>
              </a:rPr>
              <a:t>Relationship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114154"/>
            <a:ext cx="9980617" cy="15696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School home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Parental involvement in school health activities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6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1976" y="3255780"/>
            <a:ext cx="8077200" cy="3380509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Universal health coverage (UHC) 2001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 smtClean="0"/>
              <a:t>Health card 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9-years </a:t>
            </a:r>
            <a:r>
              <a:rPr lang="en-US" sz="2800" dirty="0"/>
              <a:t>school </a:t>
            </a:r>
            <a:r>
              <a:rPr lang="en-US" sz="2800" dirty="0" smtClean="0"/>
              <a:t>children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Elder</a:t>
            </a:r>
            <a:endParaRPr lang="th-TH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Government officer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Social</a:t>
            </a:r>
            <a:r>
              <a:rPr lang="th-TH" sz="2800" dirty="0" smtClean="0"/>
              <a:t> </a:t>
            </a:r>
            <a:r>
              <a:rPr lang="en-US" sz="2800" dirty="0" smtClean="0"/>
              <a:t>insurance (contribution)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Health insurance by individual (private)</a:t>
            </a:r>
            <a:endParaRPr lang="en-US" sz="28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07170" y="1514184"/>
            <a:ext cx="7057636" cy="1609726"/>
            <a:chOff x="3435062" y="1630526"/>
            <a:chExt cx="5956733" cy="1609726"/>
          </a:xfrm>
        </p:grpSpPr>
        <p:pic>
          <p:nvPicPr>
            <p:cNvPr id="10" name="Picture 6" descr="http://upload.wikimedia.org/wikipedia/th/1/11/MOPH_logo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5062" y="1630526"/>
              <a:ext cx="1657350" cy="1609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5203248" y="1861954"/>
              <a:ext cx="4188547" cy="1146871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rgbClr val="FFFF00"/>
                  </a:solidFill>
                </a:rPr>
                <a:t>Ministry of Public </a:t>
              </a:r>
              <a:r>
                <a:rPr lang="en-US" sz="2800" dirty="0">
                  <a:solidFill>
                    <a:srgbClr val="FFFF00"/>
                  </a:solidFill>
                </a:rPr>
                <a:t>H</a:t>
              </a:r>
              <a:r>
                <a:rPr lang="en-US" sz="2800" dirty="0" smtClean="0">
                  <a:solidFill>
                    <a:srgbClr val="FFFF00"/>
                  </a:solidFill>
                </a:rPr>
                <a:t>ealth</a:t>
              </a:r>
            </a:p>
            <a:p>
              <a:pPr algn="ctr"/>
              <a:r>
                <a:rPr lang="en-US" sz="2800" dirty="0" smtClean="0">
                  <a:solidFill>
                    <a:srgbClr val="FFFF00"/>
                  </a:solidFill>
                </a:rPr>
                <a:t>(MOPH)</a:t>
              </a:r>
              <a:endParaRPr lang="en-US" sz="28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728868" y="462419"/>
            <a:ext cx="7983415" cy="98583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Principle organization of school health 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094509" y="4267200"/>
            <a:ext cx="4613564" cy="595745"/>
          </a:xfrm>
          <a:prstGeom prst="ellipse">
            <a:avLst/>
          </a:prstGeom>
          <a:solidFill>
            <a:srgbClr val="5B9BD5">
              <a:alpha val="0"/>
            </a:srgbClr>
          </a:solidFill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http://1.bp.blogspot.com/--QY_v7QH_lE/UC22faBietI/AAAAAAAAADY/DQ6uziwo5AM/s1600/view_resizing_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906" y="4267200"/>
            <a:ext cx="3091322" cy="223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81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Microsoft Office PowerPoint</Application>
  <PresentationFormat>Custom</PresentationFormat>
  <Paragraphs>173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 Four majors elements of HPS  1. School Health Services  </vt:lpstr>
      <vt:lpstr>PowerPoint Presentation</vt:lpstr>
      <vt:lpstr>Current National Immunization Schedule (Expanded Programme on Immunization in Thailand)</vt:lpstr>
      <vt:lpstr> Four majors elements of HPS   2. School Health Education  </vt:lpstr>
      <vt:lpstr>Four majors elements of HPS  3. Healthful School Living</vt:lpstr>
      <vt:lpstr>Four majors elements of HPS  4. School and Home Relationship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Health Surveillance</vt:lpstr>
      <vt:lpstr>Health Surveillance (cont.)</vt:lpstr>
      <vt:lpstr>PowerPoint Presentation</vt:lpstr>
      <vt:lpstr>PowerPoint Presentation</vt:lpstr>
    </vt:vector>
  </TitlesOfParts>
  <Company>Trop Med,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Pannamas Man</dc:creator>
  <cp:lastModifiedBy>Charlotte Broyd</cp:lastModifiedBy>
  <cp:revision>2</cp:revision>
  <dcterms:created xsi:type="dcterms:W3CDTF">2014-12-09T07:30:55Z</dcterms:created>
  <dcterms:modified xsi:type="dcterms:W3CDTF">2014-12-10T10:02:46Z</dcterms:modified>
</cp:coreProperties>
</file>