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9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0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1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  <p:sldMasterId id="2147483699" r:id="rId4"/>
    <p:sldMasterId id="2147483711" r:id="rId5"/>
    <p:sldMasterId id="2147483724" r:id="rId6"/>
    <p:sldMasterId id="2147483736" r:id="rId7"/>
    <p:sldMasterId id="2147483751" r:id="rId8"/>
    <p:sldMasterId id="2147483766" r:id="rId9"/>
    <p:sldMasterId id="2147483781" r:id="rId10"/>
    <p:sldMasterId id="2147483793" r:id="rId11"/>
    <p:sldMasterId id="2147483805" r:id="rId12"/>
    <p:sldMasterId id="2147483817" r:id="rId13"/>
  </p:sldMasterIdLst>
  <p:notesMasterIdLst>
    <p:notesMasterId r:id="rId66"/>
  </p:notesMasterIdLst>
  <p:sldIdLst>
    <p:sldId id="256" r:id="rId14"/>
    <p:sldId id="307" r:id="rId15"/>
    <p:sldId id="279" r:id="rId16"/>
    <p:sldId id="257" r:id="rId17"/>
    <p:sldId id="258" r:id="rId18"/>
    <p:sldId id="269" r:id="rId19"/>
    <p:sldId id="270" r:id="rId20"/>
    <p:sldId id="273" r:id="rId21"/>
    <p:sldId id="274" r:id="rId22"/>
    <p:sldId id="275" r:id="rId23"/>
    <p:sldId id="276" r:id="rId24"/>
    <p:sldId id="259" r:id="rId25"/>
    <p:sldId id="262" r:id="rId26"/>
    <p:sldId id="306" r:id="rId27"/>
    <p:sldId id="280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81" r:id="rId45"/>
    <p:sldId id="299" r:id="rId46"/>
    <p:sldId id="301" r:id="rId47"/>
    <p:sldId id="300" r:id="rId48"/>
    <p:sldId id="282" r:id="rId49"/>
    <p:sldId id="260" r:id="rId50"/>
    <p:sldId id="261" r:id="rId51"/>
    <p:sldId id="263" r:id="rId52"/>
    <p:sldId id="264" r:id="rId53"/>
    <p:sldId id="265" r:id="rId54"/>
    <p:sldId id="271" r:id="rId55"/>
    <p:sldId id="272" r:id="rId56"/>
    <p:sldId id="266" r:id="rId57"/>
    <p:sldId id="267" r:id="rId58"/>
    <p:sldId id="268" r:id="rId59"/>
    <p:sldId id="277" r:id="rId60"/>
    <p:sldId id="278" r:id="rId61"/>
    <p:sldId id="302" r:id="rId62"/>
    <p:sldId id="303" r:id="rId63"/>
    <p:sldId id="304" r:id="rId64"/>
    <p:sldId id="305" r:id="rId6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0"/>
  </p:normalViewPr>
  <p:slideViewPr>
    <p:cSldViewPr>
      <p:cViewPr varScale="1">
        <p:scale>
          <a:sx n="97" d="100"/>
          <a:sy n="97" d="100"/>
        </p:scale>
        <p:origin x="-114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63" Type="http://schemas.openxmlformats.org/officeDocument/2006/relationships/slide" Target="slides/slide50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61" Type="http://schemas.openxmlformats.org/officeDocument/2006/relationships/slide" Target="slides/slide4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presProps" Target="presProp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E61D0-B6BB-442A-9893-37C566AB5D4A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36B2D-C225-4651-BC14-38AB47B8E0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159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ヘッダー プレースホルダ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altLang="ja-JP" smtClean="0">
                <a:solidFill>
                  <a:prstClr val="black"/>
                </a:solidFill>
              </a:rPr>
              <a:t>ACIPACによる学校保健アプローチの普及と今後　国立国際医療センター　小林潤</a:t>
            </a: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0A028B-22AB-45A1-9CBC-7533A6ECA84D}" type="slidenum">
              <a:rPr lang="en-US" altLang="ja-JP" smtClean="0">
                <a:solidFill>
                  <a:prstClr val="black"/>
                </a:solidFill>
              </a:rPr>
              <a:pPr/>
              <a:t>12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72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F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AEDCE-0E4E-446D-B717-ACD2A19241A7}" type="slidenum">
              <a:rPr lang="ja-JP" altLang="en-US" smtClean="0">
                <a:solidFill>
                  <a:prstClr val="black"/>
                </a:solidFill>
              </a:rPr>
              <a:pPr/>
              <a:t>21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834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F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AEDCE-0E4E-446D-B717-ACD2A19241A7}" type="slidenum">
              <a:rPr lang="ja-JP" altLang="en-US" smtClean="0">
                <a:solidFill>
                  <a:prstClr val="black"/>
                </a:solidFill>
              </a:rPr>
              <a:pPr/>
              <a:t>48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834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9B284-8A87-4CE7-A7FA-20CA279C905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93194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2896F-D820-4D7A-955D-9A222B016A18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06789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90122-85DF-4A63-8892-53DDB8F07A69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1889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60803-E78B-4C8A-9941-4742F93E0FE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1753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B5BFB-BF66-4F7F-B65E-31691696333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9178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74A2-55BE-4BB4-9568-585C33556CDB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4074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144E5-0B2D-4EF7-B893-2271924843A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8734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36CA1-B50E-4A86-B987-A4FC87AFBC2F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72825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DFB64-0684-4037-ACA3-9CAF3228653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424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DE4CC-C0B3-4A90-BAC2-1CCB38EAC3C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16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D779B-84C8-4075-B66F-5FB71C2AA9E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32117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4C904-6333-40D8-87CA-190858F0B6FB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15200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547AE-A1DA-42E2-9F09-124DE990AFC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83916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41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4532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933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61937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34786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39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94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9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srgbClr val="FFFFFF"/>
              </a:solidFill>
            </a:endParaRPr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819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grpSp>
          <p:nvGrpSpPr>
            <p:cNvPr id="820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820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0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20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20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820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821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821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1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821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8216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821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DF56973-B789-4BB5-B221-70FD70791646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8218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09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88368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97732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360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3178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3C244AC-9D67-4A90-9F6F-81C314686C41}" type="slidenum">
              <a:rPr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1490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97573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ja-JP" alt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26116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1629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089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748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2F049-D1AE-437C-A3AC-C88A1B7C7707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46246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298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3322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7686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47026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93D2D-3ABC-4540-9DFC-0E0F0E155F59}" type="datetimeFigureOut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244AC-9D67-4A90-9F6F-81C314686C41}" type="slidenum">
              <a:rPr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3086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付プレースホルダー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17" name="フッター プレースホルダー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56" name="正方形/長方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05731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25321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フリーフォーム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5" name="フリーフォーム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フリーフォーム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6" name="フリーフォーム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7" name="フリーフォーム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8" name="フリーフォーム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9" name="フリーフォーム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0" name="フリーフォーム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1" name="フリーフォーム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フリーフォーム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3" name="フリーフォーム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4" name="フリーフォーム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5" name="フリーフォーム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6" name="フリーフォーム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7" name="フリーフォーム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8" name="正方形/長方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597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8760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9" name="正方形/長方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34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C074D-C032-4720-850A-7408AACC839C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494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18157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13999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5375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cxnSp>
        <p:nvCxnSpPr>
          <p:cNvPr id="9" name="直線コネクタ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線コネクタ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grpSp>
        <p:nvGrpSpPr>
          <p:cNvPr id="14" name="グループ化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線コネクタ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グループ化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線コネクタ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50631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6649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28805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165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0"/>
            <a:ext cx="7175351" cy="1793167"/>
          </a:xfrm>
          <a:effectLst/>
        </p:spPr>
        <p:txBody>
          <a:bodyPr>
            <a:noAutofit/>
          </a:bodyPr>
          <a:lstStyle>
            <a:lvl1pPr marL="480060" indent="-342900" algn="l">
              <a:defRPr sz="405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130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94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6" y="2172648"/>
            <a:ext cx="5966666" cy="2423346"/>
          </a:xfrm>
          <a:effectLst/>
        </p:spPr>
        <p:txBody>
          <a:bodyPr anchor="b"/>
          <a:lstStyle>
            <a:lvl1pPr algn="r">
              <a:defRPr sz="3450" b="1" cap="none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1500">
                <a:solidFill>
                  <a:schemeClr val="tx2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977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4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92148-98EA-4568-AB4F-5DFA198B334A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18831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spcAft>
                <a:spcPts val="225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171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26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15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2"/>
            <a:ext cx="3636085" cy="1258493"/>
          </a:xfrm>
          <a:effectLst/>
        </p:spPr>
        <p:txBody>
          <a:bodyPr anchor="b">
            <a:noAutofit/>
          </a:bodyPr>
          <a:lstStyle>
            <a:lvl1pPr marL="171450" indent="-171450" algn="l">
              <a:defRPr sz="2100" b="1">
                <a:effectLst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2"/>
            <a:ext cx="3388660" cy="213951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45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15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37160" indent="-137160">
              <a:buFont typeface="Georgia" pitchFamily="18" charset="0"/>
              <a:buChar char="*"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345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958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779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9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1"/>
            <a:ext cx="4829287" cy="4894729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2C36-3F2C-4A2C-9A38-F0A895F0E0E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AFC3-A22E-44FD-9D1C-C2173BF6B339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017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B1B8A-A75F-4BA9-9FB2-DF2F342F5CF4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31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EEE44-44E3-473B-B50B-C183A17109F6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040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8D402-0BE2-4DA1-8A52-1D01BDDBCD48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75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5361A-E7AD-49F4-8B4E-876D17493D87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348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CE036-2C88-496F-B137-D5202F747DA9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339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C9BED-4651-4A3E-8266-1FE939282E03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484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B6F2A-3DF4-4F72-ABF8-52716DC75931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97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E30FBD2-D504-4C74-986E-E3B6CAB27B1A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71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5375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801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8170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715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260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16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3502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323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4185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0465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422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CBF1CD5-9D3D-4293-8105-634C1549F3F7}" type="slidenum">
              <a:rPr lang="en-US" altLang="ja-JP">
                <a:solidFill>
                  <a:srgbClr val="FFFFFF"/>
                </a:solidFill>
              </a:rPr>
              <a:pPr/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4533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A6F6A-05A4-4027-AB38-83CF5A14156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5862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478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4569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094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3462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3466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613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989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314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136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0641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7011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65214-9A02-4AD3-9C7E-82F4B4718ADF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629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40FA7-A8B7-483F-96D1-A8FA3B1B212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2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A3F75C-6A8B-4D83-948F-8B3223EC5E7C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548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73E1F-D94C-430C-BAA4-3CA7D9F82F4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6496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5D7551-E110-4D69-A9D4-45825F328029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2412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C2C3B-E7A2-43DB-B827-848BF3F5DDCB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983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FF38E-726B-4114-B238-2D774E8CEF4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179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C1610-A441-4E20-ADB9-EAB6FA9DCABD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9625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3ABE8-102A-4423-86B5-78250AD7CBEE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0350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48120-99E0-456A-84C5-68F84908240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0699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AF754-C27E-48ED-A51F-53D70381A00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222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B43F8BC-1F39-4F6C-856E-55F9DD5CF427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11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3019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3590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8072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123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30119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6453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3448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95573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831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215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4622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50B4D-AD7B-4EE4-9342-34A3B46ECE43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373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A024B-1C1D-43E1-82D5-0FEC70F68CCB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171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DD5E9-C5B8-4ED0-B007-854D0936AA64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49799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23638-704F-4FC6-B34B-E2356EEA17F8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464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C5746-CCA0-469A-BBC5-F9CB43014B1B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4884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331DC-6A82-4D95-AD09-E1A3DEA9CC1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59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5E563-1D07-407F-815F-CB0A5CC889E3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8313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EC3FE-877B-4391-BD9F-B4332D5DB96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050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6C8A9-F56D-49C6-80B3-BECABCE2D324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1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5667D-CF87-4CC8-BFAC-D09219AF0C24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406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3E119-04D4-4AEF-B0CB-1715D270590A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137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E41A5-7EDF-44BA-A9F1-74B364FC3FFE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55703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41213-84F2-4FA1-9D4C-9A5DC7D6849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5815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A6F6A-05A4-4027-AB38-83CF5A14156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216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2CD37-2C0E-4C40-A04E-84E931562E7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6549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9B284-8A87-4CE7-A7FA-20CA279C905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0535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2896F-D820-4D7A-955D-9A222B016A18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5424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90122-85DF-4A63-8892-53DDB8F07A69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89720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60803-E78B-4C8A-9941-4742F93E0FE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65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B5BFB-BF66-4F7F-B65E-31691696333C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2113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774A2-55BE-4BB4-9568-585C33556CDB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045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144E5-0B2D-4EF7-B893-2271924843A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142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36CA1-B50E-4A86-B987-A4FC87AFBC2F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1178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DFB64-0684-4037-ACA3-9CAF3228653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3666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DE4CC-C0B3-4A90-BAC2-1CCB38EAC3C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8999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D779B-84C8-4075-B66F-5FB71C2AA9E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803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4C904-6333-40D8-87CA-190858F0B6FB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8619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547AE-A1DA-42E2-9F09-124DE990AFC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627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2CD37-2C0E-4C40-A04E-84E931562E71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01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4C38EDE-DF0B-4930-BFEE-CB0426A1CCE0}" type="datetimeFigureOut">
              <a:rPr kumimoji="1" lang="ja-JP" altLang="en-US" smtClean="0"/>
              <a:t>2014/12/8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DD30816C-BB06-4DDB-8EAD-18CDD492C4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893D2D-3ABC-4540-9DFC-0E0F0E155F59}" type="datetimeFigureOut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2014/12/8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C244AC-9D67-4A90-9F6F-81C314686C41}" type="slidenum">
              <a:rPr kumimoji="1" lang="ja-JP" alt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kumimoji="1" lang="ja-JP" alt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872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rtl="0" eaLnBrk="1" latinLnBrk="0" hangingPunct="1">
        <a:spcBef>
          <a:spcPct val="0"/>
        </a:spcBef>
        <a:buNone/>
        <a:defRPr kumimoji="1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895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 dirty="0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198C504-F921-439D-AB8D-AF49379B2844}" type="datetimeFigureOut">
              <a:rPr kumimoji="1" lang="ja-JP" altLang="en-US" smtClean="0">
                <a:solidFill>
                  <a:srgbClr val="D6ECFF"/>
                </a:solidFill>
              </a:rPr>
              <a:pPr/>
              <a:t>2014/12/8</a:t>
            </a:fld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kumimoji="1" lang="ja-JP" altLang="en-US">
              <a:solidFill>
                <a:srgbClr val="D6ECFF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6D40CE5-A7DF-4B81-981E-8D3DE6EBD782}" type="slidenum">
              <a:rPr kumimoji="1" lang="ja-JP" altLang="en-US" smtClean="0">
                <a:solidFill>
                  <a:srgbClr val="D6ECFF"/>
                </a:solidFill>
              </a:rPr>
              <a:pPr/>
              <a:t>‹#›</a:t>
            </a:fld>
            <a:endParaRPr kumimoji="1" lang="ja-JP" alt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56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rtl="0" eaLnBrk="1" latinLnBrk="0" hangingPunct="1">
        <a:spcBef>
          <a:spcPct val="0"/>
        </a:spcBef>
        <a:buNone/>
        <a:defRPr kumimoji="1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1D1D61-66AD-414D-8555-93CC13DE4484}" type="datetimeFigureOut">
              <a:rPr lang="ja-JP" alt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5B7B41-99C9-4DB8-A3E7-D034F81FB840}" type="slidenum">
              <a:rPr lang="ja-JP" alt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94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txStyles>
    <p:titleStyle>
      <a:lvl1pPr marL="240030" indent="-240030" algn="r" defTabSz="6858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kumimoji="1" sz="345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17145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6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1148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1722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2296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42416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48156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7447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714500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940814" indent="-137160" algn="l" defTabSz="685800" rtl="0" eaLnBrk="1" latinLnBrk="0" hangingPunct="1">
        <a:spcBef>
          <a:spcPct val="20000"/>
        </a:spcBef>
        <a:spcAft>
          <a:spcPts val="225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17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>
              <a:solidFill>
                <a:srgbClr val="FFFFFF"/>
              </a:solidFill>
            </a:endParaRP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717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grpSp>
          <p:nvGrpSpPr>
            <p:cNvPr id="717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717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ja-JP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18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718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718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718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  <p:sp>
          <p:nvSpPr>
            <p:cNvPr id="718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19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>
              <a:solidFill>
                <a:srgbClr val="FFFFFF"/>
              </a:solidFill>
            </a:endParaRPr>
          </a:p>
        </p:txBody>
      </p:sp>
      <p:sp>
        <p:nvSpPr>
          <p:cNvPr id="719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FF3AD0-2550-4C46-B9FA-C6AA65D2A5DA}" type="slidenum">
              <a:rPr lang="en-US" altLang="ja-JP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ja-JP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08514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8BFFCC2-E990-4D7E-9620-CD16811D3205}" type="datetimeFigureOut">
              <a:rPr lang="ja-JP" altLang="en-US" smtClean="0">
                <a:solidFill>
                  <a:srgbClr val="FFFFFF"/>
                </a:solidFill>
              </a:rPr>
              <a:pPr/>
              <a:t>2014/12/8</a:t>
            </a:fld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83CFD1AD-8F86-47C5-93B2-B7979547FA6D}" type="slidenum">
              <a:rPr lang="ja-JP" altLang="en-US" smtClean="0">
                <a:solidFill>
                  <a:srgbClr val="FFFFFF"/>
                </a:solidFill>
              </a:rPr>
              <a:pPr/>
              <a:t>‹#›</a:t>
            </a:fld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463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65F59-677D-44B7-B0BB-5669D6F387BD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74FDE-8DB9-4116-B4A3-531627C96DD4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76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1EC139-7764-442C-93BB-E33E5A45E37B}" type="slidenum">
              <a:rPr lang="en-US" altLang="ja-JP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061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4F66187E-4A2B-4559-8216-85348A15230C}" type="datetimeFigureOut">
              <a:rPr lang="ja-JP" altLang="en-US" smtClean="0">
                <a:solidFill>
                  <a:prstClr val="white">
                    <a:alpha val="50000"/>
                  </a:prstClr>
                </a:solidFill>
              </a:rPr>
              <a:pPr/>
              <a:t>2014/12/8</a:t>
            </a:fld>
            <a:endParaRPr lang="ja-JP" altLang="en-US">
              <a:solidFill>
                <a:prstClr val="white">
                  <a:alpha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FF0B09A-E2C2-40A3-ADA0-695537ACF329}" type="slidenum">
              <a:rPr lang="ja-JP" altLang="en-US" smtClean="0">
                <a:solidFill>
                  <a:prstClr val="white"/>
                </a:solidFill>
              </a:rPr>
              <a:pPr/>
              <a:t>‹#›</a:t>
            </a:fld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ja-JP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6679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2">
                <a:gamma/>
                <a:shade val="46275"/>
                <a:invGamma/>
              </a:schemeClr>
            </a:gs>
            <a:gs pos="100000">
              <a:schemeClr val="accent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BB165B-57EE-4FC2-A135-F8B203E1F165}" type="slidenum">
              <a:rPr lang="en-US" altLang="ja-JP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83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2">
                <a:gamma/>
                <a:shade val="46275"/>
                <a:invGamma/>
              </a:schemeClr>
            </a:gs>
            <a:gs pos="100000">
              <a:schemeClr val="accent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C8A6F-2C38-4892-8DEC-50CA32077A5C}" type="slidenum">
              <a:rPr lang="en-US" altLang="ja-JP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731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accent2">
                <a:gamma/>
                <a:shade val="46275"/>
                <a:invGamma/>
              </a:schemeClr>
            </a:gs>
            <a:gs pos="100000">
              <a:schemeClr val="accent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C8A6F-2C38-4892-8DEC-50CA32077A5C}" type="slidenum">
              <a:rPr lang="en-US" altLang="ja-JP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245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0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7.xml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3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hyperlink" Target="http://education.yahoo.com/reference/factbook/cb/flag.html" TargetMode="External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8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3508" y="779636"/>
            <a:ext cx="8856984" cy="1752600"/>
          </a:xfrm>
        </p:spPr>
        <p:txBody>
          <a:bodyPr>
            <a:noAutofit/>
          </a:bodyPr>
          <a:lstStyle/>
          <a:p>
            <a:endParaRPr kumimoji="1" lang="en-US" altLang="ja-JP" sz="3200" dirty="0" smtClean="0"/>
          </a:p>
          <a:p>
            <a:pPr algn="l"/>
            <a:r>
              <a:rPr kumimoji="1" lang="en-US" altLang="ja-JP" sz="3600" b="1" dirty="0" smtClean="0"/>
              <a:t>Jun Kobayashi</a:t>
            </a:r>
          </a:p>
          <a:p>
            <a:pPr algn="l"/>
            <a:r>
              <a:rPr lang="en-US" altLang="ja-JP" sz="3200" dirty="0" smtClean="0"/>
              <a:t>Chair, JC-GSHR </a:t>
            </a:r>
          </a:p>
          <a:p>
            <a:pPr algn="l"/>
            <a:r>
              <a:rPr lang="en-US" altLang="ja-JP" sz="2400" dirty="0" smtClean="0"/>
              <a:t>               (Japan Consortium for Global School Health Research) </a:t>
            </a:r>
          </a:p>
          <a:p>
            <a:pPr algn="l"/>
            <a:r>
              <a:rPr kumimoji="1" lang="en-US" altLang="ja-JP" sz="2400" dirty="0" smtClean="0"/>
              <a:t> Professor, Department of Global Health, School of Health Sciences,</a:t>
            </a:r>
          </a:p>
          <a:p>
            <a:pPr algn="l"/>
            <a:r>
              <a:rPr lang="en-US" altLang="ja-JP" sz="2400" dirty="0" smtClean="0"/>
              <a:t>University of the </a:t>
            </a:r>
            <a:r>
              <a:rPr lang="en-US" altLang="ja-JP" sz="2400" dirty="0" err="1" smtClean="0"/>
              <a:t>Ryukyus</a:t>
            </a:r>
            <a:r>
              <a:rPr lang="en-US" altLang="ja-JP" sz="2400" dirty="0" smtClean="0"/>
              <a:t>, JAPAN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181993"/>
          </a:xfrm>
        </p:spPr>
        <p:txBody>
          <a:bodyPr/>
          <a:lstStyle/>
          <a:p>
            <a:r>
              <a:rPr kumimoji="1" lang="en-US" altLang="ja-JP" dirty="0" smtClean="0"/>
              <a:t>Regional Situation </a:t>
            </a:r>
            <a:br>
              <a:rPr kumimoji="1" lang="en-US" altLang="ja-JP" dirty="0" smtClean="0"/>
            </a:br>
            <a:r>
              <a:rPr kumimoji="1" lang="en-US" altLang="ja-JP" dirty="0" smtClean="0"/>
              <a:t>of School Health</a:t>
            </a:r>
            <a:endParaRPr kumimoji="1" lang="ja-JP" altLang="en-US" dirty="0"/>
          </a:p>
        </p:txBody>
      </p:sp>
      <p:pic>
        <p:nvPicPr>
          <p:cNvPr id="1026" name="Picture 2" descr="国際学校保健研究会 Japan Consortium for Global School Health Resear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2" y="5810249"/>
            <a:ext cx="914400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「logo nagasaki university」の画像検索結果"/>
          <p:cNvSpPr>
            <a:spLocks noChangeAspect="1" noChangeArrowheads="1"/>
          </p:cNvSpPr>
          <p:nvPr/>
        </p:nvSpPr>
        <p:spPr bwMode="auto">
          <a:xfrm>
            <a:off x="4428293" y="6165304"/>
            <a:ext cx="8572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623" y="4725143"/>
            <a:ext cx="1126163" cy="108510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624" y="4725144"/>
            <a:ext cx="1949511" cy="108510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395" y="4725143"/>
            <a:ext cx="1080956" cy="113084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696" y="4725143"/>
            <a:ext cx="1126163" cy="1126163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123" y="4730269"/>
            <a:ext cx="114300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rgbClr val="FFFF00"/>
                </a:solidFill>
              </a:rPr>
              <a:t>HPS</a:t>
            </a:r>
            <a:r>
              <a:rPr lang="ja-JP" altLang="en-US" smtClean="0">
                <a:solidFill>
                  <a:srgbClr val="FFFF00"/>
                </a:solidFill>
              </a:rPr>
              <a:t>と</a:t>
            </a:r>
            <a:r>
              <a:rPr lang="en-US" altLang="ja-JP" smtClean="0">
                <a:solidFill>
                  <a:srgbClr val="FFFF00"/>
                </a:solidFill>
              </a:rPr>
              <a:t>FRESH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1" eaLnBrk="1" hangingPunct="1"/>
            <a:r>
              <a:rPr lang="en-US" altLang="ja-JP" smtClean="0">
                <a:solidFill>
                  <a:srgbClr val="FFFF00"/>
                </a:solidFill>
              </a:rPr>
              <a:t>Health Promoting Schools (WHO)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policy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environment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Linkage with community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Personal skill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Health services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11638" y="1557338"/>
            <a:ext cx="4932362" cy="4464050"/>
          </a:xfrm>
        </p:spPr>
        <p:txBody>
          <a:bodyPr/>
          <a:lstStyle/>
          <a:p>
            <a:pPr lvl="1" eaLnBrk="1" hangingPunct="1"/>
            <a:r>
              <a:rPr lang="en-US" altLang="ja-JP" smtClean="0">
                <a:solidFill>
                  <a:srgbClr val="FFFF00"/>
                </a:solidFill>
              </a:rPr>
              <a:t>FRESH </a:t>
            </a:r>
          </a:p>
          <a:p>
            <a:pPr lvl="1" eaLnBrk="1" hangingPunct="1"/>
            <a:r>
              <a:rPr lang="en-US" altLang="ja-JP" smtClean="0">
                <a:solidFill>
                  <a:srgbClr val="FFFF00"/>
                </a:solidFill>
              </a:rPr>
              <a:t>(World</a:t>
            </a:r>
            <a:r>
              <a:rPr lang="ja-JP" altLang="en-US" smtClean="0">
                <a:solidFill>
                  <a:srgbClr val="FFFF00"/>
                </a:solidFill>
              </a:rPr>
              <a:t>　</a:t>
            </a:r>
            <a:r>
              <a:rPr lang="en-US" altLang="ja-JP" smtClean="0">
                <a:solidFill>
                  <a:srgbClr val="FFFF00"/>
                </a:solidFill>
              </a:rPr>
              <a:t>Bank,UNESCO)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policy</a:t>
            </a:r>
            <a:r>
              <a:rPr lang="ja-JP" altLang="en-US" sz="2400" smtClean="0">
                <a:solidFill>
                  <a:srgbClr val="FFFF00"/>
                </a:solidFill>
              </a:rPr>
              <a:t>、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Environment</a:t>
            </a:r>
          </a:p>
          <a:p>
            <a:pPr lvl="2" eaLnBrk="1" hangingPunct="1"/>
            <a:r>
              <a:rPr lang="ja-JP" altLang="en-US" sz="2400" smtClean="0">
                <a:solidFill>
                  <a:srgbClr val="FFFF00"/>
                </a:solidFill>
              </a:rPr>
              <a:t>（</a:t>
            </a:r>
            <a:r>
              <a:rPr lang="en-US" altLang="ja-JP" sz="2400" smtClean="0">
                <a:solidFill>
                  <a:srgbClr val="FFFF00"/>
                </a:solidFill>
              </a:rPr>
              <a:t>water sanitation)</a:t>
            </a:r>
          </a:p>
          <a:p>
            <a:pPr lvl="2" eaLnBrk="1" hangingPunct="1"/>
            <a:endParaRPr lang="en-US" altLang="ja-JP" sz="2400" smtClean="0">
              <a:solidFill>
                <a:srgbClr val="FFFF00"/>
              </a:solidFill>
            </a:endParaRP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Personal skill</a:t>
            </a:r>
          </a:p>
          <a:p>
            <a:pPr lvl="2" eaLnBrk="1" hangingPunct="1"/>
            <a:r>
              <a:rPr lang="en-US" altLang="ja-JP" sz="2400" smtClean="0">
                <a:solidFill>
                  <a:srgbClr val="FFFF00"/>
                </a:solidFill>
              </a:rPr>
              <a:t>Nutrition, Health services</a:t>
            </a:r>
          </a:p>
        </p:txBody>
      </p:sp>
      <p:pic>
        <p:nvPicPr>
          <p:cNvPr id="45061" name="Picture 5" descr="MCj0345852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652963"/>
            <a:ext cx="18002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708400" y="5805488"/>
            <a:ext cx="156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mtClean="0">
                <a:solidFill>
                  <a:srgbClr val="FFFF00"/>
                </a:solidFill>
              </a:rPr>
              <a:t>Let’s together</a:t>
            </a:r>
          </a:p>
        </p:txBody>
      </p:sp>
    </p:spTree>
    <p:extLst>
      <p:ext uri="{BB962C8B-B14F-4D97-AF65-F5344CB8AC3E}">
        <p14:creationId xmlns:p14="http://schemas.microsoft.com/office/powerpoint/2010/main" val="2880341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chemeClr val="bg1"/>
                </a:solidFill>
              </a:rPr>
              <a:t>IN FACT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47050" cy="2620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mtClean="0">
                <a:solidFill>
                  <a:schemeClr val="bg1"/>
                </a:solidFill>
              </a:rPr>
              <a:t>WORKSHOP</a:t>
            </a:r>
            <a:r>
              <a:rPr lang="ja-JP" altLang="en-US" smtClean="0">
                <a:solidFill>
                  <a:schemeClr val="bg1"/>
                </a:solidFill>
              </a:rPr>
              <a:t>　（</a:t>
            </a:r>
            <a:r>
              <a:rPr lang="en-US" altLang="ja-JP" smtClean="0">
                <a:solidFill>
                  <a:schemeClr val="bg1"/>
                </a:solidFill>
              </a:rPr>
              <a:t>FRESH,HPS) in each country</a:t>
            </a:r>
          </a:p>
          <a:p>
            <a:pPr eaLnBrk="1" hangingPunct="1">
              <a:lnSpc>
                <a:spcPct val="90000"/>
              </a:lnSpc>
            </a:pPr>
            <a:endParaRPr lang="en-US" altLang="ja-JP" smtClean="0"/>
          </a:p>
          <a:p>
            <a:pPr eaLnBrk="1" hangingPunct="1">
              <a:lnSpc>
                <a:spcPct val="90000"/>
              </a:lnSpc>
            </a:pPr>
            <a:r>
              <a:rPr lang="en-US" altLang="ja-JP" smtClean="0">
                <a:solidFill>
                  <a:schemeClr val="bg1"/>
                </a:solidFill>
              </a:rPr>
              <a:t>It is necessity to do modification under the situation analysis of each country</a:t>
            </a:r>
          </a:p>
          <a:p>
            <a:pPr eaLnBrk="1" hangingPunct="1">
              <a:lnSpc>
                <a:spcPct val="90000"/>
              </a:lnSpc>
            </a:pPr>
            <a:endParaRPr lang="en-US" altLang="ja-JP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kumimoji="0" lang="en-US" altLang="ja-JP" smtClean="0">
              <a:solidFill>
                <a:schemeClr val="bg1"/>
              </a:solidFill>
            </a:endParaRPr>
          </a:p>
        </p:txBody>
      </p:sp>
      <p:sp>
        <p:nvSpPr>
          <p:cNvPr id="46084" name="Line 4"/>
          <p:cNvSpPr>
            <a:spLocks noChangeShapeType="1"/>
          </p:cNvSpPr>
          <p:nvPr/>
        </p:nvSpPr>
        <p:spPr bwMode="auto">
          <a:xfrm>
            <a:off x="4140200" y="2133600"/>
            <a:ext cx="0" cy="5746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036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2" y="0"/>
            <a:ext cx="8424167" cy="1143000"/>
          </a:xfrm>
        </p:spPr>
        <p:txBody>
          <a:bodyPr/>
          <a:lstStyle/>
          <a:p>
            <a:r>
              <a:rPr lang="en-US" altLang="ja-JP" sz="2800" dirty="0" smtClean="0"/>
              <a:t>Introduction of the new policy</a:t>
            </a:r>
            <a:br>
              <a:rPr lang="en-US" altLang="ja-JP" sz="2800" dirty="0" smtClean="0"/>
            </a:br>
            <a:r>
              <a:rPr lang="en-US" altLang="ja-JP" sz="2800" dirty="0" smtClean="0"/>
              <a:t>Promoted by Hashimoto I. &amp; Partners (2000-2010)</a:t>
            </a:r>
            <a:endParaRPr lang="ja-JP" altLang="en-US" sz="2800" dirty="0"/>
          </a:p>
        </p:txBody>
      </p:sp>
      <p:graphicFrame>
        <p:nvGraphicFramePr>
          <p:cNvPr id="13370" name="Group 5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2870839"/>
              </p:ext>
            </p:extLst>
          </p:nvPr>
        </p:nvGraphicFramePr>
        <p:xfrm>
          <a:off x="468313" y="1196975"/>
          <a:ext cx="7632700" cy="5410137"/>
        </p:xfrm>
        <a:graphic>
          <a:graphicData uri="http://schemas.openxmlformats.org/drawingml/2006/table">
            <a:tbl>
              <a:tblPr/>
              <a:tblGrid>
                <a:gridCol w="2057400"/>
                <a:gridCol w="2767012"/>
                <a:gridCol w="2808288"/>
              </a:tblGrid>
              <a:tr h="900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STH Control</a:t>
                      </a:r>
                      <a:endParaRPr kumimoji="1" lang="ja-JP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Comprehensive school health</a:t>
                      </a:r>
                      <a:endParaRPr kumimoji="1" lang="ja-JP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Thailand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Existed</a:t>
                      </a:r>
                      <a:endParaRPr kumimoji="1" lang="ja-JP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Existed</a:t>
                      </a:r>
                      <a:endParaRPr kumimoji="1" lang="ja-JP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Cambodia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Introduction by WHO</a:t>
                      </a:r>
                      <a:endParaRPr kumimoji="1" lang="ja-JP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Introduction with the cooperation among partners</a:t>
                      </a:r>
                      <a:endParaRPr kumimoji="1" lang="ja-JP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Lao PDR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Introduction with the cooperation among partners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Introduction with the cooperation among partners</a:t>
                      </a: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Myanmar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Existed</a:t>
                      </a:r>
                      <a:endParaRPr kumimoji="1" lang="ja-JP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Vietnam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  <a:ea typeface="ＭＳ Ｐゴシック" pitchFamily="50" charset="-128"/>
                        </a:rPr>
                        <a:t>Existed</a:t>
                      </a:r>
                      <a:endParaRPr kumimoji="1" lang="ja-JP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1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[1] </a:t>
            </a:r>
            <a:r>
              <a:rPr kumimoji="1" lang="en-US" altLang="ja-JP" dirty="0" smtClean="0"/>
              <a:t>Policy and Practice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800" dirty="0" smtClean="0">
                <a:solidFill>
                  <a:srgbClr val="FFFF00"/>
                </a:solidFill>
              </a:rPr>
              <a:t>Policy Management</a:t>
            </a:r>
          </a:p>
          <a:p>
            <a:r>
              <a:rPr lang="en-US" altLang="ja-JP" dirty="0"/>
              <a:t> </a:t>
            </a:r>
            <a:r>
              <a:rPr lang="en-US" altLang="ja-JP" dirty="0" smtClean="0"/>
              <a:t>                                          </a:t>
            </a:r>
          </a:p>
          <a:p>
            <a:endParaRPr kumimoji="1" lang="ja-JP" altLang="en-US" dirty="0"/>
          </a:p>
        </p:txBody>
      </p:sp>
      <p:sp>
        <p:nvSpPr>
          <p:cNvPr id="4" name="下カーブ矢印 3"/>
          <p:cNvSpPr/>
          <p:nvPr/>
        </p:nvSpPr>
        <p:spPr>
          <a:xfrm>
            <a:off x="2719678" y="2348880"/>
            <a:ext cx="3240360" cy="11521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上カーブ矢印 5"/>
          <p:cNvSpPr/>
          <p:nvPr/>
        </p:nvSpPr>
        <p:spPr>
          <a:xfrm flipH="1">
            <a:off x="2627784" y="3717032"/>
            <a:ext cx="3188238" cy="122413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47388" y="2033953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Formulation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16022" y="339281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Implementation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47388" y="5085184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Operation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79999" y="3552630"/>
            <a:ext cx="1250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Monitoring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&amp; Evaluation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10079"/>
            <a:ext cx="2261997" cy="1696498"/>
          </a:xfrm>
          <a:prstGeom prst="rect">
            <a:avLst/>
          </a:prstGeom>
          <a:ln>
            <a:solidFill>
              <a:srgbClr val="FF66FF"/>
            </a:solidFill>
          </a:ln>
        </p:spPr>
      </p:pic>
      <p:sp>
        <p:nvSpPr>
          <p:cNvPr id="12" name="テキスト ボックス 11"/>
          <p:cNvSpPr txBox="1"/>
          <p:nvPr/>
        </p:nvSpPr>
        <p:spPr>
          <a:xfrm>
            <a:off x="6660232" y="3875795"/>
            <a:ext cx="2335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66FF"/>
                </a:solidFill>
              </a:rPr>
              <a:t>Implementation Guideline</a:t>
            </a:r>
          </a:p>
          <a:p>
            <a:r>
              <a:rPr lang="en-US" altLang="ja-JP" dirty="0">
                <a:solidFill>
                  <a:srgbClr val="FF66FF"/>
                </a:solidFill>
              </a:rPr>
              <a:t>(Check list)</a:t>
            </a:r>
            <a:endParaRPr lang="ja-JP" altLang="en-US" dirty="0">
              <a:solidFill>
                <a:srgbClr val="FF66FF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66734" y="6093296"/>
            <a:ext cx="1961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Yoshimura et al 2008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Akiyama et al 2011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300192" y="548680"/>
            <a:ext cx="2517036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Vision &amp; Concept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Time &amp; Resources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Ownership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Cross-Sector Collaboration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Leadership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Decision-Making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Adapting to Local Concerns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Supportive Norms</a:t>
            </a:r>
            <a:endParaRPr lang="ja-JP" altLang="en-US" dirty="0">
              <a:solidFill>
                <a:srgbClr val="FFFFFF"/>
              </a:solidFill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4339858" y="2033953"/>
            <a:ext cx="1960334" cy="13588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17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Topics for discussion in the training</a:t>
            </a:r>
            <a:br>
              <a:rPr kumimoji="1" lang="en-US" altLang="ja-JP" dirty="0" smtClean="0"/>
            </a:br>
            <a:r>
              <a:rPr kumimoji="1" lang="en-US" altLang="ja-JP" dirty="0" smtClean="0"/>
              <a:t>                                      facilitated by JC-GSHR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6600" dirty="0" smtClean="0"/>
              <a:t>1. Policy Implementation</a:t>
            </a:r>
          </a:p>
          <a:p>
            <a:pPr marL="0" indent="0">
              <a:buNone/>
            </a:pPr>
            <a:r>
              <a:rPr lang="en-US" altLang="ja-JP" sz="6600" dirty="0" smtClean="0"/>
              <a:t>2. Sustainability</a:t>
            </a:r>
          </a:p>
          <a:p>
            <a:pPr marL="0" indent="0">
              <a:buNone/>
            </a:pPr>
            <a:r>
              <a:rPr kumimoji="1" lang="en-US" altLang="ja-JP" sz="6600" dirty="0" smtClean="0"/>
              <a:t>3. Policy Formulation</a:t>
            </a:r>
            <a:endParaRPr kumimoji="1" lang="ja-JP" altLang="en-US" sz="6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95" y="5793459"/>
            <a:ext cx="914400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238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Policy Implementation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Vision &amp; Concept</a:t>
            </a:r>
          </a:p>
          <a:p>
            <a:r>
              <a:rPr lang="en-US" altLang="ja-JP" dirty="0"/>
              <a:t>Time &amp; Resources</a:t>
            </a:r>
          </a:p>
          <a:p>
            <a:r>
              <a:rPr lang="en-US" altLang="ja-JP" dirty="0"/>
              <a:t>Ownership</a:t>
            </a:r>
          </a:p>
          <a:p>
            <a:r>
              <a:rPr lang="en-US" altLang="ja-JP" dirty="0"/>
              <a:t>Cross-Sector Collaboration</a:t>
            </a:r>
          </a:p>
          <a:p>
            <a:r>
              <a:rPr lang="en-US" altLang="ja-JP" dirty="0"/>
              <a:t>Leadership</a:t>
            </a:r>
          </a:p>
          <a:p>
            <a:r>
              <a:rPr lang="en-US" altLang="ja-JP" dirty="0"/>
              <a:t>Decision-Making</a:t>
            </a:r>
          </a:p>
          <a:p>
            <a:r>
              <a:rPr lang="en-US" altLang="ja-JP" dirty="0"/>
              <a:t>Adapting to Local Concerns</a:t>
            </a:r>
          </a:p>
          <a:p>
            <a:r>
              <a:rPr lang="en-US" altLang="ja-JP" dirty="0"/>
              <a:t>Supportive Norms</a:t>
            </a:r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08329" y="4947265"/>
            <a:ext cx="4471480" cy="70788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2000" b="1" dirty="0" smtClean="0"/>
              <a:t>Day 5   School Health Research</a:t>
            </a:r>
          </a:p>
          <a:p>
            <a:r>
              <a:rPr kumimoji="1" lang="en-US" altLang="ja-JP" sz="2000" b="1" dirty="0" smtClean="0"/>
              <a:t>Day 7   School Health Policy and Advocacy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299246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315200" cy="1154097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Policy implementation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71600" y="2276873"/>
            <a:ext cx="7258000" cy="4032488"/>
          </a:xfrm>
        </p:spPr>
        <p:txBody>
          <a:bodyPr/>
          <a:lstStyle/>
          <a:p>
            <a:r>
              <a:rPr lang="en-US" altLang="ja-JP" dirty="0" smtClean="0"/>
              <a:t>De-worming  70% school children in Mekong sub-region</a:t>
            </a:r>
          </a:p>
          <a:p>
            <a:endParaRPr lang="en-US" altLang="ja-JP" dirty="0"/>
          </a:p>
          <a:p>
            <a:r>
              <a:rPr lang="en-US" altLang="ja-JP" dirty="0" err="1" smtClean="0"/>
              <a:t>Vit</a:t>
            </a:r>
            <a:r>
              <a:rPr lang="en-US" altLang="ja-JP" dirty="0" smtClean="0"/>
              <a:t> A supply 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HIV-AIDS and Hygiene Education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85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800" dirty="0" smtClean="0">
                <a:solidFill>
                  <a:srgbClr val="FFFF00"/>
                </a:solidFill>
              </a:rPr>
              <a:t>Policy Management Cycle</a:t>
            </a:r>
          </a:p>
          <a:p>
            <a:r>
              <a:rPr lang="en-US" altLang="ja-JP" dirty="0"/>
              <a:t> </a:t>
            </a:r>
            <a:r>
              <a:rPr lang="en-US" altLang="ja-JP" dirty="0" smtClean="0"/>
              <a:t>                                          </a:t>
            </a:r>
          </a:p>
          <a:p>
            <a:endParaRPr kumimoji="1" lang="ja-JP" altLang="en-US" dirty="0"/>
          </a:p>
        </p:txBody>
      </p:sp>
      <p:sp>
        <p:nvSpPr>
          <p:cNvPr id="4" name="下カーブ矢印 3"/>
          <p:cNvSpPr/>
          <p:nvPr/>
        </p:nvSpPr>
        <p:spPr>
          <a:xfrm>
            <a:off x="2719678" y="2348880"/>
            <a:ext cx="3240360" cy="11521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6" name="上カーブ矢印 5"/>
          <p:cNvSpPr/>
          <p:nvPr/>
        </p:nvSpPr>
        <p:spPr>
          <a:xfrm flipH="1">
            <a:off x="2627784" y="3717032"/>
            <a:ext cx="3188238" cy="122413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747388" y="2033953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Formulation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16022" y="3392814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Implementation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47388" y="5085184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Operation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79999" y="3552630"/>
            <a:ext cx="1250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Monitoring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&amp; Evaluation</a:t>
            </a: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60232" y="3875795"/>
            <a:ext cx="2335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66FF"/>
                </a:solidFill>
              </a:rPr>
              <a:t>Implementation Guideline</a:t>
            </a:r>
          </a:p>
          <a:p>
            <a:r>
              <a:rPr lang="en-US" altLang="ja-JP" dirty="0">
                <a:solidFill>
                  <a:srgbClr val="FF66FF"/>
                </a:solidFill>
              </a:rPr>
              <a:t>(Check list)</a:t>
            </a:r>
            <a:endParaRPr lang="ja-JP" altLang="en-US" dirty="0">
              <a:solidFill>
                <a:srgbClr val="FF66FF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300192" y="548680"/>
            <a:ext cx="2517036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Vision &amp; Concept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Time &amp; Resources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Cross-Sector Collaboration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Ownership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Leadership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Decision-Making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Adapting to Local Concerns</a:t>
            </a:r>
          </a:p>
          <a:p>
            <a:r>
              <a:rPr lang="en-US" altLang="ja-JP" dirty="0">
                <a:solidFill>
                  <a:srgbClr val="FFFFFF"/>
                </a:solidFill>
              </a:rPr>
              <a:t>Supportive Norms</a:t>
            </a:r>
            <a:endParaRPr lang="ja-JP" altLang="en-US" dirty="0">
              <a:solidFill>
                <a:srgbClr val="FFFFFF"/>
              </a:solidFill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5816022" y="2033953"/>
            <a:ext cx="484170" cy="8909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/>
          <p:cNvSpPr txBox="1"/>
          <p:nvPr/>
        </p:nvSpPr>
        <p:spPr>
          <a:xfrm>
            <a:off x="-1003" y="35332"/>
            <a:ext cx="9284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>
                <a:solidFill>
                  <a:srgbClr val="FFFFFF"/>
                </a:solidFill>
              </a:rPr>
              <a:t>Cooperated research between FTM, </a:t>
            </a:r>
            <a:r>
              <a:rPr lang="en-US" altLang="ja-JP" sz="2400" dirty="0" err="1" smtClean="0">
                <a:solidFill>
                  <a:srgbClr val="FFFFFF"/>
                </a:solidFill>
              </a:rPr>
              <a:t>Mahidol</a:t>
            </a:r>
            <a:r>
              <a:rPr lang="en-US" altLang="ja-JP" sz="2400" dirty="0" smtClean="0">
                <a:solidFill>
                  <a:srgbClr val="FFFFFF"/>
                </a:solidFill>
              </a:rPr>
              <a:t> Univ., </a:t>
            </a:r>
            <a:r>
              <a:rPr lang="en-US" altLang="ja-JP" sz="2400" dirty="0" err="1" smtClean="0">
                <a:solidFill>
                  <a:srgbClr val="FFFFFF"/>
                </a:solidFill>
              </a:rPr>
              <a:t>MoE</a:t>
            </a:r>
            <a:r>
              <a:rPr lang="en-US" altLang="ja-JP" sz="2400" dirty="0" smtClean="0">
                <a:solidFill>
                  <a:srgbClr val="FFFFFF"/>
                </a:solidFill>
              </a:rPr>
              <a:t>, Lao PDR</a:t>
            </a:r>
            <a:r>
              <a:rPr lang="ja-JP" altLang="en-US" sz="2400" dirty="0" smtClean="0">
                <a:solidFill>
                  <a:srgbClr val="FFFFFF"/>
                </a:solidFill>
              </a:rPr>
              <a:t> </a:t>
            </a:r>
            <a:r>
              <a:rPr lang="en-US" altLang="ja-JP" sz="2400" dirty="0" smtClean="0">
                <a:solidFill>
                  <a:srgbClr val="FFFFFF"/>
                </a:solidFill>
              </a:rPr>
              <a:t>and JC-GSHR</a:t>
            </a:r>
          </a:p>
        </p:txBody>
      </p:sp>
    </p:spTree>
    <p:extLst>
      <p:ext uri="{BB962C8B-B14F-4D97-AF65-F5344CB8AC3E}">
        <p14:creationId xmlns:p14="http://schemas.microsoft.com/office/powerpoint/2010/main" val="53907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Recommendation 1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lvl="1"/>
            <a:r>
              <a:rPr lang="en-US" altLang="ja-JP" dirty="0">
                <a:solidFill>
                  <a:schemeClr val="bg1"/>
                </a:solidFill>
              </a:rPr>
              <a:t>Vision &amp; Concept</a:t>
            </a:r>
          </a:p>
          <a:p>
            <a:pPr lvl="1"/>
            <a:r>
              <a:rPr lang="en-US" altLang="ja-JP" dirty="0">
                <a:solidFill>
                  <a:srgbClr val="FFFF00"/>
                </a:solidFill>
              </a:rPr>
              <a:t>Time &amp; Resources</a:t>
            </a:r>
          </a:p>
          <a:p>
            <a:pPr lvl="1"/>
            <a:r>
              <a:rPr lang="en-US" altLang="ja-JP" dirty="0">
                <a:solidFill>
                  <a:srgbClr val="FFFF00"/>
                </a:solidFill>
              </a:rPr>
              <a:t>Cross-Sector Collaboration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Ownership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Leadership</a:t>
            </a:r>
          </a:p>
          <a:p>
            <a:pPr lvl="1"/>
            <a:r>
              <a:rPr lang="en-US" altLang="ja-JP" dirty="0">
                <a:solidFill>
                  <a:srgbClr val="FFFF00"/>
                </a:solidFill>
              </a:rPr>
              <a:t>Decision-Making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Adapting to Local Concerns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Supportive Norms</a:t>
            </a:r>
          </a:p>
          <a:p>
            <a:pPr lvl="1"/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8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ja-JP" sz="2400" dirty="0" smtClean="0">
                <a:solidFill>
                  <a:srgbClr val="FFFF00"/>
                </a:solidFill>
              </a:rPr>
              <a:t>Assessment for school health</a:t>
            </a:r>
            <a:br>
              <a:rPr kumimoji="1" lang="en-US" altLang="ja-JP" sz="2400" dirty="0" smtClean="0">
                <a:solidFill>
                  <a:srgbClr val="FFFF00"/>
                </a:solidFill>
              </a:rPr>
            </a:br>
            <a:r>
              <a:rPr kumimoji="1" lang="en-US" altLang="ja-JP" sz="2400" dirty="0" smtClean="0">
                <a:solidFill>
                  <a:srgbClr val="FFFF00"/>
                </a:solidFill>
              </a:rPr>
              <a:t>Ex) Myanmar</a:t>
            </a:r>
            <a:endParaRPr kumimoji="1" lang="ja-JP" altLang="en-US" sz="2400" dirty="0">
              <a:solidFill>
                <a:srgbClr val="FFFF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147248" cy="1540767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bg1"/>
                </a:solidFill>
              </a:rPr>
              <a:t>Unknown</a:t>
            </a:r>
            <a:r>
              <a:rPr kumimoji="1" lang="en-US" altLang="ja-JP" dirty="0" smtClean="0">
                <a:solidFill>
                  <a:schemeClr val="bg1"/>
                </a:solidFill>
              </a:rPr>
              <a:t> of secretariat in School Health Task Force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35696" y="2852936"/>
            <a:ext cx="165618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dirty="0" err="1">
                <a:solidFill>
                  <a:srgbClr val="000000"/>
                </a:solidFill>
              </a:rPr>
              <a:t>MoE</a:t>
            </a:r>
            <a:endParaRPr lang="ja-JP" altLang="en-US" sz="3600" dirty="0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220072" y="2881605"/>
            <a:ext cx="158417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000" dirty="0" err="1">
                <a:solidFill>
                  <a:srgbClr val="000000"/>
                </a:solidFill>
              </a:rPr>
              <a:t>MoH</a:t>
            </a:r>
            <a:endParaRPr lang="ja-JP" altLang="en-US" sz="4000" dirty="0">
              <a:solidFill>
                <a:srgbClr val="000000"/>
              </a:solidFill>
            </a:endParaRPr>
          </a:p>
        </p:txBody>
      </p:sp>
      <p:sp>
        <p:nvSpPr>
          <p:cNvPr id="6" name="二等辺三角形 5"/>
          <p:cNvSpPr/>
          <p:nvPr/>
        </p:nvSpPr>
        <p:spPr>
          <a:xfrm>
            <a:off x="3347864" y="4797152"/>
            <a:ext cx="2232248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736039" y="5445224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000000"/>
                </a:solidFill>
              </a:rPr>
              <a:t>Ｓｃｈｏｏｌ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915816" y="3933056"/>
            <a:ext cx="108012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5176199" y="3933056"/>
            <a:ext cx="619937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827584" y="4375902"/>
            <a:ext cx="2826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00"/>
                </a:solidFill>
              </a:rPr>
              <a:t>Curriculum &amp; Assessment</a:t>
            </a:r>
            <a:endParaRPr lang="ja-JP" altLang="en-US" dirty="0">
              <a:solidFill>
                <a:srgbClr val="FFFF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486167" y="4381691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FFFF00"/>
                </a:solidFill>
              </a:rPr>
              <a:t>Subtextbook</a:t>
            </a:r>
            <a:endParaRPr lang="en-US" altLang="ja-JP" dirty="0">
              <a:solidFill>
                <a:srgbClr val="FFFF00"/>
              </a:solidFill>
            </a:endParaRPr>
          </a:p>
          <a:p>
            <a:r>
              <a:rPr lang="en-US" altLang="ja-JP" dirty="0">
                <a:solidFill>
                  <a:srgbClr val="FFFF00"/>
                </a:solidFill>
              </a:rPr>
              <a:t>Health Services</a:t>
            </a:r>
            <a:endParaRPr lang="ja-JP" altLang="en-US" dirty="0">
              <a:solidFill>
                <a:srgbClr val="FFFF00"/>
              </a:solidFill>
            </a:endParaRPr>
          </a:p>
        </p:txBody>
      </p:sp>
      <p:sp>
        <p:nvSpPr>
          <p:cNvPr id="14" name="スマイル 13"/>
          <p:cNvSpPr/>
          <p:nvPr/>
        </p:nvSpPr>
        <p:spPr>
          <a:xfrm>
            <a:off x="2672871" y="4921217"/>
            <a:ext cx="674993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5658819" y="4958064"/>
            <a:ext cx="698289" cy="6519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7" name="フリーフォーム 16"/>
          <p:cNvSpPr/>
          <p:nvPr/>
        </p:nvSpPr>
        <p:spPr>
          <a:xfrm>
            <a:off x="5852160" y="5317588"/>
            <a:ext cx="311609" cy="129267"/>
          </a:xfrm>
          <a:custGeom>
            <a:avLst/>
            <a:gdLst>
              <a:gd name="connsiteX0" fmla="*/ 0 w 311609"/>
              <a:gd name="connsiteY0" fmla="*/ 84406 h 129267"/>
              <a:gd name="connsiteX1" fmla="*/ 98474 w 311609"/>
              <a:gd name="connsiteY1" fmla="*/ 0 h 129267"/>
              <a:gd name="connsiteX2" fmla="*/ 98474 w 311609"/>
              <a:gd name="connsiteY2" fmla="*/ 0 h 129267"/>
              <a:gd name="connsiteX3" fmla="*/ 281354 w 311609"/>
              <a:gd name="connsiteY3" fmla="*/ 112541 h 129267"/>
              <a:gd name="connsiteX4" fmla="*/ 309489 w 311609"/>
              <a:gd name="connsiteY4" fmla="*/ 126609 h 1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609" h="129267">
                <a:moveTo>
                  <a:pt x="0" y="84406"/>
                </a:moveTo>
                <a:lnTo>
                  <a:pt x="98474" y="0"/>
                </a:lnTo>
                <a:lnTo>
                  <a:pt x="98474" y="0"/>
                </a:lnTo>
                <a:lnTo>
                  <a:pt x="281354" y="112541"/>
                </a:lnTo>
                <a:cubicBezTo>
                  <a:pt x="316523" y="133643"/>
                  <a:pt x="313006" y="130126"/>
                  <a:pt x="309489" y="12660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9" name="星 4 18"/>
          <p:cNvSpPr/>
          <p:nvPr/>
        </p:nvSpPr>
        <p:spPr>
          <a:xfrm>
            <a:off x="5852160" y="5121188"/>
            <a:ext cx="155804" cy="12406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49" y="5064974"/>
            <a:ext cx="3175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16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27" y="1013361"/>
            <a:ext cx="4725280" cy="354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http://hibakama.up.n.seesaa.net/hibakama/image/k_img_091027a.jpg?d=a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25" y="4077072"/>
            <a:ext cx="3905077" cy="222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4052454" y="5462395"/>
            <a:ext cx="170598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350" dirty="0">
                <a:solidFill>
                  <a:prstClr val="black"/>
                </a:solidFill>
              </a:rPr>
              <a:t>By Asahi newspaper</a:t>
            </a:r>
            <a:endParaRPr lang="ja-JP" altLang="en-US" sz="1350" dirty="0">
              <a:solidFill>
                <a:prstClr val="black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23065" y="4573206"/>
            <a:ext cx="28820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350" dirty="0">
                <a:solidFill>
                  <a:prstClr val="black"/>
                </a:solidFill>
              </a:rPr>
              <a:t>ANA intercontinental </a:t>
            </a:r>
            <a:r>
              <a:rPr lang="en-US" altLang="ja-JP" sz="1350" dirty="0" err="1">
                <a:solidFill>
                  <a:prstClr val="black"/>
                </a:solidFill>
              </a:rPr>
              <a:t>Manza</a:t>
            </a:r>
            <a:r>
              <a:rPr lang="en-US" altLang="ja-JP" sz="1350" dirty="0">
                <a:solidFill>
                  <a:prstClr val="black"/>
                </a:solidFill>
              </a:rPr>
              <a:t> Resort</a:t>
            </a:r>
            <a:endParaRPr lang="ja-JP" altLang="en-US" sz="1350" dirty="0">
              <a:solidFill>
                <a:prstClr val="black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49380" y="436317"/>
            <a:ext cx="4078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rial Unicode MS" panose="020B0604020202020204" pitchFamily="50" charset="-128"/>
              </a:rPr>
              <a:t> </a:t>
            </a:r>
            <a:r>
              <a:rPr lang="ja-JP" altLang="en-US" sz="24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rial Unicode MS" panose="020B0604020202020204" pitchFamily="50" charset="-128"/>
              </a:rPr>
              <a:t>Welcome to Okinawa </a:t>
            </a:r>
            <a:endParaRPr lang="ja-JP" altLang="en-US" sz="24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38" y="958705"/>
            <a:ext cx="3451959" cy="31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ja-JP" sz="2400" dirty="0" smtClean="0">
                <a:solidFill>
                  <a:srgbClr val="FFFF00"/>
                </a:solidFill>
              </a:rPr>
              <a:t>Assessment for school health </a:t>
            </a:r>
            <a:br>
              <a:rPr kumimoji="1" lang="en-US" altLang="ja-JP" sz="2400" dirty="0" smtClean="0">
                <a:solidFill>
                  <a:srgbClr val="FFFF00"/>
                </a:solidFill>
              </a:rPr>
            </a:br>
            <a:r>
              <a:rPr kumimoji="1" lang="en-US" altLang="ja-JP" sz="2400" dirty="0" smtClean="0">
                <a:solidFill>
                  <a:srgbClr val="FFFF00"/>
                </a:solidFill>
              </a:rPr>
              <a:t>Ex) Thailand, Lao</a:t>
            </a:r>
            <a:endParaRPr kumimoji="1" lang="ja-JP" altLang="en-US" sz="2400" dirty="0">
              <a:solidFill>
                <a:srgbClr val="FFFF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35696" y="2852936"/>
            <a:ext cx="165618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dirty="0" err="1">
                <a:solidFill>
                  <a:srgbClr val="000000"/>
                </a:solidFill>
              </a:rPr>
              <a:t>MoE</a:t>
            </a:r>
            <a:endParaRPr lang="ja-JP" altLang="en-US" sz="3600" dirty="0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220072" y="2881605"/>
            <a:ext cx="158417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000" dirty="0" err="1">
                <a:solidFill>
                  <a:srgbClr val="000000"/>
                </a:solidFill>
              </a:rPr>
              <a:t>MoH</a:t>
            </a:r>
            <a:endParaRPr lang="ja-JP" altLang="en-US" sz="4000" dirty="0">
              <a:solidFill>
                <a:srgbClr val="000000"/>
              </a:solidFill>
            </a:endParaRPr>
          </a:p>
        </p:txBody>
      </p:sp>
      <p:sp>
        <p:nvSpPr>
          <p:cNvPr id="6" name="二等辺三角形 5"/>
          <p:cNvSpPr/>
          <p:nvPr/>
        </p:nvSpPr>
        <p:spPr>
          <a:xfrm>
            <a:off x="3347864" y="4797152"/>
            <a:ext cx="2232248" cy="6480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736039" y="5445224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000000"/>
                </a:solidFill>
              </a:rPr>
              <a:t>Ｓｃｈｏｏｌ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915816" y="3933056"/>
            <a:ext cx="108012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5176199" y="3933056"/>
            <a:ext cx="619937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827584" y="4375902"/>
            <a:ext cx="2826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00"/>
                </a:solidFill>
              </a:rPr>
              <a:t>Curriculum &amp; Assessment</a:t>
            </a:r>
            <a:endParaRPr lang="ja-JP" altLang="en-US" dirty="0">
              <a:solidFill>
                <a:srgbClr val="FFFF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486167" y="4381691"/>
            <a:ext cx="1967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00"/>
                </a:solidFill>
              </a:rPr>
              <a:t>HPS Assessment</a:t>
            </a:r>
            <a:endParaRPr lang="ja-JP" altLang="en-US" dirty="0">
              <a:solidFill>
                <a:srgbClr val="FFFF00"/>
              </a:solidFill>
            </a:endParaRPr>
          </a:p>
        </p:txBody>
      </p:sp>
      <p:sp>
        <p:nvSpPr>
          <p:cNvPr id="14" name="スマイル 13"/>
          <p:cNvSpPr/>
          <p:nvPr/>
        </p:nvSpPr>
        <p:spPr>
          <a:xfrm>
            <a:off x="2672871" y="4921217"/>
            <a:ext cx="674993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4211960" y="5949280"/>
            <a:ext cx="698289" cy="651970"/>
            <a:chOff x="5663015" y="4958064"/>
            <a:chExt cx="698289" cy="651970"/>
          </a:xfrm>
        </p:grpSpPr>
        <p:sp>
          <p:nvSpPr>
            <p:cNvPr id="15" name="円/楕円 14"/>
            <p:cNvSpPr/>
            <p:nvPr/>
          </p:nvSpPr>
          <p:spPr>
            <a:xfrm>
              <a:off x="5663015" y="4958064"/>
              <a:ext cx="698289" cy="65197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</a:endParaRPr>
            </a:p>
          </p:txBody>
        </p:sp>
        <p:grpSp>
          <p:nvGrpSpPr>
            <p:cNvPr id="8" name="グループ化 7"/>
            <p:cNvGrpSpPr/>
            <p:nvPr/>
          </p:nvGrpSpPr>
          <p:grpSpPr>
            <a:xfrm>
              <a:off x="5852160" y="5064974"/>
              <a:ext cx="411589" cy="381881"/>
              <a:chOff x="5852160" y="5064974"/>
              <a:chExt cx="411589" cy="381881"/>
            </a:xfrm>
          </p:grpSpPr>
          <p:sp>
            <p:nvSpPr>
              <p:cNvPr id="17" name="フリーフォーム 16"/>
              <p:cNvSpPr/>
              <p:nvPr/>
            </p:nvSpPr>
            <p:spPr>
              <a:xfrm>
                <a:off x="5852160" y="5317588"/>
                <a:ext cx="311609" cy="129267"/>
              </a:xfrm>
              <a:custGeom>
                <a:avLst/>
                <a:gdLst>
                  <a:gd name="connsiteX0" fmla="*/ 0 w 311609"/>
                  <a:gd name="connsiteY0" fmla="*/ 84406 h 129267"/>
                  <a:gd name="connsiteX1" fmla="*/ 98474 w 311609"/>
                  <a:gd name="connsiteY1" fmla="*/ 0 h 129267"/>
                  <a:gd name="connsiteX2" fmla="*/ 98474 w 311609"/>
                  <a:gd name="connsiteY2" fmla="*/ 0 h 129267"/>
                  <a:gd name="connsiteX3" fmla="*/ 281354 w 311609"/>
                  <a:gd name="connsiteY3" fmla="*/ 112541 h 129267"/>
                  <a:gd name="connsiteX4" fmla="*/ 309489 w 311609"/>
                  <a:gd name="connsiteY4" fmla="*/ 126609 h 12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609" h="129267">
                    <a:moveTo>
                      <a:pt x="0" y="84406"/>
                    </a:moveTo>
                    <a:lnTo>
                      <a:pt x="98474" y="0"/>
                    </a:lnTo>
                    <a:lnTo>
                      <a:pt x="98474" y="0"/>
                    </a:lnTo>
                    <a:lnTo>
                      <a:pt x="281354" y="112541"/>
                    </a:lnTo>
                    <a:cubicBezTo>
                      <a:pt x="316523" y="133643"/>
                      <a:pt x="313006" y="130126"/>
                      <a:pt x="309489" y="126609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星 4 18"/>
              <p:cNvSpPr/>
              <p:nvPr/>
            </p:nvSpPr>
            <p:spPr>
              <a:xfrm>
                <a:off x="5852160" y="5121188"/>
                <a:ext cx="155804" cy="124065"/>
              </a:xfrm>
              <a:prstGeom prst="star4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6249" y="5064974"/>
                <a:ext cx="317500" cy="2190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284" y="4893014"/>
            <a:ext cx="7016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12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3" y="836713"/>
            <a:ext cx="3822702" cy="4824536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ja-JP" sz="3200" dirty="0" smtClean="0"/>
              <a:t>From health promoting </a:t>
            </a:r>
            <a:r>
              <a:rPr lang="en-US" altLang="ja-JP" sz="3200" dirty="0"/>
              <a:t>s</a:t>
            </a:r>
            <a:r>
              <a:rPr lang="en-US" altLang="ja-JP" sz="3200" dirty="0" smtClean="0"/>
              <a:t>chool</a:t>
            </a:r>
            <a:br>
              <a:rPr lang="en-US" altLang="ja-JP" sz="3200" dirty="0" smtClean="0"/>
            </a:br>
            <a:r>
              <a:rPr lang="en-US" altLang="ja-JP" sz="3200" dirty="0" smtClean="0"/>
              <a:t>to Education promotion through health</a:t>
            </a:r>
            <a:br>
              <a:rPr lang="en-US" altLang="ja-JP" sz="3200" dirty="0" smtClean="0"/>
            </a:br>
            <a:r>
              <a:rPr lang="en-US" altLang="ja-JP" sz="3200" dirty="0"/>
              <a:t/>
            </a:r>
            <a:br>
              <a:rPr lang="en-US" altLang="ja-JP" sz="3200" dirty="0"/>
            </a:br>
            <a:r>
              <a:rPr lang="en-US" altLang="ja-JP" sz="3200" dirty="0"/>
              <a:t/>
            </a:r>
            <a:br>
              <a:rPr lang="en-US" altLang="ja-JP" sz="3200" dirty="0"/>
            </a:br>
            <a:r>
              <a:rPr lang="en-US" altLang="ja-JP" sz="3200" dirty="0" smtClean="0">
                <a:solidFill>
                  <a:srgbClr val="00B050"/>
                </a:solidFill>
              </a:rPr>
              <a:t>Better schools through health</a:t>
            </a:r>
            <a:r>
              <a:rPr lang="en-US" altLang="ja-JP" sz="3200" dirty="0" smtClean="0"/>
              <a:t/>
            </a:r>
            <a:br>
              <a:rPr lang="en-US" altLang="ja-JP" sz="3200" dirty="0" smtClean="0"/>
            </a:br>
            <a:r>
              <a:rPr lang="en-US" altLang="ja-JP" sz="2200" dirty="0" smtClean="0"/>
              <a:t>European Congress of Health Promoting school</a:t>
            </a:r>
            <a:br>
              <a:rPr lang="en-US" altLang="ja-JP" sz="2200" dirty="0" smtClean="0"/>
            </a:br>
            <a:r>
              <a:rPr lang="en-US" altLang="ja-JP" sz="2200" dirty="0" smtClean="0"/>
              <a:t>2009</a:t>
            </a:r>
            <a:endParaRPr kumimoji="1" lang="ja-JP" altLang="en-US" sz="22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215" y="0"/>
            <a:ext cx="5132015" cy="684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Relationship between</a:t>
            </a:r>
            <a:br>
              <a:rPr kumimoji="1" lang="en-US" altLang="ja-JP" dirty="0" smtClean="0"/>
            </a:br>
            <a:r>
              <a:rPr kumimoji="1" lang="en-US" altLang="ja-JP" dirty="0" smtClean="0"/>
              <a:t>                       health and education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Health Problem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826768" cy="2066528"/>
          </a:xfrm>
          <a:solidFill>
            <a:srgbClr val="FFFF00"/>
          </a:solidFill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>
                <a:latin typeface="+mj-lt"/>
              </a:rPr>
              <a:t>Overweight</a:t>
            </a:r>
          </a:p>
          <a:p>
            <a:r>
              <a:rPr lang="en-US" altLang="ja-JP" dirty="0" smtClean="0">
                <a:latin typeface="+mj-lt"/>
              </a:rPr>
              <a:t>Obesity</a:t>
            </a:r>
          </a:p>
          <a:p>
            <a:r>
              <a:rPr kumimoji="1" lang="en-US" altLang="ja-JP" dirty="0" smtClean="0">
                <a:latin typeface="+mj-lt"/>
              </a:rPr>
              <a:t>Reduced physical activities</a:t>
            </a:r>
          </a:p>
          <a:p>
            <a:r>
              <a:rPr lang="en-US" altLang="ja-JP" dirty="0" smtClean="0">
                <a:latin typeface="+mj-lt"/>
              </a:rPr>
              <a:t>Mental Health Problem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3167335" cy="1922512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kumimoji="1" lang="en-US" altLang="ja-JP" dirty="0" smtClean="0">
                <a:latin typeface="+mj-lt"/>
              </a:rPr>
              <a:t>School Performance</a:t>
            </a:r>
          </a:p>
          <a:p>
            <a:r>
              <a:rPr lang="en-US" altLang="ja-JP" dirty="0" smtClean="0">
                <a:latin typeface="+mj-lt"/>
              </a:rPr>
              <a:t>School Attendance</a:t>
            </a:r>
          </a:p>
          <a:p>
            <a:r>
              <a:rPr kumimoji="1" lang="en-US" altLang="ja-JP" dirty="0" smtClean="0">
                <a:latin typeface="+mj-lt"/>
              </a:rPr>
              <a:t>School Attainment</a:t>
            </a:r>
          </a:p>
          <a:p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72200" y="5157192"/>
            <a:ext cx="1763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From 42 studies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74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Recommendation 1-1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marL="457200" lvl="1" indent="0">
              <a:buNone/>
            </a:pPr>
            <a:r>
              <a:rPr kumimoji="1" lang="en-US" altLang="ja-JP" sz="3200" dirty="0" smtClean="0">
                <a:solidFill>
                  <a:schemeClr val="bg1"/>
                </a:solidFill>
              </a:rPr>
              <a:t>Necessity of adjustment </a:t>
            </a:r>
          </a:p>
          <a:p>
            <a:pPr marL="457200" lvl="1" indent="0">
              <a:buNone/>
            </a:pPr>
            <a:r>
              <a:rPr kumimoji="1" lang="en-US" altLang="ja-JP" sz="3200" dirty="0" smtClean="0">
                <a:solidFill>
                  <a:schemeClr val="bg1"/>
                </a:solidFill>
              </a:rPr>
              <a:t>between general  assessment (education)</a:t>
            </a:r>
          </a:p>
          <a:p>
            <a:pPr marL="457200" lvl="1" indent="0">
              <a:buNone/>
            </a:pPr>
            <a:r>
              <a:rPr kumimoji="1" lang="en-US" altLang="ja-JP" sz="3200" dirty="0" smtClean="0">
                <a:solidFill>
                  <a:schemeClr val="bg1"/>
                </a:solidFill>
              </a:rPr>
              <a:t>and specific assessment (school health)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26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3200" dirty="0" smtClean="0">
                <a:solidFill>
                  <a:srgbClr val="FFFF00"/>
                </a:solidFill>
              </a:rPr>
              <a:t>An management structure for school health</a:t>
            </a:r>
            <a:r>
              <a:rPr lang="en-US" altLang="ja-JP" sz="3200" dirty="0">
                <a:solidFill>
                  <a:srgbClr val="FFFF00"/>
                </a:solidFill>
              </a:rPr>
              <a:t/>
            </a:r>
            <a:br>
              <a:rPr lang="en-US" altLang="ja-JP" sz="3200" dirty="0">
                <a:solidFill>
                  <a:srgbClr val="FFFF00"/>
                </a:solidFill>
              </a:rPr>
            </a:br>
            <a:r>
              <a:rPr lang="en-US" altLang="ja-JP" sz="3200" dirty="0">
                <a:solidFill>
                  <a:srgbClr val="FFFF00"/>
                </a:solidFill>
              </a:rPr>
              <a:t>Ex</a:t>
            </a:r>
            <a:r>
              <a:rPr lang="en-US" altLang="ja-JP" sz="3200" dirty="0" smtClean="0">
                <a:solidFill>
                  <a:srgbClr val="FFFF00"/>
                </a:solidFill>
              </a:rPr>
              <a:t>) </a:t>
            </a:r>
            <a:r>
              <a:rPr lang="ja-JP" altLang="en-US" sz="3200" dirty="0" smtClean="0">
                <a:solidFill>
                  <a:srgbClr val="FFFF00"/>
                </a:solidFill>
              </a:rPr>
              <a:t>Ｔｈａｉｌａｎｄ</a:t>
            </a:r>
            <a:endParaRPr kumimoji="1" lang="ja-JP" altLang="en-US" sz="3200" dirty="0">
              <a:solidFill>
                <a:srgbClr val="FFFF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635896" y="1628800"/>
            <a:ext cx="223224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400" dirty="0" err="1">
                <a:solidFill>
                  <a:srgbClr val="000000"/>
                </a:solidFill>
              </a:rPr>
              <a:t>MoE</a:t>
            </a:r>
            <a:endParaRPr lang="ja-JP" altLang="en-US" sz="4400" dirty="0">
              <a:solidFill>
                <a:srgbClr val="000000"/>
              </a:solidFill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1619672" y="3131343"/>
            <a:ext cx="1512168" cy="2448272"/>
            <a:chOff x="2483768" y="2996952"/>
            <a:chExt cx="1512168" cy="2448272"/>
          </a:xfrm>
        </p:grpSpPr>
        <p:sp>
          <p:nvSpPr>
            <p:cNvPr id="6" name="正方形/長方形 5"/>
            <p:cNvSpPr/>
            <p:nvPr/>
          </p:nvSpPr>
          <p:spPr>
            <a:xfrm>
              <a:off x="2483768" y="2996952"/>
              <a:ext cx="1512168" cy="24482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rgbClr val="000000"/>
                  </a:solidFill>
                </a:rPr>
                <a:t>Office of Basic Education</a:t>
              </a: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ja-JP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円/楕円 6"/>
            <p:cNvSpPr/>
            <p:nvPr/>
          </p:nvSpPr>
          <p:spPr>
            <a:xfrm>
              <a:off x="2699792" y="39330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5019572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501317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4703111"/>
              <a:ext cx="171450" cy="17145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solidFill>
                <a:srgbClr val="FF0000"/>
              </a:solidFill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465313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6075" y="465313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4280680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4261143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447" y="4279900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3903833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3915557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501317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グループ化 24"/>
          <p:cNvGrpSpPr/>
          <p:nvPr/>
        </p:nvGrpSpPr>
        <p:grpSpPr>
          <a:xfrm>
            <a:off x="3635896" y="3149662"/>
            <a:ext cx="1512168" cy="2448272"/>
            <a:chOff x="2483768" y="2996952"/>
            <a:chExt cx="1512168" cy="2448272"/>
          </a:xfrm>
        </p:grpSpPr>
        <p:sp>
          <p:nvSpPr>
            <p:cNvPr id="26" name="正方形/長方形 25"/>
            <p:cNvSpPr/>
            <p:nvPr/>
          </p:nvSpPr>
          <p:spPr>
            <a:xfrm>
              <a:off x="2483768" y="2996952"/>
              <a:ext cx="1512168" cy="24482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rgbClr val="000000"/>
                  </a:solidFill>
                </a:rPr>
                <a:t>Office of Higher Education</a:t>
              </a: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ja-JP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7" name="円/楕円 26"/>
            <p:cNvSpPr/>
            <p:nvPr/>
          </p:nvSpPr>
          <p:spPr>
            <a:xfrm>
              <a:off x="2699792" y="39330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</a:endParaRPr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5019572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501317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4703111"/>
              <a:ext cx="171450" cy="17145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solidFill>
                <a:srgbClr val="FF0000"/>
              </a:solidFill>
            </a:ln>
            <a:effectLst/>
          </p:spPr>
        </p:pic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465313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6075" y="465313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4280680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4261143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447" y="4279900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3903833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3915557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501317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2" name="グループ化 41"/>
          <p:cNvGrpSpPr/>
          <p:nvPr/>
        </p:nvGrpSpPr>
        <p:grpSpPr>
          <a:xfrm>
            <a:off x="5652120" y="3190935"/>
            <a:ext cx="1512168" cy="2448272"/>
            <a:chOff x="2483768" y="2996952"/>
            <a:chExt cx="1512168" cy="2448272"/>
          </a:xfrm>
        </p:grpSpPr>
        <p:sp>
          <p:nvSpPr>
            <p:cNvPr id="43" name="正方形/長方形 42"/>
            <p:cNvSpPr/>
            <p:nvPr/>
          </p:nvSpPr>
          <p:spPr>
            <a:xfrm>
              <a:off x="2483768" y="2996952"/>
              <a:ext cx="1512168" cy="24482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>
                  <a:solidFill>
                    <a:srgbClr val="000000"/>
                  </a:solidFill>
                </a:rPr>
                <a:t>Office of Private Education</a:t>
              </a: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en-US" altLang="ja-JP" dirty="0">
                <a:solidFill>
                  <a:srgbClr val="FFFFFF"/>
                </a:solidFill>
              </a:endParaRPr>
            </a:p>
            <a:p>
              <a:pPr algn="ctr"/>
              <a:endParaRPr lang="ja-JP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4" name="円/楕円 43"/>
            <p:cNvSpPr/>
            <p:nvPr/>
          </p:nvSpPr>
          <p:spPr>
            <a:xfrm>
              <a:off x="2699792" y="3933056"/>
              <a:ext cx="144016" cy="14401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srgbClr val="FFFFFF"/>
                </a:solidFill>
              </a:endParaRPr>
            </a:p>
          </p:txBody>
        </p:sp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5019572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501317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4703111"/>
              <a:ext cx="171450" cy="17145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solidFill>
                <a:srgbClr val="FF0000"/>
              </a:solidFill>
            </a:ln>
            <a:effectLst/>
          </p:spPr>
        </p:pic>
        <p:pic>
          <p:nvPicPr>
            <p:cNvPr id="48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465313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6075" y="465313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4280680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4261143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7447" y="4279900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3903833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402" y="3915557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446" y="5013176"/>
              <a:ext cx="171450" cy="171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円/楕円 12"/>
          <p:cNvSpPr/>
          <p:nvPr/>
        </p:nvSpPr>
        <p:spPr>
          <a:xfrm>
            <a:off x="2415089" y="4688867"/>
            <a:ext cx="4419922" cy="50535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36849" y="5684832"/>
            <a:ext cx="66303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rgbClr val="FFFFFF"/>
                </a:solidFill>
              </a:rPr>
              <a:t>Experiences and skill has not been </a:t>
            </a:r>
          </a:p>
          <a:p>
            <a:r>
              <a:rPr lang="en-US" altLang="ja-JP" sz="3200" dirty="0">
                <a:solidFill>
                  <a:srgbClr val="FFFFFF"/>
                </a:solidFill>
              </a:rPr>
              <a:t>stored up in institution/department </a:t>
            </a:r>
            <a:endParaRPr lang="ja-JP" alt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4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2800" dirty="0">
                <a:solidFill>
                  <a:srgbClr val="FFFF00"/>
                </a:solidFill>
              </a:rPr>
              <a:t>An management structure for school health</a:t>
            </a:r>
            <a:br>
              <a:rPr lang="en-US" altLang="ja-JP" sz="2800" dirty="0">
                <a:solidFill>
                  <a:srgbClr val="FFFF00"/>
                </a:solidFill>
              </a:rPr>
            </a:br>
            <a:r>
              <a:rPr lang="en-US" altLang="ja-JP" sz="2800" dirty="0" smtClean="0">
                <a:solidFill>
                  <a:srgbClr val="FFFF00"/>
                </a:solidFill>
              </a:rPr>
              <a:t>Ex) Cambodia, Japan</a:t>
            </a:r>
            <a:endParaRPr kumimoji="1" lang="ja-JP" altLang="en-US" sz="2800" dirty="0">
              <a:solidFill>
                <a:srgbClr val="FFFF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635896" y="1628800"/>
            <a:ext cx="223224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400" dirty="0" err="1">
                <a:solidFill>
                  <a:srgbClr val="000000"/>
                </a:solidFill>
              </a:rPr>
              <a:t>MoE</a:t>
            </a:r>
            <a:endParaRPr lang="ja-JP" altLang="en-US" sz="4400" dirty="0">
              <a:solidFill>
                <a:srgbClr val="0000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007847" y="3429000"/>
            <a:ext cx="91440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rgbClr val="000000"/>
                </a:solidFill>
              </a:rPr>
              <a:t>Dept. of</a:t>
            </a:r>
          </a:p>
          <a:p>
            <a:pPr algn="ctr"/>
            <a:endParaRPr lang="en-US" altLang="ja-JP" dirty="0">
              <a:solidFill>
                <a:srgbClr val="000000"/>
              </a:solidFill>
            </a:endParaRPr>
          </a:p>
          <a:p>
            <a:pPr algn="ctr"/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85" y="3404861"/>
            <a:ext cx="104933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3347864" y="3429000"/>
            <a:ext cx="91440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rgbClr val="000000"/>
                </a:solidFill>
              </a:rPr>
              <a:t>Dept. of</a:t>
            </a:r>
          </a:p>
          <a:p>
            <a:pPr algn="ctr"/>
            <a:endParaRPr lang="en-US" altLang="ja-JP" dirty="0">
              <a:solidFill>
                <a:srgbClr val="000000"/>
              </a:solidFill>
            </a:endParaRPr>
          </a:p>
          <a:p>
            <a:pPr algn="ctr"/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390615"/>
            <a:ext cx="950913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71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Recommendation 1-2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988841"/>
            <a:ext cx="7992888" cy="3096344"/>
          </a:xfrm>
        </p:spPr>
        <p:txBody>
          <a:bodyPr/>
          <a:lstStyle/>
          <a:p>
            <a:pPr marL="457200" lvl="1" indent="0">
              <a:buNone/>
            </a:pPr>
            <a:r>
              <a:rPr lang="en-US" altLang="ja-JP" sz="3600" dirty="0">
                <a:solidFill>
                  <a:schemeClr val="bg1"/>
                </a:solidFill>
              </a:rPr>
              <a:t>Individual capacity </a:t>
            </a:r>
            <a:r>
              <a:rPr lang="en-US" altLang="ja-JP" sz="3600" dirty="0" smtClean="0">
                <a:solidFill>
                  <a:schemeClr val="bg1"/>
                </a:solidFill>
              </a:rPr>
              <a:t>building</a:t>
            </a:r>
          </a:p>
          <a:p>
            <a:pPr lvl="1"/>
            <a:endParaRPr lang="en-US" altLang="ja-JP" dirty="0">
              <a:solidFill>
                <a:schemeClr val="bg1"/>
              </a:solidFill>
            </a:endParaRPr>
          </a:p>
          <a:p>
            <a:pPr lvl="1"/>
            <a:endParaRPr lang="en-US" altLang="ja-JP" dirty="0" smtClean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altLang="ja-JP" sz="3600" dirty="0">
                <a:solidFill>
                  <a:schemeClr val="bg1"/>
                </a:solidFill>
              </a:rPr>
              <a:t>I</a:t>
            </a:r>
            <a:r>
              <a:rPr lang="en-US" altLang="ja-JP" sz="3600" dirty="0" smtClean="0">
                <a:solidFill>
                  <a:schemeClr val="bg1"/>
                </a:solidFill>
              </a:rPr>
              <a:t>nstitutional sustainability </a:t>
            </a:r>
          </a:p>
          <a:p>
            <a:pPr marL="457200" lvl="1" indent="0">
              <a:buNone/>
            </a:pP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下矢印 3"/>
          <p:cNvSpPr/>
          <p:nvPr/>
        </p:nvSpPr>
        <p:spPr>
          <a:xfrm>
            <a:off x="3059832" y="2780928"/>
            <a:ext cx="720080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10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Recommendation 2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lvl="1"/>
            <a:r>
              <a:rPr lang="en-US" altLang="ja-JP" dirty="0">
                <a:solidFill>
                  <a:schemeClr val="bg1"/>
                </a:solidFill>
              </a:rPr>
              <a:t>Vision &amp; Concept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Time &amp; Resources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Cross-Sector Collaboration</a:t>
            </a:r>
          </a:p>
          <a:p>
            <a:pPr lvl="1"/>
            <a:r>
              <a:rPr lang="en-US" altLang="ja-JP" dirty="0">
                <a:solidFill>
                  <a:srgbClr val="FFFF00"/>
                </a:solidFill>
              </a:rPr>
              <a:t>Ownership</a:t>
            </a:r>
          </a:p>
          <a:p>
            <a:pPr lvl="1"/>
            <a:r>
              <a:rPr lang="en-US" altLang="ja-JP" dirty="0">
                <a:solidFill>
                  <a:srgbClr val="FFFF00"/>
                </a:solidFill>
              </a:rPr>
              <a:t>Leadership</a:t>
            </a:r>
          </a:p>
          <a:p>
            <a:pPr lvl="1"/>
            <a:r>
              <a:rPr lang="en-US" altLang="ja-JP" dirty="0">
                <a:solidFill>
                  <a:srgbClr val="FFFF00"/>
                </a:solidFill>
              </a:rPr>
              <a:t>Decision-Making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Adapting to Local Concerns</a:t>
            </a:r>
          </a:p>
          <a:p>
            <a:pPr lvl="1"/>
            <a:r>
              <a:rPr lang="en-US" altLang="ja-JP" dirty="0">
                <a:solidFill>
                  <a:schemeClr val="bg1"/>
                </a:solidFill>
              </a:rPr>
              <a:t>Supportive Norms</a:t>
            </a:r>
          </a:p>
          <a:p>
            <a:pPr lvl="1"/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3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School &amp; Student Ownership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 smtClean="0"/>
          </a:p>
          <a:p>
            <a:r>
              <a:rPr kumimoji="1" lang="en-US" altLang="ja-JP" dirty="0"/>
              <a:t> </a:t>
            </a:r>
            <a:r>
              <a:rPr kumimoji="1" lang="en-US" altLang="ja-JP" dirty="0" smtClean="0"/>
              <a:t>     Double </a:t>
            </a:r>
            <a:r>
              <a:rPr lang="en-US" altLang="ja-JP" dirty="0" smtClean="0"/>
              <a:t>l</a:t>
            </a:r>
            <a:r>
              <a:rPr kumimoji="1" lang="en-US" altLang="ja-JP" dirty="0" smtClean="0"/>
              <a:t>oop for capacity building</a:t>
            </a:r>
          </a:p>
          <a:p>
            <a:pPr marL="3657600" lvl="8" indent="0">
              <a:buNone/>
            </a:pPr>
            <a:endParaRPr kumimoji="1" lang="en-US" altLang="ja-JP" dirty="0" smtClean="0"/>
          </a:p>
          <a:p>
            <a:r>
              <a:rPr lang="en-US" altLang="ja-JP" dirty="0"/>
              <a:t> </a:t>
            </a:r>
            <a:r>
              <a:rPr lang="en-US" altLang="ja-JP" dirty="0" smtClean="0"/>
              <a:t>     </a:t>
            </a:r>
            <a:endParaRPr kumimoji="1" lang="en-US" altLang="ja-JP" dirty="0" smtClean="0"/>
          </a:p>
        </p:txBody>
      </p:sp>
      <p:sp>
        <p:nvSpPr>
          <p:cNvPr id="4" name="円/楕円 3"/>
          <p:cNvSpPr/>
          <p:nvPr/>
        </p:nvSpPr>
        <p:spPr>
          <a:xfrm>
            <a:off x="3198128" y="2996952"/>
            <a:ext cx="2304256" cy="194421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dirty="0">
                <a:solidFill>
                  <a:prstClr val="black"/>
                </a:solidFill>
              </a:rPr>
              <a:t>Top down</a:t>
            </a:r>
            <a:endParaRPr lang="ja-JP" altLang="en-US" sz="2800" dirty="0">
              <a:solidFill>
                <a:prstClr val="black"/>
              </a:solidFill>
            </a:endParaRPr>
          </a:p>
        </p:txBody>
      </p:sp>
      <p:sp>
        <p:nvSpPr>
          <p:cNvPr id="5" name="円/楕円 4"/>
          <p:cNvSpPr/>
          <p:nvPr/>
        </p:nvSpPr>
        <p:spPr>
          <a:xfrm>
            <a:off x="2838088" y="4437112"/>
            <a:ext cx="3024336" cy="201622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>
                <a:solidFill>
                  <a:prstClr val="black"/>
                </a:solidFill>
              </a:rPr>
              <a:t>Bottom up</a:t>
            </a:r>
            <a:endParaRPr lang="ja-JP" altLang="en-US" sz="3200" dirty="0">
              <a:solidFill>
                <a:prstClr val="black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653336" y="5095510"/>
            <a:ext cx="142378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prstClr val="white"/>
                </a:solidFill>
              </a:rPr>
              <a:t>Child to child</a:t>
            </a:r>
          </a:p>
          <a:p>
            <a:r>
              <a:rPr lang="en-US" altLang="ja-JP" dirty="0" smtClean="0">
                <a:solidFill>
                  <a:prstClr val="white"/>
                </a:solidFill>
              </a:rPr>
              <a:t>Child </a:t>
            </a:r>
            <a:r>
              <a:rPr lang="en-US" altLang="ja-JP" dirty="0">
                <a:solidFill>
                  <a:prstClr val="white"/>
                </a:solidFill>
              </a:rPr>
              <a:t>Club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5862424" y="5395817"/>
            <a:ext cx="79780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773963" y="6268670"/>
            <a:ext cx="535454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white"/>
                </a:solidFill>
              </a:rPr>
              <a:t>Stake holders  (community, Company </a:t>
            </a:r>
            <a:r>
              <a:rPr lang="en-US" altLang="ja-JP" dirty="0" err="1">
                <a:solidFill>
                  <a:prstClr val="white"/>
                </a:solidFill>
              </a:rPr>
              <a:t>etc</a:t>
            </a:r>
            <a:r>
              <a:rPr lang="en-US" altLang="ja-JP" dirty="0">
                <a:solidFill>
                  <a:prstClr val="white"/>
                </a:solidFill>
              </a:rPr>
              <a:t>)in local level </a:t>
            </a:r>
            <a:endParaRPr lang="ja-JP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42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Awarding system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789040"/>
            <a:ext cx="2675384" cy="2006538"/>
          </a:xfrm>
          <a:prstGeom prst="rect">
            <a:avLst/>
          </a:prstGeom>
          <a:ln>
            <a:solidFill>
              <a:srgbClr val="FF66FF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6516216" y="5842138"/>
            <a:ext cx="2170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white"/>
                </a:solidFill>
              </a:rPr>
              <a:t>Yoshimura et al 2008</a:t>
            </a:r>
          </a:p>
          <a:p>
            <a:r>
              <a:rPr lang="en-US" altLang="ja-JP" dirty="0">
                <a:solidFill>
                  <a:prstClr val="white"/>
                </a:solidFill>
              </a:rPr>
              <a:t>Akiyama et al 2011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5489848" cy="3672408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187624" y="5157192"/>
            <a:ext cx="419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prstClr val="white"/>
                </a:solidFill>
              </a:rPr>
              <a:t>Burma migrant learning center in Thailand</a:t>
            </a:r>
            <a:endParaRPr lang="ja-JP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53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History of School health in GMSR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1958  Myanmar started as national program</a:t>
            </a:r>
          </a:p>
          <a:p>
            <a:r>
              <a:rPr lang="en-US" altLang="ja-JP" sz="2800" dirty="0" smtClean="0"/>
              <a:t>1980  </a:t>
            </a:r>
            <a:r>
              <a:rPr lang="en-US" altLang="ja-JP" sz="2800" dirty="0"/>
              <a:t>N</a:t>
            </a:r>
            <a:r>
              <a:rPr lang="en-US" altLang="ja-JP" sz="2800" dirty="0" smtClean="0"/>
              <a:t>ational school health policy in Thailand</a:t>
            </a:r>
          </a:p>
          <a:p>
            <a:endParaRPr kumimoji="1" lang="en-US" altLang="ja-JP" dirty="0" smtClean="0"/>
          </a:p>
          <a:p>
            <a:r>
              <a:rPr lang="en-US" altLang="ja-JP" sz="4000" dirty="0" smtClean="0"/>
              <a:t>Project based</a:t>
            </a:r>
          </a:p>
          <a:p>
            <a:r>
              <a:rPr kumimoji="1" lang="en-US" altLang="ja-JP" sz="4000" dirty="0" smtClean="0"/>
              <a:t>Donor driven</a:t>
            </a:r>
          </a:p>
          <a:p>
            <a:r>
              <a:rPr lang="en-US" altLang="ja-JP" sz="4000" dirty="0" smtClean="0"/>
              <a:t>Weak of partnership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929819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14151" y="260648"/>
            <a:ext cx="7772400" cy="914400"/>
          </a:xfrm>
        </p:spPr>
        <p:txBody>
          <a:bodyPr/>
          <a:lstStyle/>
          <a:p>
            <a:r>
              <a:rPr kumimoji="1" lang="en-US" altLang="ja-JP" dirty="0" smtClean="0"/>
              <a:t>Student ownership</a:t>
            </a:r>
            <a:br>
              <a:rPr kumimoji="1" lang="en-US" altLang="ja-JP" dirty="0" smtClean="0"/>
            </a:br>
            <a:r>
              <a:rPr kumimoji="1" lang="en-US" altLang="ja-JP" dirty="0" smtClean="0"/>
              <a:t>            Create</a:t>
            </a:r>
            <a:r>
              <a:rPr lang="en-US" altLang="ja-JP" dirty="0" smtClean="0"/>
              <a:t>-thinking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9"/>
            <a:ext cx="3744415" cy="3384376"/>
          </a:xfr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5" y="2780928"/>
            <a:ext cx="3838575" cy="383857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283968" y="2330460"/>
            <a:ext cx="218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prstClr val="white"/>
                </a:solidFill>
              </a:rPr>
              <a:t>Student’s production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83568" y="5589240"/>
            <a:ext cx="267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prstClr val="white"/>
                </a:solidFill>
              </a:rPr>
              <a:t>ACIPAC Thai model school</a:t>
            </a:r>
            <a:endParaRPr lang="ja-JP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4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Leadership &amp; Champion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696744" cy="447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6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6000" dirty="0" smtClean="0"/>
              <a:t>Sustainability</a:t>
            </a:r>
            <a:endParaRPr kumimoji="1" lang="ja-JP" altLang="en-US" sz="6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Capacity building</a:t>
            </a:r>
          </a:p>
          <a:p>
            <a:pPr lvl="1"/>
            <a:r>
              <a:rPr lang="en-US" altLang="ja-JP" sz="4000" dirty="0" smtClean="0"/>
              <a:t>Management structure</a:t>
            </a:r>
          </a:p>
          <a:p>
            <a:pPr lvl="1"/>
            <a:r>
              <a:rPr kumimoji="1" lang="en-US" altLang="ja-JP" sz="4000" dirty="0" smtClean="0"/>
              <a:t>Human Resources Development</a:t>
            </a:r>
          </a:p>
          <a:p>
            <a:pPr lvl="1"/>
            <a:r>
              <a:rPr lang="en-US" altLang="ja-JP" sz="4000" dirty="0" smtClean="0"/>
              <a:t>Bottom-up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902942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4800" cy="11430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600"/>
              </a:spcAft>
            </a:pPr>
            <a:r>
              <a:rPr kumimoji="1" lang="en-US" altLang="ja-JP" dirty="0" smtClean="0"/>
              <a:t>HRD </a:t>
            </a:r>
            <a:br>
              <a:rPr kumimoji="1" lang="en-US" altLang="ja-JP" dirty="0" smtClean="0"/>
            </a:br>
            <a:r>
              <a:rPr lang="en-US" altLang="ja-JP" sz="2800" cap="none" spc="30" dirty="0">
                <a:solidFill>
                  <a:srgbClr val="FFFFFF"/>
                </a:solidFill>
                <a:cs typeface="+mn-cs"/>
              </a:rPr>
              <a:t>Human Resource Development</a:t>
            </a:r>
            <a:r>
              <a:rPr lang="ja-JP" altLang="en-US" sz="1700" cap="none" spc="30" dirty="0">
                <a:solidFill>
                  <a:srgbClr val="FFFFFF"/>
                </a:solidFill>
                <a:cs typeface="+mn-cs"/>
              </a:rPr>
              <a:t/>
            </a:r>
            <a:br>
              <a:rPr lang="ja-JP" altLang="en-US" sz="1700" cap="none" spc="30" dirty="0">
                <a:solidFill>
                  <a:srgbClr val="FFFFFF"/>
                </a:solidFill>
                <a:cs typeface="+mn-cs"/>
              </a:rPr>
            </a:br>
            <a:endParaRPr kumimoji="1" lang="ja-JP" altLang="en-US" dirty="0"/>
          </a:p>
        </p:txBody>
      </p:sp>
      <p:sp>
        <p:nvSpPr>
          <p:cNvPr id="4" name="角丸四角形 3"/>
          <p:cNvSpPr/>
          <p:nvPr/>
        </p:nvSpPr>
        <p:spPr>
          <a:xfrm>
            <a:off x="4680012" y="1340768"/>
            <a:ext cx="3060340" cy="316835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400" dirty="0" smtClean="0"/>
              <a:t>In Ser</a:t>
            </a:r>
            <a:r>
              <a:rPr lang="en-US" altLang="ja-JP" sz="5400" dirty="0" smtClean="0"/>
              <a:t>vice</a:t>
            </a:r>
            <a:r>
              <a:rPr kumimoji="1" lang="en-US" altLang="ja-JP" sz="5400" dirty="0" smtClean="0"/>
              <a:t> training</a:t>
            </a:r>
            <a:endParaRPr kumimoji="1" lang="ja-JP" altLang="en-US" sz="5400" dirty="0"/>
          </a:p>
        </p:txBody>
      </p:sp>
      <p:sp>
        <p:nvSpPr>
          <p:cNvPr id="5" name="角丸四角形 4"/>
          <p:cNvSpPr/>
          <p:nvPr/>
        </p:nvSpPr>
        <p:spPr>
          <a:xfrm>
            <a:off x="1331640" y="4653136"/>
            <a:ext cx="6264696" cy="100811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b="1" dirty="0" smtClean="0">
                <a:solidFill>
                  <a:schemeClr val="tx1"/>
                </a:solidFill>
              </a:rPr>
              <a:t>Curriculum (School Health)</a:t>
            </a:r>
            <a:endParaRPr kumimoji="1" lang="ja-JP" altLang="en-US" sz="3600" b="1" dirty="0">
              <a:solidFill>
                <a:schemeClr val="tx1"/>
              </a:solidFill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1168301" y="1339632"/>
            <a:ext cx="3117932" cy="316835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800" dirty="0" smtClean="0"/>
              <a:t>Pre Service </a:t>
            </a:r>
            <a:br>
              <a:rPr kumimoji="1" lang="en-US" altLang="ja-JP" sz="4800" dirty="0" smtClean="0"/>
            </a:br>
            <a:r>
              <a:rPr kumimoji="1" lang="en-US" altLang="ja-JP" sz="4800" dirty="0" smtClean="0"/>
              <a:t>Training</a:t>
            </a:r>
            <a:endParaRPr kumimoji="1" lang="ja-JP" altLang="en-US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784042"/>
            <a:ext cx="6264696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5135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4800" cy="11430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600"/>
              </a:spcAft>
            </a:pPr>
            <a:r>
              <a:rPr kumimoji="1" lang="en-US" altLang="ja-JP" dirty="0" smtClean="0"/>
              <a:t>HRD </a:t>
            </a:r>
            <a:br>
              <a:rPr kumimoji="1" lang="en-US" altLang="ja-JP" dirty="0" smtClean="0"/>
            </a:br>
            <a:r>
              <a:rPr lang="en-US" altLang="ja-JP" sz="2800" cap="none" spc="30" dirty="0">
                <a:solidFill>
                  <a:srgbClr val="FFFFFF"/>
                </a:solidFill>
                <a:cs typeface="+mn-cs"/>
              </a:rPr>
              <a:t>Human Resource Development</a:t>
            </a:r>
            <a:r>
              <a:rPr lang="ja-JP" altLang="en-US" sz="1700" cap="none" spc="30" dirty="0">
                <a:solidFill>
                  <a:srgbClr val="FFFFFF"/>
                </a:solidFill>
                <a:cs typeface="+mn-cs"/>
              </a:rPr>
              <a:t/>
            </a:r>
            <a:br>
              <a:rPr lang="ja-JP" altLang="en-US" sz="1700" cap="none" spc="30" dirty="0">
                <a:solidFill>
                  <a:srgbClr val="FFFFFF"/>
                </a:solidFill>
                <a:cs typeface="+mn-cs"/>
              </a:rPr>
            </a:br>
            <a:endParaRPr kumimoji="1" lang="ja-JP" altLang="en-US" dirty="0"/>
          </a:p>
        </p:txBody>
      </p:sp>
      <p:sp>
        <p:nvSpPr>
          <p:cNvPr id="4" name="角丸四角形 3"/>
          <p:cNvSpPr/>
          <p:nvPr/>
        </p:nvSpPr>
        <p:spPr>
          <a:xfrm>
            <a:off x="4427984" y="1340768"/>
            <a:ext cx="3312368" cy="316835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5400" dirty="0" smtClean="0">
                <a:solidFill>
                  <a:srgbClr val="FFFFFF"/>
                </a:solidFill>
              </a:rPr>
              <a:t>In Service training</a:t>
            </a:r>
            <a:endParaRPr lang="ja-JP" altLang="en-US" sz="5400" dirty="0">
              <a:solidFill>
                <a:srgbClr val="FFFFFF"/>
              </a:solidFill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972035" y="4509120"/>
            <a:ext cx="3179792" cy="64807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 smtClean="0">
                <a:solidFill>
                  <a:srgbClr val="FFFFFF"/>
                </a:solidFill>
              </a:rPr>
              <a:t>Curriculum </a:t>
            </a:r>
            <a:endParaRPr lang="ja-JP" altLang="en-US" sz="3600" b="1" dirty="0">
              <a:solidFill>
                <a:srgbClr val="FFFFFF"/>
              </a:solidFill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972035" y="2636912"/>
            <a:ext cx="1584176" cy="172819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rgbClr val="FFFFFF"/>
                </a:solidFill>
              </a:rPr>
              <a:t>Pre Service </a:t>
            </a:r>
            <a:br>
              <a:rPr lang="en-US" altLang="ja-JP" sz="2400" dirty="0" smtClean="0">
                <a:solidFill>
                  <a:srgbClr val="FFFFFF"/>
                </a:solidFill>
              </a:rPr>
            </a:br>
            <a:r>
              <a:rPr lang="en-US" altLang="ja-JP" sz="2400" dirty="0" smtClean="0">
                <a:solidFill>
                  <a:srgbClr val="FFFFFF"/>
                </a:solidFill>
              </a:rPr>
              <a:t>Training</a:t>
            </a:r>
            <a:endParaRPr lang="ja-JP" altLang="en-US" sz="2400" dirty="0">
              <a:solidFill>
                <a:srgbClr val="FFFFFF"/>
              </a:solidFill>
            </a:endParaRPr>
          </a:p>
        </p:txBody>
      </p:sp>
      <p:sp>
        <p:nvSpPr>
          <p:cNvPr id="3" name="角丸四角形 2"/>
          <p:cNvSpPr/>
          <p:nvPr/>
        </p:nvSpPr>
        <p:spPr>
          <a:xfrm>
            <a:off x="1044566" y="5670623"/>
            <a:ext cx="669674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4000" dirty="0" smtClean="0"/>
              <a:t>School Health Policy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847702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4800" cy="11430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600"/>
              </a:spcAft>
            </a:pPr>
            <a:r>
              <a:rPr kumimoji="1" lang="en-US" altLang="ja-JP" dirty="0" smtClean="0"/>
              <a:t>HRD </a:t>
            </a:r>
            <a:br>
              <a:rPr kumimoji="1" lang="en-US" altLang="ja-JP" dirty="0" smtClean="0"/>
            </a:br>
            <a:r>
              <a:rPr lang="en-US" altLang="ja-JP" sz="2800" cap="none" spc="30" dirty="0">
                <a:solidFill>
                  <a:srgbClr val="FFFFFF"/>
                </a:solidFill>
                <a:cs typeface="+mn-cs"/>
              </a:rPr>
              <a:t>Human Resource Development</a:t>
            </a:r>
            <a:r>
              <a:rPr lang="ja-JP" altLang="en-US" sz="1700" cap="none" spc="30" dirty="0">
                <a:solidFill>
                  <a:srgbClr val="FFFFFF"/>
                </a:solidFill>
                <a:cs typeface="+mn-cs"/>
              </a:rPr>
              <a:t/>
            </a:r>
            <a:br>
              <a:rPr lang="ja-JP" altLang="en-US" sz="1700" cap="none" spc="30" dirty="0">
                <a:solidFill>
                  <a:srgbClr val="FFFFFF"/>
                </a:solidFill>
                <a:cs typeface="+mn-cs"/>
              </a:rPr>
            </a:br>
            <a:endParaRPr kumimoji="1" lang="ja-JP" altLang="en-US" dirty="0"/>
          </a:p>
        </p:txBody>
      </p:sp>
      <p:sp>
        <p:nvSpPr>
          <p:cNvPr id="4" name="角丸四角形 3"/>
          <p:cNvSpPr/>
          <p:nvPr/>
        </p:nvSpPr>
        <p:spPr>
          <a:xfrm>
            <a:off x="4453274" y="1340768"/>
            <a:ext cx="3312368" cy="316835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5400" dirty="0" smtClean="0">
                <a:solidFill>
                  <a:srgbClr val="FFFFFF"/>
                </a:solidFill>
              </a:rPr>
              <a:t>In Service training</a:t>
            </a:r>
            <a:endParaRPr lang="ja-JP" altLang="en-US" sz="5400" dirty="0">
              <a:solidFill>
                <a:srgbClr val="FFFFFF"/>
              </a:solidFill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1499030" y="4653136"/>
            <a:ext cx="6264696" cy="1008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 smtClean="0">
                <a:solidFill>
                  <a:srgbClr val="FFFFFF"/>
                </a:solidFill>
              </a:rPr>
              <a:t>Curriculum </a:t>
            </a:r>
            <a:endParaRPr lang="ja-JP" altLang="en-US" sz="3600" b="1" dirty="0">
              <a:solidFill>
                <a:srgbClr val="FFFFFF"/>
              </a:solidFill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1506173" y="2420888"/>
            <a:ext cx="1584176" cy="1728192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rgbClr val="FFFFFF"/>
                </a:solidFill>
              </a:rPr>
              <a:t>Pre Service </a:t>
            </a:r>
            <a:br>
              <a:rPr lang="en-US" altLang="ja-JP" sz="2400" dirty="0" smtClean="0">
                <a:solidFill>
                  <a:srgbClr val="FFFFFF"/>
                </a:solidFill>
              </a:rPr>
            </a:br>
            <a:r>
              <a:rPr lang="en-US" altLang="ja-JP" sz="2400" dirty="0" smtClean="0">
                <a:solidFill>
                  <a:srgbClr val="FFFFFF"/>
                </a:solidFill>
              </a:rPr>
              <a:t>Training</a:t>
            </a:r>
            <a:endParaRPr lang="ja-JP" altLang="en-US" sz="2400" dirty="0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173" y="5778500"/>
            <a:ext cx="625947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6104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Policy Formulation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How to make next policy?</a:t>
            </a:r>
          </a:p>
          <a:p>
            <a:pPr lvl="1"/>
            <a:r>
              <a:rPr lang="en-US" altLang="ja-JP" sz="3600" dirty="0" smtClean="0"/>
              <a:t>Partnership</a:t>
            </a:r>
          </a:p>
          <a:p>
            <a:pPr lvl="1"/>
            <a:r>
              <a:rPr lang="en-US" altLang="ja-JP" sz="3600" dirty="0" smtClean="0"/>
              <a:t>Coordination</a:t>
            </a:r>
          </a:p>
          <a:p>
            <a:pPr lvl="1"/>
            <a:r>
              <a:rPr lang="en-US" altLang="ja-JP" sz="3600" dirty="0" smtClean="0"/>
              <a:t>Ownership</a:t>
            </a:r>
          </a:p>
          <a:p>
            <a:pPr lvl="1"/>
            <a:r>
              <a:rPr kumimoji="1" lang="en-US" altLang="ja-JP" sz="3600" dirty="0" smtClean="0"/>
              <a:t>Local context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854060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sz="quarter" idx="14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r>
              <a:rPr lang="en-US" altLang="ja-JP" sz="2800" dirty="0" smtClean="0"/>
              <a:t>Policy Implementation?</a:t>
            </a:r>
          </a:p>
          <a:p>
            <a:r>
              <a:rPr lang="en-US" altLang="ja-JP" sz="2800" dirty="0" smtClean="0"/>
              <a:t>Health Topics </a:t>
            </a:r>
            <a:r>
              <a:rPr lang="en-US" altLang="ja-JP" sz="2800" dirty="0"/>
              <a:t>?</a:t>
            </a:r>
            <a:endParaRPr lang="en-US" altLang="ja-JP" sz="2800" dirty="0" smtClean="0"/>
          </a:p>
          <a:p>
            <a:r>
              <a:rPr lang="en-US" altLang="ja-JP" sz="2800" dirty="0" smtClean="0"/>
              <a:t>Role of School?</a:t>
            </a:r>
            <a:endParaRPr kumimoji="1" lang="en-US" altLang="ja-JP" sz="2800" dirty="0" smtClean="0"/>
          </a:p>
          <a:p>
            <a:endParaRPr lang="en-US" altLang="ja-JP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en-US" altLang="ja-JP" sz="2000" dirty="0" smtClean="0"/>
              <a:t>Economic </a:t>
            </a:r>
            <a:endParaRPr kumimoji="1" lang="en-US" altLang="ja-JP" sz="2000" dirty="0" smtClean="0"/>
          </a:p>
          <a:p>
            <a:r>
              <a:rPr lang="en-US" altLang="ja-JP" sz="2000" dirty="0" smtClean="0"/>
              <a:t>Input from partners (WB, UN, </a:t>
            </a:r>
            <a:r>
              <a:rPr lang="en-US" altLang="ja-JP" sz="2000" dirty="0" err="1" smtClean="0"/>
              <a:t>Bila</a:t>
            </a:r>
            <a:r>
              <a:rPr lang="en-US" altLang="ja-JP" sz="2000" dirty="0" smtClean="0"/>
              <a:t>. A.)</a:t>
            </a:r>
          </a:p>
          <a:p>
            <a:pPr lvl="1"/>
            <a:r>
              <a:rPr lang="en-US" altLang="ja-JP" sz="2000" dirty="0" smtClean="0"/>
              <a:t>MDG4</a:t>
            </a:r>
          </a:p>
          <a:p>
            <a:pPr lvl="1"/>
            <a:r>
              <a:rPr lang="en-US" altLang="ja-JP" sz="2000" dirty="0" smtClean="0"/>
              <a:t>Policy formulation</a:t>
            </a:r>
          </a:p>
          <a:p>
            <a:r>
              <a:rPr lang="en-US" altLang="ja-JP" sz="2000" dirty="0" smtClean="0"/>
              <a:t>Urbanization</a:t>
            </a:r>
            <a:endParaRPr kumimoji="1" lang="en-US" altLang="ja-JP" sz="2000" dirty="0" smtClean="0"/>
          </a:p>
          <a:p>
            <a:r>
              <a:rPr lang="en-US" altLang="ja-JP" sz="2000" dirty="0" smtClean="0"/>
              <a:t>Health transition</a:t>
            </a:r>
          </a:p>
          <a:p>
            <a:r>
              <a:rPr lang="en-US" altLang="ja-JP" sz="2000" dirty="0" smtClean="0"/>
              <a:t>The spread of education</a:t>
            </a:r>
            <a:endParaRPr kumimoji="1" lang="ja-JP" altLang="en-US" sz="2000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000" dirty="0" smtClean="0">
                <a:latin typeface="Century" pitchFamily="18" charset="0"/>
              </a:rPr>
              <a:t>Rethinking ,,,,,,,,,,,,,,,,,</a:t>
            </a:r>
            <a:endParaRPr kumimoji="1" lang="ja-JP" altLang="en-US" sz="4000" dirty="0">
              <a:latin typeface="Century" pitchFamily="18" charset="0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2000</a:t>
            </a:r>
            <a:r>
              <a:rPr kumimoji="1" lang="ja-JP" altLang="en-US" dirty="0" smtClean="0"/>
              <a:t>－</a:t>
            </a:r>
            <a:r>
              <a:rPr kumimoji="1" lang="en-US" altLang="ja-JP" dirty="0" smtClean="0"/>
              <a:t>2010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kumimoji="1" lang="en-US" altLang="ja-JP" dirty="0" smtClean="0"/>
              <a:t>School Health</a:t>
            </a:r>
            <a:endParaRPr kumimoji="1" lang="ja-JP" altLang="en-US" dirty="0"/>
          </a:p>
        </p:txBody>
      </p:sp>
      <p:sp>
        <p:nvSpPr>
          <p:cNvPr id="8" name="上矢印 7"/>
          <p:cNvSpPr/>
          <p:nvPr/>
        </p:nvSpPr>
        <p:spPr>
          <a:xfrm>
            <a:off x="2237925" y="3456958"/>
            <a:ext cx="216024" cy="28803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581" y="3920791"/>
            <a:ext cx="255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31" y="2276872"/>
            <a:ext cx="255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374" y="5229200"/>
            <a:ext cx="255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97152"/>
            <a:ext cx="255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矢印 8"/>
          <p:cNvSpPr/>
          <p:nvPr/>
        </p:nvSpPr>
        <p:spPr>
          <a:xfrm>
            <a:off x="4355976" y="3600974"/>
            <a:ext cx="432048" cy="7641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7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r>
              <a:rPr kumimoji="1" lang="en-US" altLang="ja-JP" dirty="0" smtClean="0"/>
              <a:t>To Develop future</a:t>
            </a:r>
            <a:r>
              <a:rPr lang="en-US" altLang="ja-JP" dirty="0" smtClean="0"/>
              <a:t> Policy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>
          <a:xfrm>
            <a:off x="490567" y="1406089"/>
            <a:ext cx="7924800" cy="4114800"/>
          </a:xfrm>
        </p:spPr>
        <p:txBody>
          <a:bodyPr/>
          <a:lstStyle/>
          <a:p>
            <a:r>
              <a:rPr lang="en-US" altLang="ja-JP" sz="2400" dirty="0" smtClean="0">
                <a:solidFill>
                  <a:srgbClr val="FFFF00"/>
                </a:solidFill>
              </a:rPr>
              <a:t>Holding regional training course</a:t>
            </a:r>
          </a:p>
          <a:p>
            <a:r>
              <a:rPr lang="en-US" altLang="ja-JP" sz="2400" dirty="0" smtClean="0">
                <a:solidFill>
                  <a:srgbClr val="FFFF00"/>
                </a:solidFill>
              </a:rPr>
              <a:t>  (Lao PDR, Myanmar, Vietnam, Philippine, Nepal, Thailand, </a:t>
            </a:r>
            <a:r>
              <a:rPr lang="en-US" altLang="ja-JP" sz="2400" dirty="0" err="1" smtClean="0">
                <a:solidFill>
                  <a:srgbClr val="FFFF00"/>
                </a:solidFill>
              </a:rPr>
              <a:t>etc</a:t>
            </a:r>
            <a:r>
              <a:rPr lang="en-US" altLang="ja-JP" sz="2400" dirty="0" smtClean="0">
                <a:solidFill>
                  <a:srgbClr val="FFFF00"/>
                </a:solidFill>
              </a:rPr>
              <a:t>)</a:t>
            </a:r>
          </a:p>
          <a:p>
            <a:pPr lvl="1"/>
            <a:r>
              <a:rPr lang="en-US" altLang="ja-JP" dirty="0" smtClean="0"/>
              <a:t>Leadership Management</a:t>
            </a:r>
          </a:p>
          <a:p>
            <a:pPr lvl="1"/>
            <a:r>
              <a:rPr kumimoji="1" lang="en-US" altLang="ja-JP" dirty="0" smtClean="0"/>
              <a:t>Policy Implementation</a:t>
            </a:r>
          </a:p>
          <a:p>
            <a:pPr lvl="1"/>
            <a:r>
              <a:rPr lang="en-US" altLang="ja-JP" dirty="0" smtClean="0"/>
              <a:t>Other topics ( Nutrition   2011)</a:t>
            </a:r>
          </a:p>
          <a:p>
            <a:pPr lvl="1"/>
            <a:endParaRPr kumimoji="1" lang="en-US" altLang="ja-JP" dirty="0"/>
          </a:p>
          <a:p>
            <a:pPr lvl="1"/>
            <a:endParaRPr kumimoji="1" lang="en-US" altLang="ja-JP" dirty="0" smtClean="0"/>
          </a:p>
        </p:txBody>
      </p:sp>
      <p:sp>
        <p:nvSpPr>
          <p:cNvPr id="4" name="上矢印 3"/>
          <p:cNvSpPr/>
          <p:nvPr/>
        </p:nvSpPr>
        <p:spPr>
          <a:xfrm>
            <a:off x="4006525" y="3264318"/>
            <a:ext cx="648072" cy="61206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753319" y="3789040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Partnership</a:t>
            </a:r>
          </a:p>
        </p:txBody>
      </p:sp>
      <p:pic>
        <p:nvPicPr>
          <p:cNvPr id="2051" name="Picture 26" descr="REMU logo 2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319" y="4707405"/>
            <a:ext cx="103691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211" y="4116855"/>
            <a:ext cx="17907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16855"/>
            <a:ext cx="20859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72" y="4738165"/>
            <a:ext cx="2624480" cy="37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792814"/>
            <a:ext cx="990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876573" y="4162604"/>
            <a:ext cx="2005677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rgbClr val="FFFFFF"/>
                </a:solidFill>
              </a:rPr>
              <a:t>JC-GSHR </a:t>
            </a:r>
            <a:r>
              <a:rPr lang="ja-JP" altLang="en-US" dirty="0">
                <a:solidFill>
                  <a:srgbClr val="FFFFFF"/>
                </a:solidFill>
              </a:rPr>
              <a:t>　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375" y="5813644"/>
            <a:ext cx="1146994" cy="93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813644"/>
            <a:ext cx="19716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99479"/>
            <a:ext cx="1412449" cy="455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77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315200" cy="1154097"/>
          </a:xfrm>
        </p:spPr>
        <p:txBody>
          <a:bodyPr/>
          <a:lstStyle/>
          <a:p>
            <a:r>
              <a:rPr kumimoji="1" lang="en-US" altLang="ja-JP" dirty="0" smtClean="0"/>
              <a:t>Beyond deworming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4294967295"/>
          </p:nvPr>
        </p:nvSpPr>
        <p:spPr>
          <a:xfrm>
            <a:off x="971600" y="2420888"/>
            <a:ext cx="7560840" cy="353952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>
                <a:solidFill>
                  <a:schemeClr val="tx2"/>
                </a:solidFill>
              </a:rPr>
              <a:t>Hygiene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Sexual behaviors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/>
              <a:t>Alcohol and other drug use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/>
              <a:t>Dietary behaviors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/>
              <a:t>Mental health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/>
              <a:t>Physical activity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/>
              <a:t>Tobacco use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ja-JP" dirty="0"/>
              <a:t>Violence and unintentional injury</a:t>
            </a:r>
          </a:p>
          <a:p>
            <a:pPr lvl="1"/>
            <a:r>
              <a:rPr lang="en-US" altLang="ja-JP" dirty="0" smtClean="0"/>
              <a:t>(Key point of school health: Global </a:t>
            </a:r>
            <a:r>
              <a:rPr lang="en-US" altLang="ja-JP" dirty="0"/>
              <a:t>School Health Survey 2003)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148064" y="2480798"/>
            <a:ext cx="367240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prstClr val="white"/>
                </a:solidFill>
              </a:rPr>
              <a:t>Infectious diseases</a:t>
            </a: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353052" y="4365104"/>
            <a:ext cx="265008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FF00"/>
                </a:solidFill>
              </a:rPr>
              <a:t>Non Communicable diseases</a:t>
            </a:r>
            <a:endParaRPr lang="ja-JP" altLang="en-US" dirty="0">
              <a:solidFill>
                <a:srgbClr val="FFFF00"/>
              </a:solidFill>
            </a:endParaRPr>
          </a:p>
        </p:txBody>
      </p:sp>
      <p:sp>
        <p:nvSpPr>
          <p:cNvPr id="8" name="下矢印 7"/>
          <p:cNvSpPr/>
          <p:nvPr/>
        </p:nvSpPr>
        <p:spPr>
          <a:xfrm>
            <a:off x="6660232" y="3140968"/>
            <a:ext cx="504056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80102" y="6084004"/>
            <a:ext cx="184731" cy="95410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 altLang="ja-JP" sz="2800" dirty="0">
              <a:solidFill>
                <a:srgbClr val="FFFF00"/>
              </a:solidFill>
            </a:endParaRPr>
          </a:p>
          <a:p>
            <a:endParaRPr lang="ja-JP" altLang="en-US" sz="2800" dirty="0">
              <a:solidFill>
                <a:srgbClr val="FFFF0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467" y="385500"/>
            <a:ext cx="3306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solidFill>
                  <a:srgbClr val="FFFFFF"/>
                </a:solidFill>
              </a:rPr>
              <a:t>[2] HEALTH SERVICES</a:t>
            </a:r>
            <a:endParaRPr lang="ja-JP" alt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49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stonbn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4"/>
          <a:stretch>
            <a:fillRect/>
          </a:stretch>
        </p:blipFill>
        <p:spPr bwMode="gray">
          <a:xfrm>
            <a:off x="0" y="0"/>
            <a:ext cx="914400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world41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2771775"/>
            <a:ext cx="4476750" cy="30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988" name="Group 4"/>
          <p:cNvGrpSpPr>
            <a:grpSpLocks/>
          </p:cNvGrpSpPr>
          <p:nvPr/>
        </p:nvGrpSpPr>
        <p:grpSpPr bwMode="auto">
          <a:xfrm>
            <a:off x="5816600" y="2498725"/>
            <a:ext cx="2628900" cy="3305175"/>
            <a:chOff x="1836" y="1191"/>
            <a:chExt cx="2122" cy="2781"/>
          </a:xfrm>
        </p:grpSpPr>
        <p:pic>
          <p:nvPicPr>
            <p:cNvPr id="41989" name="Picture 5" descr="sea_map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6" y="1191"/>
              <a:ext cx="2122" cy="2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6633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0" name="Picture 6" descr="[Country Flag of Cambodia]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6" y="2958"/>
              <a:ext cx="282" cy="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4086225" y="4313238"/>
            <a:ext cx="219075" cy="358775"/>
          </a:xfrm>
          <a:prstGeom prst="ellips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dirty="0">
              <a:solidFill>
                <a:srgbClr val="FFFFFF"/>
              </a:solidFill>
            </a:endParaRPr>
          </a:p>
        </p:txBody>
      </p:sp>
      <p:sp>
        <p:nvSpPr>
          <p:cNvPr id="41992" name="AutoShape 8"/>
          <p:cNvSpPr>
            <a:spLocks noChangeArrowheads="1"/>
          </p:cNvSpPr>
          <p:nvPr/>
        </p:nvSpPr>
        <p:spPr bwMode="auto">
          <a:xfrm>
            <a:off x="4352925" y="4405313"/>
            <a:ext cx="1766888" cy="1714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dirty="0">
              <a:solidFill>
                <a:srgbClr val="FFFFFF"/>
              </a:solidFill>
            </a:endParaRPr>
          </a:p>
        </p:txBody>
      </p:sp>
      <p:pic>
        <p:nvPicPr>
          <p:cNvPr id="41993" name="Picture 9" descr="bow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819275"/>
            <a:ext cx="6591300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444500" y="706438"/>
            <a:ext cx="7583488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800" b="1" i="1" dirty="0">
                <a:solidFill>
                  <a:srgbClr val="FF99FF"/>
                </a:solidFill>
                <a:cs typeface="Arial" pitchFamily="34" charset="0"/>
              </a:rPr>
              <a:t>Support to policy/ strategy making for school health among </a:t>
            </a:r>
            <a:r>
              <a:rPr kumimoji="0" lang="en-US" sz="2800" b="1" i="1" dirty="0">
                <a:solidFill>
                  <a:srgbClr val="FF99FF"/>
                </a:solidFill>
                <a:cs typeface="Arial" pitchFamily="34" charset="0"/>
              </a:rPr>
              <a:t>GMS Countries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62250" y="2498725"/>
            <a:ext cx="50438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FF00"/>
                </a:solidFill>
              </a:rPr>
              <a:t>ACIPAC</a:t>
            </a:r>
          </a:p>
          <a:p>
            <a:r>
              <a:rPr lang="en-US" altLang="ja-JP" sz="2400" b="1" dirty="0">
                <a:solidFill>
                  <a:srgbClr val="FFFF00"/>
                </a:solidFill>
              </a:rPr>
              <a:t>Established in 2000</a:t>
            </a:r>
          </a:p>
          <a:p>
            <a:endParaRPr lang="en-US" altLang="ja-JP" sz="2400" b="1" dirty="0">
              <a:solidFill>
                <a:srgbClr val="FFFF00"/>
              </a:solidFill>
            </a:endParaRPr>
          </a:p>
          <a:p>
            <a:r>
              <a:rPr lang="en-US" altLang="ja-JP" sz="2400" b="1" dirty="0">
                <a:solidFill>
                  <a:srgbClr val="FFFF00"/>
                </a:solidFill>
              </a:rPr>
              <a:t>HASHIMOTO INITIATIVE CENTER</a:t>
            </a:r>
            <a:endParaRPr lang="ja-JP" alt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500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nimBg="1"/>
      <p:bldP spid="4199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04800" y="230832"/>
            <a:ext cx="4274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b="1" dirty="0">
                <a:solidFill>
                  <a:srgbClr val="00FF00"/>
                </a:solidFill>
                <a:latin typeface="Times New Roman" pitchFamily="18" charset="0"/>
              </a:rPr>
              <a:t>SCHOOL TO COMMUNITY 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77362" y="764704"/>
            <a:ext cx="53070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800" dirty="0">
                <a:solidFill>
                  <a:srgbClr val="FFFFFF"/>
                </a:solidFill>
                <a:latin typeface="Times New Roman" pitchFamily="18" charset="0"/>
              </a:rPr>
              <a:t>PLA; Participatory Learning Action</a:t>
            </a:r>
          </a:p>
        </p:txBody>
      </p:sp>
      <p:pic>
        <p:nvPicPr>
          <p:cNvPr id="31749" name="Picture 5" descr="P10100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04800" y="3352800"/>
            <a:ext cx="3405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>
                <a:solidFill>
                  <a:srgbClr val="FFFF00"/>
                </a:solidFill>
                <a:latin typeface="Times New Roman" pitchFamily="18" charset="0"/>
              </a:rPr>
              <a:t>Children go to community</a:t>
            </a:r>
          </a:p>
        </p:txBody>
      </p:sp>
      <p:pic>
        <p:nvPicPr>
          <p:cNvPr id="31751" name="Picture 7" descr="P1010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447800"/>
            <a:ext cx="3200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622925" y="3317875"/>
            <a:ext cx="247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b="1">
                <a:solidFill>
                  <a:srgbClr val="FF3300"/>
                </a:solidFill>
                <a:latin typeface="Times New Roman" pitchFamily="18" charset="0"/>
              </a:rPr>
              <a:t>Showing a drama</a:t>
            </a:r>
          </a:p>
        </p:txBody>
      </p:sp>
      <p:pic>
        <p:nvPicPr>
          <p:cNvPr id="31753" name="Picture 9" descr="P10100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38600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724400" y="4114800"/>
            <a:ext cx="41719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b="1">
                <a:solidFill>
                  <a:srgbClr val="FF3300"/>
                </a:solidFill>
                <a:latin typeface="Times New Roman" pitchFamily="18" charset="0"/>
              </a:rPr>
              <a:t>Checking a bleeding site</a:t>
            </a:r>
          </a:p>
          <a:p>
            <a:pPr eaLnBrk="1" hangingPunct="1"/>
            <a:r>
              <a:rPr lang="en-US" altLang="ja-JP" sz="2400" b="1">
                <a:solidFill>
                  <a:srgbClr val="FF3300"/>
                </a:solidFill>
                <a:latin typeface="Times New Roman" pitchFamily="18" charset="0"/>
              </a:rPr>
              <a:t>Clean up the margin of stream</a:t>
            </a:r>
          </a:p>
        </p:txBody>
      </p:sp>
      <p:pic>
        <p:nvPicPr>
          <p:cNvPr id="31755" name="Picture 11" descr="P10100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629150"/>
            <a:ext cx="2971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457200" y="5715000"/>
            <a:ext cx="4348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b="1">
                <a:solidFill>
                  <a:srgbClr val="FF3300"/>
                </a:solidFill>
                <a:latin typeface="Times New Roman" pitchFamily="18" charset="0"/>
              </a:rPr>
              <a:t>Developing IEC materials </a:t>
            </a:r>
          </a:p>
          <a:p>
            <a:pPr eaLnBrk="1" hangingPunct="1"/>
            <a:r>
              <a:rPr lang="en-US" altLang="ja-JP" sz="2400" b="1">
                <a:solidFill>
                  <a:srgbClr val="FF3300"/>
                </a:solidFill>
                <a:latin typeface="Times New Roman" pitchFamily="18" charset="0"/>
              </a:rPr>
              <a:t>&amp; IEC activities in communities</a:t>
            </a:r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>
            <a:off x="3962400" y="2667000"/>
            <a:ext cx="1219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>
            <a:off x="2438400" y="3886200"/>
            <a:ext cx="0" cy="609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31759" name="Line 15"/>
          <p:cNvSpPr>
            <a:spLocks noChangeShapeType="1"/>
          </p:cNvSpPr>
          <p:nvPr/>
        </p:nvSpPr>
        <p:spPr bwMode="auto">
          <a:xfrm>
            <a:off x="3810000" y="3581400"/>
            <a:ext cx="914400" cy="609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132856"/>
            <a:ext cx="3240088" cy="3024188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STH</a:t>
            </a:r>
          </a:p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Malaria</a:t>
            </a:r>
          </a:p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Dengue Fever</a:t>
            </a:r>
          </a:p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HIV</a:t>
            </a:r>
          </a:p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Leprosy</a:t>
            </a:r>
          </a:p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TB</a:t>
            </a:r>
          </a:p>
          <a:p>
            <a:pPr eaLnBrk="1" hangingPunct="1">
              <a:buFontTx/>
              <a:buNone/>
            </a:pPr>
            <a:r>
              <a:rPr lang="en-US" altLang="ja-JP" sz="2400" dirty="0" smtClean="0">
                <a:latin typeface="Tahoma" pitchFamily="34" charset="0"/>
              </a:rPr>
              <a:t>Avian influenza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971800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763713" y="404813"/>
            <a:ext cx="705675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000" b="1" dirty="0">
                <a:solidFill>
                  <a:srgbClr val="FFFF00"/>
                </a:solidFill>
              </a:rPr>
              <a:t>HPS is available </a:t>
            </a:r>
            <a:r>
              <a:rPr lang="en-US" altLang="ja-JP" sz="2000" b="1" dirty="0" smtClean="0">
                <a:solidFill>
                  <a:srgbClr val="FFFF00"/>
                </a:solidFill>
              </a:rPr>
              <a:t>as one </a:t>
            </a:r>
            <a:r>
              <a:rPr lang="en-US" altLang="ja-JP" sz="2000" b="1" dirty="0">
                <a:solidFill>
                  <a:srgbClr val="FFFF00"/>
                </a:solidFill>
              </a:rPr>
              <a:t>part of strategy on infectious disease control, </a:t>
            </a:r>
            <a:r>
              <a:rPr lang="en-US" altLang="ja-JP" sz="2000" b="1" dirty="0" smtClean="0">
                <a:solidFill>
                  <a:srgbClr val="FFFF00"/>
                </a:solidFill>
              </a:rPr>
              <a:t>with the promotion </a:t>
            </a:r>
            <a:r>
              <a:rPr lang="en-US" altLang="ja-JP" sz="2000" b="1" dirty="0">
                <a:solidFill>
                  <a:srgbClr val="FFFF00"/>
                </a:solidFill>
              </a:rPr>
              <a:t>of</a:t>
            </a:r>
          </a:p>
          <a:p>
            <a:pPr eaLnBrk="1" hangingPunct="1"/>
            <a:r>
              <a:rPr lang="en-US" altLang="ja-JP" sz="2000" b="1" dirty="0">
                <a:solidFill>
                  <a:srgbClr val="FFFF00"/>
                </a:solidFill>
              </a:rPr>
              <a:t>Behavior Change</a:t>
            </a:r>
            <a:r>
              <a:rPr lang="ja-JP" altLang="en-US" sz="2000" b="1" dirty="0">
                <a:solidFill>
                  <a:srgbClr val="FFFF00"/>
                </a:solidFill>
              </a:rPr>
              <a:t>　</a:t>
            </a:r>
            <a:r>
              <a:rPr lang="en-US" altLang="ja-JP" sz="2000" b="1" dirty="0">
                <a:solidFill>
                  <a:srgbClr val="FFFF00"/>
                </a:solidFill>
              </a:rPr>
              <a:t>Communication (BCC) </a:t>
            </a:r>
            <a:r>
              <a:rPr lang="en-US" altLang="ja-JP" sz="2000" b="1" dirty="0" smtClean="0">
                <a:solidFill>
                  <a:srgbClr val="FFFF00"/>
                </a:solidFill>
              </a:rPr>
              <a:t>in community</a:t>
            </a:r>
            <a:endParaRPr lang="en-US" altLang="ja-JP" sz="2000" b="1" dirty="0">
              <a:solidFill>
                <a:srgbClr val="FFFF00"/>
              </a:solidFill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sz="half" idx="2"/>
          </p:nvPr>
        </p:nvSpPr>
        <p:spPr>
          <a:xfrm>
            <a:off x="4758450" y="1420476"/>
            <a:ext cx="4038600" cy="4525963"/>
          </a:xfrm>
        </p:spPr>
        <p:txBody>
          <a:bodyPr/>
          <a:lstStyle/>
          <a:p>
            <a:r>
              <a:rPr kumimoji="1" lang="en-US" altLang="ja-JP" dirty="0" err="1" smtClean="0"/>
              <a:t>Okabayashi</a:t>
            </a:r>
            <a:r>
              <a:rPr kumimoji="1" lang="en-US" altLang="ja-JP" dirty="0" smtClean="0"/>
              <a:t> et al 2006</a:t>
            </a:r>
          </a:p>
          <a:p>
            <a:r>
              <a:rPr kumimoji="1" lang="en-US" altLang="ja-JP" dirty="0" err="1" smtClean="0"/>
              <a:t>Nonaka</a:t>
            </a:r>
            <a:r>
              <a:rPr kumimoji="1" lang="en-US" altLang="ja-JP" dirty="0" smtClean="0"/>
              <a:t> et al 2008</a:t>
            </a:r>
          </a:p>
          <a:p>
            <a:r>
              <a:rPr lang="en-US" altLang="ja-JP" dirty="0" smtClean="0"/>
              <a:t>Kobayashi et al 2008</a:t>
            </a:r>
            <a:endParaRPr kumimoji="1" lang="en-US" altLang="ja-JP" dirty="0" smtClean="0"/>
          </a:p>
          <a:p>
            <a:r>
              <a:rPr lang="en-US" altLang="ja-JP" dirty="0" err="1" smtClean="0"/>
              <a:t>Ayi</a:t>
            </a:r>
            <a:r>
              <a:rPr lang="en-US" altLang="ja-JP" dirty="0" smtClean="0"/>
              <a:t> et al 2010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7705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NCD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Not only developed country</a:t>
            </a:r>
            <a:r>
              <a:rPr lang="en-US" altLang="ja-JP" sz="2800" dirty="0" smtClean="0"/>
              <a:t>, but also developing country</a:t>
            </a:r>
          </a:p>
          <a:p>
            <a:pPr marL="1188720" lvl="5" indent="0">
              <a:buNone/>
            </a:pPr>
            <a:r>
              <a:rPr lang="en-US" altLang="ja-JP" sz="2200" dirty="0" smtClean="0"/>
              <a:t>(World health assembly 2011)</a:t>
            </a:r>
            <a:endParaRPr kumimoji="1" lang="en-US" altLang="ja-JP" sz="2200" dirty="0"/>
          </a:p>
          <a:p>
            <a:r>
              <a:rPr lang="en-US" altLang="ja-JP" sz="2800" dirty="0" smtClean="0"/>
              <a:t>20 % of schoolchildren is obesity in Thailand</a:t>
            </a:r>
          </a:p>
          <a:p>
            <a:r>
              <a:rPr kumimoji="1" lang="en-US" altLang="ja-JP" sz="2800" dirty="0"/>
              <a:t> </a:t>
            </a:r>
            <a:r>
              <a:rPr kumimoji="1" lang="en-US" altLang="ja-JP" sz="2800" dirty="0" smtClean="0"/>
              <a:t>          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6669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Beyond Infectious Disease Control?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19256" cy="3484984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bg1"/>
                </a:solidFill>
              </a:rPr>
              <a:t>Community Linkage for NCD control</a:t>
            </a:r>
          </a:p>
          <a:p>
            <a:r>
              <a:rPr lang="en-US" altLang="ja-JP" sz="2000" dirty="0" smtClean="0">
                <a:solidFill>
                  <a:schemeClr val="bg1"/>
                </a:solidFill>
              </a:rPr>
              <a:t>Few published paper</a:t>
            </a:r>
          </a:p>
          <a:p>
            <a:pPr lvl="1"/>
            <a:r>
              <a:rPr lang="en-US" altLang="ja-JP" dirty="0" smtClean="0">
                <a:solidFill>
                  <a:schemeClr val="bg1"/>
                </a:solidFill>
              </a:rPr>
              <a:t>Mental health: Pakistan </a:t>
            </a:r>
            <a:r>
              <a:rPr lang="en-US" altLang="ja-JP" sz="2400" dirty="0" smtClean="0">
                <a:solidFill>
                  <a:schemeClr val="bg1"/>
                </a:solidFill>
              </a:rPr>
              <a:t>(</a:t>
            </a:r>
            <a:r>
              <a:rPr lang="en-US" altLang="ja-JP" sz="2400" dirty="0" err="1" smtClean="0">
                <a:solidFill>
                  <a:schemeClr val="bg1"/>
                </a:solidFill>
              </a:rPr>
              <a:t>Rahman</a:t>
            </a:r>
            <a:r>
              <a:rPr lang="en-US" altLang="ja-JP" sz="2400" dirty="0" smtClean="0">
                <a:solidFill>
                  <a:schemeClr val="bg1"/>
                </a:solidFill>
              </a:rPr>
              <a:t> 1998)</a:t>
            </a:r>
          </a:p>
          <a:p>
            <a:pPr lvl="1"/>
            <a:r>
              <a:rPr lang="en-US" altLang="ja-JP" dirty="0" smtClean="0">
                <a:solidFill>
                  <a:schemeClr val="bg1"/>
                </a:solidFill>
              </a:rPr>
              <a:t>Hypertension: USA </a:t>
            </a:r>
            <a:r>
              <a:rPr lang="en-US" altLang="ja-JP" sz="2400" dirty="0" smtClean="0">
                <a:solidFill>
                  <a:schemeClr val="bg1"/>
                </a:solidFill>
              </a:rPr>
              <a:t>(</a:t>
            </a:r>
            <a:r>
              <a:rPr lang="en-US" altLang="ja-JP" sz="2400" dirty="0" err="1" smtClean="0">
                <a:solidFill>
                  <a:schemeClr val="bg1"/>
                </a:solidFill>
              </a:rPr>
              <a:t>Viera</a:t>
            </a:r>
            <a:r>
              <a:rPr lang="en-US" altLang="ja-JP" sz="2400" dirty="0" smtClean="0">
                <a:solidFill>
                  <a:schemeClr val="bg1"/>
                </a:solidFill>
              </a:rPr>
              <a:t> 2008)</a:t>
            </a:r>
          </a:p>
          <a:p>
            <a:pPr lvl="1"/>
            <a:r>
              <a:rPr lang="en-US" altLang="ja-JP" dirty="0" smtClean="0">
                <a:solidFill>
                  <a:schemeClr val="bg1"/>
                </a:solidFill>
              </a:rPr>
              <a:t>Comprehensive health education; </a:t>
            </a:r>
          </a:p>
          <a:p>
            <a:pPr marL="457200" lvl="1" indent="0">
              <a:buNone/>
            </a:pPr>
            <a:r>
              <a:rPr lang="en-US" altLang="ja-JP" dirty="0">
                <a:solidFill>
                  <a:schemeClr val="bg1"/>
                </a:solidFill>
              </a:rPr>
              <a:t> </a:t>
            </a:r>
            <a:r>
              <a:rPr lang="en-US" altLang="ja-JP" dirty="0" smtClean="0">
                <a:solidFill>
                  <a:schemeClr val="bg1"/>
                </a:solidFill>
              </a:rPr>
              <a:t>    Nutrition, Hygiene </a:t>
            </a:r>
            <a:r>
              <a:rPr lang="en-US" altLang="ja-JP" i="1" dirty="0" err="1" smtClean="0">
                <a:solidFill>
                  <a:schemeClr val="bg1"/>
                </a:solidFill>
              </a:rPr>
              <a:t>etc</a:t>
            </a:r>
            <a:r>
              <a:rPr lang="en-US" altLang="ja-JP" dirty="0" smtClean="0">
                <a:solidFill>
                  <a:schemeClr val="bg1"/>
                </a:solidFill>
              </a:rPr>
              <a:t>: Jamaica </a:t>
            </a:r>
            <a:r>
              <a:rPr lang="en-US" altLang="ja-JP" sz="2400" dirty="0" smtClean="0">
                <a:solidFill>
                  <a:schemeClr val="bg1"/>
                </a:solidFill>
              </a:rPr>
              <a:t>(Knight  1991)</a:t>
            </a:r>
            <a:r>
              <a:rPr lang="ja-JP" altLang="en-US" dirty="0" smtClean="0">
                <a:solidFill>
                  <a:schemeClr val="bg1"/>
                </a:solidFill>
              </a:rPr>
              <a:t/>
            </a:r>
            <a:br>
              <a:rPr lang="ja-JP" altLang="en-US" dirty="0" smtClean="0">
                <a:solidFill>
                  <a:schemeClr val="bg1"/>
                </a:solidFill>
              </a:rPr>
            </a:br>
            <a:r>
              <a:rPr lang="ja-JP" altLang="en-US" dirty="0" smtClean="0"/>
              <a:t/>
            </a:r>
            <a:br>
              <a:rPr lang="ja-JP" altLang="en-US" dirty="0" smtClean="0"/>
            </a:b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下矢印 3"/>
          <p:cNvSpPr/>
          <p:nvPr/>
        </p:nvSpPr>
        <p:spPr>
          <a:xfrm>
            <a:off x="3635896" y="4797152"/>
            <a:ext cx="108012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979712" y="5517232"/>
            <a:ext cx="58558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solidFill>
                  <a:srgbClr val="FFFFFF"/>
                </a:solidFill>
              </a:rPr>
              <a:t>Operational/ Action Research ?</a:t>
            </a:r>
            <a:endParaRPr lang="ja-JP" altLang="en-US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7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[3] Environment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Physical Environment</a:t>
            </a:r>
          </a:p>
          <a:p>
            <a:pPr lvl="1"/>
            <a:r>
              <a:rPr lang="en-US" altLang="ja-JP" sz="2000" dirty="0" smtClean="0"/>
              <a:t>Safe Water Supply</a:t>
            </a:r>
          </a:p>
          <a:p>
            <a:pPr lvl="1"/>
            <a:r>
              <a:rPr lang="en-US" altLang="ja-JP" sz="2000" dirty="0" smtClean="0"/>
              <a:t>Latrine</a:t>
            </a:r>
          </a:p>
          <a:p>
            <a:pPr lvl="1"/>
            <a:endParaRPr lang="en-US" altLang="ja-JP" sz="2000" dirty="0"/>
          </a:p>
          <a:p>
            <a:r>
              <a:rPr kumimoji="1" lang="en-US" altLang="ja-JP" sz="2000" dirty="0" smtClean="0"/>
              <a:t>Social Environment</a:t>
            </a:r>
          </a:p>
          <a:p>
            <a:pPr lvl="1"/>
            <a:r>
              <a:rPr lang="en-US" altLang="ja-JP" sz="2000" dirty="0" smtClean="0"/>
              <a:t>Social Support  ----</a:t>
            </a:r>
            <a:r>
              <a:rPr lang="en-US" altLang="ja-JP" sz="2000" dirty="0" smtClean="0">
                <a:sym typeface="Wingdings" pitchFamily="2" charset="2"/>
              </a:rPr>
              <a:t> </a:t>
            </a:r>
            <a:r>
              <a:rPr lang="en-US" altLang="ja-JP" sz="2000" dirty="0" smtClean="0">
                <a:solidFill>
                  <a:srgbClr val="FFFF00"/>
                </a:solidFill>
                <a:sym typeface="Wingdings" pitchFamily="2" charset="2"/>
              </a:rPr>
              <a:t>Mental Health </a:t>
            </a:r>
            <a:endParaRPr kumimoji="1" lang="en-US" altLang="ja-JP" sz="2000" dirty="0" smtClean="0">
              <a:solidFill>
                <a:srgbClr val="FFFF00"/>
              </a:solidFill>
            </a:endParaRPr>
          </a:p>
          <a:p>
            <a:endParaRPr lang="en-US" altLang="ja-JP" sz="2000" dirty="0"/>
          </a:p>
          <a:p>
            <a:r>
              <a:rPr kumimoji="1" lang="en-US" altLang="ja-JP" sz="2000" dirty="0" smtClean="0"/>
              <a:t>Child Protection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7022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[4] LIFE SKILL Education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Event Based </a:t>
            </a:r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r>
              <a:rPr lang="en-US" altLang="ja-JP" sz="2400" dirty="0" smtClean="0"/>
              <a:t>Sustainability</a:t>
            </a:r>
          </a:p>
          <a:p>
            <a:pPr lvl="1"/>
            <a:r>
              <a:rPr kumimoji="1" lang="en-US" altLang="ja-JP" sz="2400" dirty="0" smtClean="0">
                <a:solidFill>
                  <a:srgbClr val="FFFF00"/>
                </a:solidFill>
              </a:rPr>
              <a:t>Curricul</a:t>
            </a:r>
            <a:r>
              <a:rPr lang="en-US" altLang="ja-JP" sz="2400" dirty="0" smtClean="0">
                <a:solidFill>
                  <a:srgbClr val="FFFF00"/>
                </a:solidFill>
              </a:rPr>
              <a:t>um Development</a:t>
            </a:r>
          </a:p>
          <a:p>
            <a:pPr lvl="2"/>
            <a:r>
              <a:rPr lang="en-US" altLang="ja-JP" sz="1800" dirty="0" err="1" smtClean="0"/>
              <a:t>Nomoto</a:t>
            </a:r>
            <a:r>
              <a:rPr lang="en-US" altLang="ja-JP" sz="1800" dirty="0" smtClean="0"/>
              <a:t> et al 2011 (analyzing school textbook)</a:t>
            </a:r>
          </a:p>
          <a:p>
            <a:pPr lvl="1"/>
            <a:r>
              <a:rPr lang="en-US" altLang="ja-JP" sz="2400" dirty="0" smtClean="0">
                <a:solidFill>
                  <a:srgbClr val="FFFF00"/>
                </a:solidFill>
              </a:rPr>
              <a:t>Teacher Development and Training    </a:t>
            </a:r>
            <a:endParaRPr kumimoji="1" lang="ja-JP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17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角丸四角形 29"/>
          <p:cNvSpPr/>
          <p:nvPr/>
        </p:nvSpPr>
        <p:spPr>
          <a:xfrm>
            <a:off x="1234916" y="714482"/>
            <a:ext cx="7394248" cy="169041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063" y="1196752"/>
            <a:ext cx="487363" cy="2914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697" y="1744359"/>
            <a:ext cx="487363" cy="240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下カーブ矢印 3"/>
          <p:cNvSpPr/>
          <p:nvPr/>
        </p:nvSpPr>
        <p:spPr>
          <a:xfrm>
            <a:off x="2756904" y="3492204"/>
            <a:ext cx="3240360" cy="11521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6" name="上カーブ矢印 5"/>
          <p:cNvSpPr/>
          <p:nvPr/>
        </p:nvSpPr>
        <p:spPr>
          <a:xfrm flipH="1">
            <a:off x="2627784" y="4714599"/>
            <a:ext cx="3188238" cy="1224136"/>
          </a:xfrm>
          <a:prstGeom prst="curved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715479" y="369367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Formulation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715479" y="5142001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Implementation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19471" y="6052646"/>
            <a:ext cx="2018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Operation</a:t>
            </a:r>
            <a:r>
              <a:rPr lang="ja-JP" altLang="en-US" dirty="0">
                <a:solidFill>
                  <a:prstClr val="black"/>
                </a:solidFill>
              </a:rPr>
              <a:t> </a:t>
            </a:r>
            <a:r>
              <a:rPr lang="en-US" altLang="ja-JP" dirty="0">
                <a:solidFill>
                  <a:prstClr val="black"/>
                </a:solidFill>
              </a:rPr>
              <a:t>in school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763688" y="3596118"/>
            <a:ext cx="1250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Monitoring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&amp; Evaluation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4197" y="4714599"/>
            <a:ext cx="2592288" cy="2062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b="1" dirty="0">
                <a:solidFill>
                  <a:srgbClr val="00B050"/>
                </a:solidFill>
              </a:rPr>
              <a:t>Prompting, Inhibiting factors</a:t>
            </a:r>
            <a:r>
              <a:rPr lang="ja-JP" altLang="en-US" dirty="0">
                <a:solidFill>
                  <a:prstClr val="black"/>
                </a:solidFill>
              </a:rPr>
              <a:t>　　</a:t>
            </a:r>
            <a:endParaRPr lang="en-US" altLang="ja-JP" dirty="0">
              <a:solidFill>
                <a:prstClr val="black"/>
              </a:solidFill>
            </a:endParaRPr>
          </a:p>
          <a:p>
            <a:r>
              <a:rPr lang="en-US" altLang="ja-JP" sz="1600" dirty="0">
                <a:solidFill>
                  <a:prstClr val="black"/>
                </a:solidFill>
              </a:rPr>
              <a:t>Ex</a:t>
            </a:r>
            <a:r>
              <a:rPr lang="ja-JP" altLang="en-US" sz="1600" dirty="0">
                <a:solidFill>
                  <a:prstClr val="black"/>
                </a:solidFill>
              </a:rPr>
              <a:t>：</a:t>
            </a:r>
            <a:r>
              <a:rPr lang="en-US" altLang="ja-JP" sz="1600" dirty="0">
                <a:solidFill>
                  <a:prstClr val="black"/>
                </a:solidFill>
              </a:rPr>
              <a:t>Ownership</a:t>
            </a:r>
          </a:p>
          <a:p>
            <a:r>
              <a:rPr lang="ja-JP" altLang="en-US" sz="1600" dirty="0">
                <a:solidFill>
                  <a:prstClr val="black"/>
                </a:solidFill>
              </a:rPr>
              <a:t>　　</a:t>
            </a:r>
            <a:r>
              <a:rPr lang="en-US" altLang="ja-JP" sz="1600" dirty="0">
                <a:solidFill>
                  <a:prstClr val="black"/>
                </a:solidFill>
              </a:rPr>
              <a:t>Intra-</a:t>
            </a:r>
            <a:r>
              <a:rPr lang="en-US" altLang="ja-JP" sz="1600" dirty="0" err="1">
                <a:solidFill>
                  <a:prstClr val="black"/>
                </a:solidFill>
              </a:rPr>
              <a:t>sectral</a:t>
            </a:r>
            <a:r>
              <a:rPr lang="en-US" altLang="ja-JP" sz="1600" dirty="0">
                <a:solidFill>
                  <a:prstClr val="black"/>
                </a:solidFill>
              </a:rPr>
              <a:t> coordination</a:t>
            </a:r>
          </a:p>
          <a:p>
            <a:r>
              <a:rPr lang="ja-JP" altLang="en-US" sz="1600" dirty="0">
                <a:solidFill>
                  <a:prstClr val="black"/>
                </a:solidFill>
              </a:rPr>
              <a:t>　　</a:t>
            </a:r>
            <a:r>
              <a:rPr lang="en-US" altLang="ja-JP" sz="1600" dirty="0">
                <a:solidFill>
                  <a:prstClr val="black"/>
                </a:solidFill>
              </a:rPr>
              <a:t>Leadership</a:t>
            </a:r>
          </a:p>
          <a:p>
            <a:r>
              <a:rPr lang="ja-JP" altLang="en-US" sz="1600" dirty="0">
                <a:solidFill>
                  <a:prstClr val="black"/>
                </a:solidFill>
              </a:rPr>
              <a:t>　　</a:t>
            </a:r>
            <a:r>
              <a:rPr lang="en-US" altLang="ja-JP" sz="1600" dirty="0">
                <a:solidFill>
                  <a:prstClr val="black"/>
                </a:solidFill>
              </a:rPr>
              <a:t>Decision-making</a:t>
            </a:r>
          </a:p>
          <a:p>
            <a:r>
              <a:rPr lang="ja-JP" altLang="en-US" sz="1600" dirty="0">
                <a:solidFill>
                  <a:prstClr val="black"/>
                </a:solidFill>
              </a:rPr>
              <a:t>　　</a:t>
            </a:r>
            <a:r>
              <a:rPr lang="en-US" altLang="ja-JP" sz="1600" dirty="0">
                <a:solidFill>
                  <a:prstClr val="black"/>
                </a:solidFill>
              </a:rPr>
              <a:t>Adapting to social norm</a:t>
            </a:r>
            <a:r>
              <a:rPr lang="ja-JP" altLang="en-US" sz="1600" dirty="0">
                <a:solidFill>
                  <a:prstClr val="black"/>
                </a:solidFill>
              </a:rPr>
              <a:t>　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014351" y="4274999"/>
            <a:ext cx="2583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>
                <a:solidFill>
                  <a:prstClr val="black"/>
                </a:solidFill>
              </a:rPr>
              <a:t>Comprehensive SH</a:t>
            </a:r>
          </a:p>
          <a:p>
            <a:pPr algn="ctr"/>
            <a:r>
              <a:rPr lang="en-US" altLang="ja-JP" dirty="0">
                <a:solidFill>
                  <a:prstClr val="black"/>
                </a:solidFill>
              </a:rPr>
              <a:t>Policy Management Cycle</a:t>
            </a:r>
            <a:endParaRPr lang="ja-JP" altLang="en-US" dirty="0">
              <a:solidFill>
                <a:prstClr val="black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>
            <a:off x="2656485" y="5326667"/>
            <a:ext cx="2275555" cy="334581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下矢印 20"/>
          <p:cNvSpPr/>
          <p:nvPr/>
        </p:nvSpPr>
        <p:spPr>
          <a:xfrm>
            <a:off x="4616032" y="2887171"/>
            <a:ext cx="432048" cy="121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593108" y="3054570"/>
            <a:ext cx="354180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Hashimoto I, Okinawa I D</a:t>
            </a:r>
            <a:r>
              <a:rPr lang="en-US" altLang="ja-JP" dirty="0" smtClean="0">
                <a:solidFill>
                  <a:prstClr val="black"/>
                </a:solidFill>
              </a:rPr>
              <a:t>C </a:t>
            </a:r>
            <a:r>
              <a:rPr lang="en-US" altLang="ja-JP" dirty="0">
                <a:solidFill>
                  <a:prstClr val="black"/>
                </a:solidFill>
              </a:rPr>
              <a:t>Initiative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3" name="下矢印 22"/>
          <p:cNvSpPr/>
          <p:nvPr/>
        </p:nvSpPr>
        <p:spPr>
          <a:xfrm>
            <a:off x="4161060" y="2286164"/>
            <a:ext cx="432048" cy="1811073"/>
          </a:xfrm>
          <a:prstGeom prst="down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239938" y="2517839"/>
            <a:ext cx="1906291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CD(HIV-AIDS, STH)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853653" y="1916832"/>
            <a:ext cx="516513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prstClr val="black"/>
                </a:solidFill>
              </a:rPr>
              <a:t>ＮＣＤ（</a:t>
            </a:r>
            <a:r>
              <a:rPr lang="en-US" altLang="ja-JP" dirty="0">
                <a:solidFill>
                  <a:prstClr val="black"/>
                </a:solidFill>
              </a:rPr>
              <a:t>DM, Hypertension, Metal Health, Oral Health</a:t>
            </a:r>
            <a:r>
              <a:rPr lang="ja-JP" altLang="en-US" dirty="0">
                <a:solidFill>
                  <a:prstClr val="black"/>
                </a:solidFill>
              </a:rPr>
              <a:t>）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389019" y="1375027"/>
            <a:ext cx="267246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Disaster</a:t>
            </a:r>
            <a:r>
              <a:rPr lang="ja-JP" altLang="en-US" dirty="0">
                <a:solidFill>
                  <a:prstClr val="black"/>
                </a:solidFill>
              </a:rPr>
              <a:t>（</a:t>
            </a:r>
            <a:r>
              <a:rPr lang="en-US" altLang="ja-JP" dirty="0">
                <a:solidFill>
                  <a:prstClr val="black"/>
                </a:solidFill>
              </a:rPr>
              <a:t>Child Protection</a:t>
            </a:r>
            <a:r>
              <a:rPr lang="ja-JP" altLang="en-US" dirty="0">
                <a:solidFill>
                  <a:prstClr val="black"/>
                </a:solidFill>
              </a:rPr>
              <a:t>）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282800" y="847834"/>
            <a:ext cx="2689967" cy="369332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Environment (ECO)HEALTH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930567" y="824846"/>
            <a:ext cx="47547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solidFill>
                  <a:srgbClr val="00B050"/>
                </a:solidFill>
              </a:rPr>
              <a:t>New subject in region, in global</a:t>
            </a:r>
            <a:endParaRPr lang="ja-JP" altLang="en-US" sz="2800" dirty="0">
              <a:solidFill>
                <a:srgbClr val="00B05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67544" y="262241"/>
            <a:ext cx="8384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00B050"/>
                </a:solidFill>
              </a:rPr>
              <a:t>Proposal: Second phase SH research project supported by NCGM (2012-2014)</a:t>
            </a:r>
            <a:endParaRPr lang="ja-JP" altLang="en-US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6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Relationship between</a:t>
            </a:r>
            <a:br>
              <a:rPr kumimoji="1" lang="en-US" altLang="ja-JP" dirty="0" smtClean="0"/>
            </a:br>
            <a:r>
              <a:rPr kumimoji="1" lang="en-US" altLang="ja-JP" dirty="0" smtClean="0"/>
              <a:t>                       health and education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Health Problem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3826768" cy="2066528"/>
          </a:xfrm>
          <a:solidFill>
            <a:srgbClr val="FFFF00"/>
          </a:solidFill>
        </p:spPr>
        <p:txBody>
          <a:bodyPr/>
          <a:lstStyle/>
          <a:p>
            <a:r>
              <a:rPr kumimoji="1" lang="en-US" altLang="ja-JP" dirty="0" smtClean="0">
                <a:latin typeface="+mj-lt"/>
              </a:rPr>
              <a:t>Overweight</a:t>
            </a:r>
          </a:p>
          <a:p>
            <a:r>
              <a:rPr lang="en-US" altLang="ja-JP" dirty="0" smtClean="0">
                <a:latin typeface="+mj-lt"/>
              </a:rPr>
              <a:t>Obesity</a:t>
            </a:r>
          </a:p>
          <a:p>
            <a:r>
              <a:rPr kumimoji="1" lang="en-US" altLang="ja-JP" dirty="0" smtClean="0">
                <a:latin typeface="+mj-lt"/>
              </a:rPr>
              <a:t>Reduced physical activities</a:t>
            </a:r>
          </a:p>
          <a:p>
            <a:r>
              <a:rPr lang="en-US" altLang="ja-JP" dirty="0" smtClean="0">
                <a:latin typeface="+mj-lt"/>
              </a:rPr>
              <a:t>Mental Health Problem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3167335" cy="192251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>
                <a:latin typeface="+mj-lt"/>
              </a:rPr>
              <a:t>School Performance</a:t>
            </a:r>
          </a:p>
          <a:p>
            <a:r>
              <a:rPr lang="en-US" altLang="ja-JP" dirty="0" smtClean="0">
                <a:latin typeface="+mj-lt"/>
              </a:rPr>
              <a:t>School Attendance</a:t>
            </a:r>
          </a:p>
          <a:p>
            <a:r>
              <a:rPr kumimoji="1" lang="en-US" altLang="ja-JP" dirty="0" smtClean="0">
                <a:latin typeface="+mj-lt"/>
              </a:rPr>
              <a:t>School Attainment</a:t>
            </a:r>
          </a:p>
          <a:p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72200" y="5157192"/>
            <a:ext cx="1763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prstClr val="black"/>
                </a:solidFill>
              </a:rPr>
              <a:t>From 42 studies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56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3" y="836712"/>
            <a:ext cx="3822702" cy="5256583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ja-JP" sz="3200" dirty="0" smtClean="0"/>
              <a:t>From health promoting </a:t>
            </a:r>
            <a:r>
              <a:rPr lang="en-US" altLang="ja-JP" sz="3200" dirty="0"/>
              <a:t>s</a:t>
            </a:r>
            <a:r>
              <a:rPr lang="en-US" altLang="ja-JP" sz="3200" dirty="0" smtClean="0"/>
              <a:t>chool</a:t>
            </a:r>
            <a:br>
              <a:rPr lang="en-US" altLang="ja-JP" sz="3200" dirty="0" smtClean="0"/>
            </a:br>
            <a:r>
              <a:rPr lang="en-US" altLang="ja-JP" sz="3200" dirty="0" smtClean="0"/>
              <a:t>to Education promotion through health</a:t>
            </a:r>
            <a:br>
              <a:rPr lang="en-US" altLang="ja-JP" sz="3200" dirty="0" smtClean="0"/>
            </a:br>
            <a:r>
              <a:rPr lang="en-US" altLang="ja-JP" sz="3200" dirty="0"/>
              <a:t/>
            </a:r>
            <a:br>
              <a:rPr lang="en-US" altLang="ja-JP" sz="3200" dirty="0"/>
            </a:br>
            <a:r>
              <a:rPr lang="en-US" altLang="ja-JP" sz="3200" dirty="0" smtClean="0"/>
              <a:t/>
            </a:r>
            <a:br>
              <a:rPr lang="en-US" altLang="ja-JP" sz="3200" dirty="0" smtClean="0"/>
            </a:br>
            <a:r>
              <a:rPr lang="en-US" altLang="ja-JP" sz="3200" dirty="0"/>
              <a:t/>
            </a:r>
            <a:br>
              <a:rPr lang="en-US" altLang="ja-JP" sz="3200" dirty="0"/>
            </a:br>
            <a:r>
              <a:rPr lang="en-US" altLang="ja-JP" sz="3200" dirty="0" smtClean="0">
                <a:solidFill>
                  <a:srgbClr val="FFFF00"/>
                </a:solidFill>
              </a:rPr>
              <a:t>Better schools through health</a:t>
            </a:r>
            <a:r>
              <a:rPr lang="en-US" altLang="ja-JP" sz="3200" dirty="0" smtClean="0"/>
              <a:t/>
            </a:r>
            <a:br>
              <a:rPr lang="en-US" altLang="ja-JP" sz="3200" dirty="0" smtClean="0"/>
            </a:br>
            <a:r>
              <a:rPr lang="en-US" altLang="ja-JP" sz="2200" dirty="0" smtClean="0"/>
              <a:t>European Congress of Health Promoting school</a:t>
            </a:r>
            <a:br>
              <a:rPr lang="en-US" altLang="ja-JP" sz="2200" dirty="0" smtClean="0"/>
            </a:br>
            <a:r>
              <a:rPr lang="en-US" altLang="ja-JP" sz="2200" dirty="0" smtClean="0"/>
              <a:t>2009</a:t>
            </a:r>
            <a:endParaRPr kumimoji="1" lang="ja-JP" altLang="en-US" sz="22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215" y="0"/>
            <a:ext cx="5132015" cy="684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4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Policy Formulation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How to make next policy?</a:t>
            </a:r>
          </a:p>
          <a:p>
            <a:pPr lvl="1"/>
            <a:r>
              <a:rPr lang="en-US" altLang="ja-JP" sz="3600" dirty="0" smtClean="0"/>
              <a:t>Partnership</a:t>
            </a:r>
          </a:p>
          <a:p>
            <a:pPr lvl="1"/>
            <a:r>
              <a:rPr lang="en-US" altLang="ja-JP" sz="3600" dirty="0" smtClean="0"/>
              <a:t>Coordination</a:t>
            </a:r>
          </a:p>
          <a:p>
            <a:pPr lvl="1"/>
            <a:r>
              <a:rPr lang="en-US" altLang="ja-JP" sz="3600" dirty="0" smtClean="0"/>
              <a:t>Ownership</a:t>
            </a:r>
          </a:p>
          <a:p>
            <a:pPr lvl="1"/>
            <a:r>
              <a:rPr kumimoji="1" lang="en-US" altLang="ja-JP" sz="3600" dirty="0" smtClean="0"/>
              <a:t>Local context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3819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ACIPAC</a:t>
            </a:r>
            <a:br>
              <a:rPr kumimoji="1" lang="en-US" altLang="ja-JP" dirty="0" smtClean="0"/>
            </a:br>
            <a:r>
              <a:rPr lang="en-US" altLang="ja-JP" sz="2400" dirty="0" smtClean="0"/>
              <a:t>(supported by JICA 2000-2008)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Deworming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Comprehensive school health </a:t>
            </a:r>
          </a:p>
          <a:p>
            <a:pPr marL="457200" lvl="1" indent="0">
              <a:buNone/>
            </a:pPr>
            <a:r>
              <a:rPr lang="en-US" altLang="ja-JP" dirty="0" smtClean="0"/>
              <a:t>                                     </a:t>
            </a:r>
            <a:r>
              <a:rPr kumimoji="1" lang="en-US" altLang="ja-JP" dirty="0" smtClean="0"/>
              <a:t>(FRESH, HPS, CFS </a:t>
            </a:r>
            <a:r>
              <a:rPr kumimoji="1" lang="en-US" altLang="ja-JP" dirty="0" err="1" smtClean="0"/>
              <a:t>etc</a:t>
            </a:r>
            <a:r>
              <a:rPr kumimoji="1" lang="en-US" altLang="ja-JP" dirty="0" smtClean="0"/>
              <a:t>)</a:t>
            </a:r>
          </a:p>
          <a:p>
            <a:pPr lvl="1"/>
            <a:r>
              <a:rPr lang="en-US" altLang="ja-JP" dirty="0" smtClean="0"/>
              <a:t>Policy</a:t>
            </a:r>
          </a:p>
          <a:p>
            <a:pPr lvl="1"/>
            <a:r>
              <a:rPr kumimoji="1" lang="en-US" altLang="ja-JP" dirty="0" smtClean="0"/>
              <a:t>Environment</a:t>
            </a:r>
          </a:p>
          <a:p>
            <a:pPr lvl="1"/>
            <a:r>
              <a:rPr lang="en-US" altLang="ja-JP" dirty="0" smtClean="0"/>
              <a:t>Life skill education</a:t>
            </a:r>
          </a:p>
          <a:p>
            <a:pPr lvl="1"/>
            <a:r>
              <a:rPr lang="en-US" altLang="ja-JP" dirty="0" smtClean="0"/>
              <a:t>Health services</a:t>
            </a:r>
          </a:p>
          <a:p>
            <a:pPr lvl="1"/>
            <a:r>
              <a:rPr lang="en-US" altLang="ja-JP" dirty="0" smtClean="0"/>
              <a:t>Community linkage</a:t>
            </a:r>
          </a:p>
          <a:p>
            <a:pPr lvl="1"/>
            <a:endParaRPr kumimoji="1" lang="ja-JP" altLang="en-US" dirty="0"/>
          </a:p>
        </p:txBody>
      </p:sp>
      <p:sp>
        <p:nvSpPr>
          <p:cNvPr id="4" name="下矢印 3"/>
          <p:cNvSpPr/>
          <p:nvPr/>
        </p:nvSpPr>
        <p:spPr>
          <a:xfrm>
            <a:off x="1907704" y="2348880"/>
            <a:ext cx="57606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13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Policy Formulation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How to make next policy?</a:t>
            </a:r>
          </a:p>
          <a:p>
            <a:pPr lvl="1"/>
            <a:r>
              <a:rPr lang="en-US" altLang="ja-JP" sz="3600" dirty="0" smtClean="0"/>
              <a:t>Partnership</a:t>
            </a:r>
          </a:p>
          <a:p>
            <a:pPr lvl="1"/>
            <a:r>
              <a:rPr lang="en-US" altLang="ja-JP" sz="3600" dirty="0" smtClean="0"/>
              <a:t>Coordination</a:t>
            </a:r>
          </a:p>
          <a:p>
            <a:pPr lvl="2"/>
            <a:r>
              <a:rPr lang="en-US" altLang="ja-JP" sz="3600" dirty="0" smtClean="0"/>
              <a:t>NCD</a:t>
            </a:r>
          </a:p>
          <a:p>
            <a:pPr lvl="2"/>
            <a:r>
              <a:rPr lang="en-US" altLang="ja-JP" sz="3600" dirty="0" smtClean="0"/>
              <a:t>General Education</a:t>
            </a:r>
          </a:p>
        </p:txBody>
      </p:sp>
    </p:spTree>
    <p:extLst>
      <p:ext uri="{BB962C8B-B14F-4D97-AF65-F5344CB8AC3E}">
        <p14:creationId xmlns:p14="http://schemas.microsoft.com/office/powerpoint/2010/main" val="83819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Recommendation 1-1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pPr marL="457200" lvl="1" indent="0">
              <a:buNone/>
            </a:pPr>
            <a:r>
              <a:rPr kumimoji="1" lang="en-US" altLang="ja-JP" sz="3200" dirty="0" smtClean="0">
                <a:solidFill>
                  <a:schemeClr val="bg1"/>
                </a:solidFill>
              </a:rPr>
              <a:t>Necessity of adjustment </a:t>
            </a:r>
          </a:p>
          <a:p>
            <a:pPr marL="457200" lvl="1" indent="0">
              <a:buNone/>
            </a:pPr>
            <a:r>
              <a:rPr kumimoji="1" lang="en-US" altLang="ja-JP" sz="3200" dirty="0" smtClean="0">
                <a:solidFill>
                  <a:schemeClr val="bg1"/>
                </a:solidFill>
              </a:rPr>
              <a:t>between general  assessment (education)</a:t>
            </a:r>
          </a:p>
          <a:p>
            <a:pPr marL="457200" lvl="1" indent="0">
              <a:buNone/>
            </a:pPr>
            <a:r>
              <a:rPr kumimoji="1" lang="en-US" altLang="ja-JP" sz="3200" dirty="0" smtClean="0">
                <a:solidFill>
                  <a:schemeClr val="bg1"/>
                </a:solidFill>
              </a:rPr>
              <a:t>and specific assessment (school health)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44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Recommendation 2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bg1"/>
                </a:solidFill>
              </a:rPr>
              <a:t>Get department, institute </a:t>
            </a:r>
            <a:r>
              <a:rPr lang="en-US" altLang="ja-JP" dirty="0">
                <a:solidFill>
                  <a:schemeClr val="bg1"/>
                </a:solidFill>
              </a:rPr>
              <a:t>and center </a:t>
            </a:r>
            <a:r>
              <a:rPr lang="en-US" altLang="ja-JP" u="sng" dirty="0">
                <a:solidFill>
                  <a:srgbClr val="FFFF00"/>
                </a:solidFill>
              </a:rPr>
              <a:t>in health </a:t>
            </a:r>
            <a:r>
              <a:rPr lang="en-US" altLang="ja-JP" u="sng" dirty="0" smtClean="0">
                <a:solidFill>
                  <a:srgbClr val="FFFF00"/>
                </a:solidFill>
              </a:rPr>
              <a:t>sector</a:t>
            </a:r>
            <a:r>
              <a:rPr lang="en-US" altLang="ja-JP" u="sng" dirty="0" smtClean="0">
                <a:solidFill>
                  <a:schemeClr val="bg1"/>
                </a:solidFill>
              </a:rPr>
              <a:t>, which are charge of </a:t>
            </a:r>
            <a:r>
              <a:rPr lang="en-US" altLang="ja-JP" u="sng" dirty="0" smtClean="0">
                <a:solidFill>
                  <a:srgbClr val="FFFF00"/>
                </a:solidFill>
              </a:rPr>
              <a:t>NCD control, </a:t>
            </a:r>
            <a:r>
              <a:rPr lang="en-US" altLang="ja-JP" u="sng" dirty="0">
                <a:solidFill>
                  <a:schemeClr val="bg1"/>
                </a:solidFill>
              </a:rPr>
              <a:t>involved in </a:t>
            </a:r>
            <a:r>
              <a:rPr lang="en-US" altLang="ja-JP" u="sng" dirty="0" smtClean="0">
                <a:solidFill>
                  <a:schemeClr val="bg1"/>
                </a:solidFill>
              </a:rPr>
              <a:t>school health task force, </a:t>
            </a:r>
          </a:p>
          <a:p>
            <a:pPr lvl="1"/>
            <a:r>
              <a:rPr kumimoji="1" lang="en-US" altLang="ja-JP" dirty="0" smtClean="0">
                <a:solidFill>
                  <a:schemeClr val="bg1"/>
                </a:solidFill>
              </a:rPr>
              <a:t>Health Promotion</a:t>
            </a:r>
          </a:p>
          <a:p>
            <a:pPr lvl="1"/>
            <a:r>
              <a:rPr lang="en-US" altLang="ja-JP" dirty="0" smtClean="0">
                <a:solidFill>
                  <a:schemeClr val="bg1"/>
                </a:solidFill>
              </a:rPr>
              <a:t>Mental Health</a:t>
            </a:r>
          </a:p>
          <a:p>
            <a:pPr lvl="1"/>
            <a:r>
              <a:rPr kumimoji="1" lang="en-US" altLang="ja-JP" dirty="0" smtClean="0">
                <a:solidFill>
                  <a:schemeClr val="bg1"/>
                </a:solidFill>
              </a:rPr>
              <a:t>Eye Health</a:t>
            </a:r>
          </a:p>
          <a:p>
            <a:pPr lvl="1"/>
            <a:r>
              <a:rPr lang="en-US" altLang="ja-JP" dirty="0" smtClean="0">
                <a:solidFill>
                  <a:schemeClr val="bg1"/>
                </a:solidFill>
              </a:rPr>
              <a:t>Oral Health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9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2800" dirty="0" smtClean="0"/>
              <a:t>From strengthening partnership</a:t>
            </a:r>
            <a:r>
              <a:rPr lang="ja-JP" altLang="en-US" sz="2800" dirty="0"/>
              <a:t/>
            </a:r>
            <a:br>
              <a:rPr lang="ja-JP" altLang="en-US" sz="2800" dirty="0"/>
            </a:br>
            <a:r>
              <a:rPr lang="ja-JP" altLang="en-US" sz="2800" dirty="0"/>
              <a:t>　　　　　　　　　</a:t>
            </a:r>
            <a:r>
              <a:rPr lang="en-US" altLang="ja-JP" sz="2800" dirty="0" smtClean="0"/>
              <a:t>to coordination by ownership</a:t>
            </a:r>
            <a:endParaRPr lang="ja-JP" altLang="en-US" sz="28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2459037" cy="460375"/>
          </a:xfrm>
        </p:spPr>
        <p:txBody>
          <a:bodyPr/>
          <a:lstStyle/>
          <a:p>
            <a:r>
              <a:rPr lang="en-US" altLang="ja-JP" sz="2000" dirty="0" smtClean="0"/>
              <a:t>Lao PDR</a:t>
            </a:r>
            <a:endParaRPr lang="ja-JP" altLang="en-US" sz="2000" dirty="0"/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0" y="2362200"/>
            <a:ext cx="1187450" cy="561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>
                <a:solidFill>
                  <a:srgbClr val="FFFFFF"/>
                </a:solidFill>
                <a:latin typeface="Times New Roman" pitchFamily="18" charset="0"/>
              </a:rPr>
              <a:t>Vientiane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WHO</a:t>
            </a:r>
          </a:p>
        </p:txBody>
      </p:sp>
      <p:sp>
        <p:nvSpPr>
          <p:cNvPr id="8197" name="Oval 5"/>
          <p:cNvSpPr>
            <a:spLocks noChangeArrowheads="1"/>
          </p:cNvSpPr>
          <p:nvPr/>
        </p:nvSpPr>
        <p:spPr bwMode="auto">
          <a:xfrm>
            <a:off x="1258888" y="2349500"/>
            <a:ext cx="1014412" cy="635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FFFFFF"/>
                </a:solidFill>
                <a:latin typeface="Times New Roman" pitchFamily="18" charset="0"/>
              </a:rPr>
              <a:t>Vientiane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>
                <a:solidFill>
                  <a:srgbClr val="000000"/>
                </a:solidFill>
              </a:rPr>
              <a:t>UNICEF</a:t>
            </a:r>
          </a:p>
        </p:txBody>
      </p:sp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2339975" y="2349500"/>
            <a:ext cx="1152525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FFFFFF"/>
                </a:solidFill>
                <a:latin typeface="Times New Roman" pitchFamily="18" charset="0"/>
              </a:rPr>
              <a:t>Oudomxay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>
                <a:solidFill>
                  <a:srgbClr val="000000"/>
                </a:solidFill>
              </a:rPr>
              <a:t>WFP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50825" y="1916113"/>
            <a:ext cx="4321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dirty="0" smtClean="0">
                <a:solidFill>
                  <a:srgbClr val="000000"/>
                </a:solidFill>
              </a:rPr>
              <a:t>Pilot project (Donor driven)</a:t>
            </a:r>
            <a:endParaRPr lang="ja-JP" altLang="en-US" sz="1600" dirty="0">
              <a:solidFill>
                <a:srgbClr val="000000"/>
              </a:solidFill>
            </a:endParaRPr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3492500" y="2276475"/>
            <a:ext cx="1198563" cy="842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>
                <a:solidFill>
                  <a:srgbClr val="FFFFFF"/>
                </a:solidFill>
                <a:latin typeface="Times New Roman" pitchFamily="18" charset="0"/>
              </a:rPr>
              <a:t>Xieg Khuoang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>
                <a:solidFill>
                  <a:srgbClr val="000000"/>
                </a:solidFill>
              </a:rPr>
              <a:t>ACIPAC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>
                <a:solidFill>
                  <a:srgbClr val="000000"/>
                </a:solidFill>
              </a:rPr>
              <a:t>KIDSMILE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900113" y="3789363"/>
            <a:ext cx="3073400" cy="835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>
                <a:solidFill>
                  <a:srgbClr val="000000"/>
                </a:solidFill>
              </a:rPr>
              <a:t>Partnership Meeting for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>
                <a:solidFill>
                  <a:srgbClr val="000000"/>
                </a:solidFill>
              </a:rPr>
              <a:t>school based parasite control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>
                <a:solidFill>
                  <a:srgbClr val="000000"/>
                </a:solidFill>
              </a:rPr>
              <a:t>(Mar 2003)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0" y="3429000"/>
            <a:ext cx="37497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 smtClean="0">
                <a:solidFill>
                  <a:srgbClr val="000000"/>
                </a:solidFill>
              </a:rPr>
              <a:t>Information exchange: STH control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755650" y="2997200"/>
            <a:ext cx="360363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>
            <a:off x="1835150" y="2997200"/>
            <a:ext cx="73025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H="1">
            <a:off x="2843213" y="2997200"/>
            <a:ext cx="7302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H="1">
            <a:off x="3563938" y="3141663"/>
            <a:ext cx="287337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435600" y="3213100"/>
            <a:ext cx="3384550" cy="64135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>
                <a:solidFill>
                  <a:srgbClr val="000000"/>
                </a:solidFill>
              </a:rPr>
              <a:t>National School Health Meeting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>
                <a:solidFill>
                  <a:srgbClr val="000000"/>
                </a:solidFill>
              </a:rPr>
              <a:t>(Aug 2003)</a:t>
            </a:r>
          </a:p>
        </p:txBody>
      </p:sp>
      <p:sp>
        <p:nvSpPr>
          <p:cNvPr id="8208" name="Oval 16"/>
          <p:cNvSpPr>
            <a:spLocks noChangeArrowheads="1"/>
          </p:cNvSpPr>
          <p:nvPr/>
        </p:nvSpPr>
        <p:spPr bwMode="auto">
          <a:xfrm>
            <a:off x="5724525" y="2708275"/>
            <a:ext cx="1187450" cy="5619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WHO</a:t>
            </a:r>
          </a:p>
        </p:txBody>
      </p:sp>
      <p:sp>
        <p:nvSpPr>
          <p:cNvPr id="8209" name="Oval 17"/>
          <p:cNvSpPr>
            <a:spLocks noChangeArrowheads="1"/>
          </p:cNvSpPr>
          <p:nvPr/>
        </p:nvSpPr>
        <p:spPr bwMode="auto">
          <a:xfrm>
            <a:off x="7164388" y="2636838"/>
            <a:ext cx="1152525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UNESCO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5343525" y="3938588"/>
            <a:ext cx="35830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 smtClean="0">
                <a:solidFill>
                  <a:srgbClr val="000000"/>
                </a:solidFill>
              </a:rPr>
              <a:t>Establishing the committee of SH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171519" y="4724400"/>
            <a:ext cx="492955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dirty="0" smtClean="0">
                <a:solidFill>
                  <a:srgbClr val="000000"/>
                </a:solidFill>
              </a:rPr>
              <a:t>（</a:t>
            </a:r>
            <a:r>
              <a:rPr lang="en-US" altLang="ja-JP" dirty="0" smtClean="0">
                <a:solidFill>
                  <a:srgbClr val="000000"/>
                </a:solidFill>
              </a:rPr>
              <a:t>Introduction of comprehensive school health</a:t>
            </a:r>
            <a:r>
              <a:rPr lang="ja-JP" altLang="en-US" dirty="0" smtClean="0">
                <a:solidFill>
                  <a:srgbClr val="000000"/>
                </a:solidFill>
              </a:rPr>
              <a:t>）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2484438" y="4652963"/>
            <a:ext cx="10795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 flipH="1">
            <a:off x="5076825" y="3860800"/>
            <a:ext cx="1150938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539750" y="5589588"/>
            <a:ext cx="7448550" cy="366712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>
                <a:solidFill>
                  <a:srgbClr val="000000"/>
                </a:solidFill>
              </a:rPr>
              <a:t>National Coordination Meeting for School Health</a:t>
            </a:r>
            <a:r>
              <a:rPr lang="ja-JP" altLang="en-US">
                <a:solidFill>
                  <a:srgbClr val="000000"/>
                </a:solidFill>
              </a:rPr>
              <a:t>　（</a:t>
            </a:r>
            <a:r>
              <a:rPr lang="en-US" altLang="ja-JP">
                <a:solidFill>
                  <a:srgbClr val="000000"/>
                </a:solidFill>
              </a:rPr>
              <a:t>Mar 2004, Jan 2005)</a:t>
            </a: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1692275" y="6092825"/>
            <a:ext cx="55451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 smtClean="0">
                <a:solidFill>
                  <a:srgbClr val="000000"/>
                </a:solidFill>
              </a:rPr>
              <a:t>Starting the coordination by school health task force </a:t>
            </a:r>
            <a:endParaRPr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66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395288" y="6165850"/>
            <a:ext cx="8208962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323850" y="4941888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47050" cy="922337"/>
          </a:xfrm>
        </p:spPr>
        <p:txBody>
          <a:bodyPr/>
          <a:lstStyle/>
          <a:p>
            <a:r>
              <a:rPr lang="en-US" altLang="ja-JP" sz="3600" dirty="0" smtClean="0"/>
              <a:t>School Health Task Force</a:t>
            </a:r>
            <a:endParaRPr lang="ja-JP" altLang="en-US" sz="3600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12875"/>
            <a:ext cx="7704138" cy="2303463"/>
          </a:xfrm>
          <a:solidFill>
            <a:srgbClr val="FFFF66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sz="2800" dirty="0" smtClean="0"/>
              <a:t>Supervise, M&amp;E for project</a:t>
            </a:r>
            <a:endParaRPr lang="ja-JP" altLang="en-US" sz="2800" dirty="0"/>
          </a:p>
          <a:p>
            <a:pPr>
              <a:lnSpc>
                <a:spcPct val="90000"/>
              </a:lnSpc>
            </a:pPr>
            <a:r>
              <a:rPr lang="en-US" altLang="ja-JP" sz="2800" dirty="0" smtClean="0"/>
              <a:t>Development of materials</a:t>
            </a:r>
            <a:endParaRPr lang="ja-JP" altLang="en-US" sz="2800" dirty="0"/>
          </a:p>
          <a:p>
            <a:pPr>
              <a:lnSpc>
                <a:spcPct val="90000"/>
              </a:lnSpc>
            </a:pPr>
            <a:r>
              <a:rPr lang="en-US" altLang="ja-JP" sz="2800" dirty="0" smtClean="0"/>
              <a:t>Formulation of National </a:t>
            </a:r>
            <a:r>
              <a:rPr lang="en-US" altLang="ja-JP" sz="2800" dirty="0"/>
              <a:t>Policy, Implementation Guide line </a:t>
            </a:r>
            <a:endParaRPr lang="ja-JP" altLang="en-US" sz="2800" dirty="0"/>
          </a:p>
          <a:p>
            <a:pPr>
              <a:lnSpc>
                <a:spcPct val="90000"/>
              </a:lnSpc>
            </a:pPr>
            <a:r>
              <a:rPr lang="en-US" altLang="ja-JP" sz="2800" dirty="0" smtClean="0"/>
              <a:t>Operational </a:t>
            </a:r>
            <a:r>
              <a:rPr lang="en-US" altLang="ja-JP" sz="2800" dirty="0"/>
              <a:t>Research</a:t>
            </a:r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2771775" y="4581525"/>
            <a:ext cx="1439863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000000"/>
                </a:solidFill>
              </a:rPr>
              <a:t>WHO</a:t>
            </a:r>
            <a:r>
              <a:rPr lang="ja-JP" altLang="en-US" sz="1600">
                <a:solidFill>
                  <a:srgbClr val="000000"/>
                </a:solidFill>
              </a:rPr>
              <a:t>　</a:t>
            </a:r>
            <a:r>
              <a:rPr lang="en-US" altLang="ja-JP" sz="1600">
                <a:solidFill>
                  <a:srgbClr val="000000"/>
                </a:solidFill>
              </a:rPr>
              <a:t>Lao</a:t>
            </a: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2843213" y="5876925"/>
            <a:ext cx="1584325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000000"/>
                </a:solidFill>
              </a:rPr>
              <a:t>UNESCO</a:t>
            </a:r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4211638" y="4652963"/>
            <a:ext cx="144145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000000"/>
                </a:solidFill>
              </a:rPr>
              <a:t>JICA LAO</a:t>
            </a:r>
          </a:p>
        </p:txBody>
      </p:sp>
      <p:sp>
        <p:nvSpPr>
          <p:cNvPr id="14344" name="Oval 8"/>
          <p:cNvSpPr>
            <a:spLocks noChangeArrowheads="1"/>
          </p:cNvSpPr>
          <p:nvPr/>
        </p:nvSpPr>
        <p:spPr bwMode="auto">
          <a:xfrm>
            <a:off x="4427538" y="5949950"/>
            <a:ext cx="1439862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000000"/>
                </a:solidFill>
              </a:rPr>
              <a:t>ACIPAC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155395" y="3933607"/>
            <a:ext cx="25442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3600" dirty="0" smtClean="0">
                <a:solidFill>
                  <a:srgbClr val="000000"/>
                </a:solidFill>
              </a:rPr>
              <a:t>Partnership</a:t>
            </a:r>
            <a:endParaRPr lang="ja-JP" altLang="en-US" sz="3600" dirty="0">
              <a:solidFill>
                <a:srgbClr val="000000"/>
              </a:solidFill>
            </a:endParaRP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4284663" y="3716338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ja-JP" altLang="en-US" sz="1600">
              <a:solidFill>
                <a:srgbClr val="000000"/>
              </a:solidFill>
            </a:endParaRPr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1403350" y="5734050"/>
            <a:ext cx="1439863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000000"/>
                </a:solidFill>
              </a:rPr>
              <a:t>WHO</a:t>
            </a:r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5867400" y="5805488"/>
            <a:ext cx="1584325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>
                <a:solidFill>
                  <a:srgbClr val="000000"/>
                </a:solidFill>
              </a:rPr>
              <a:t>SEAMEO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084888" y="4652963"/>
            <a:ext cx="112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Country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Level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7583488" y="5681663"/>
            <a:ext cx="958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Region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</a:rPr>
              <a:t>Level</a:t>
            </a:r>
          </a:p>
        </p:txBody>
      </p:sp>
    </p:spTree>
    <p:extLst>
      <p:ext uri="{BB962C8B-B14F-4D97-AF65-F5344CB8AC3E}">
        <p14:creationId xmlns:p14="http://schemas.microsoft.com/office/powerpoint/2010/main" val="346874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chemeClr val="bg1"/>
                </a:solidFill>
              </a:rPr>
              <a:t>Health? Education?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chemeClr val="bg1"/>
                </a:solidFill>
              </a:rPr>
              <a:t>Health Promotion</a:t>
            </a:r>
          </a:p>
          <a:p>
            <a:pPr eaLnBrk="1" hangingPunct="1"/>
            <a:endParaRPr lang="en-US" altLang="ja-JP" smtClean="0">
              <a:solidFill>
                <a:schemeClr val="bg1"/>
              </a:solidFill>
            </a:endParaRPr>
          </a:p>
          <a:p>
            <a:pPr eaLnBrk="1" hangingPunct="1"/>
            <a:endParaRPr kumimoji="0" lang="en-US" altLang="ja-JP" smtClean="0">
              <a:solidFill>
                <a:schemeClr val="bg1"/>
              </a:solidFill>
            </a:endParaRP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chemeClr val="bg1"/>
                </a:solidFill>
              </a:rPr>
              <a:t>School Health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743075" y="2366963"/>
            <a:ext cx="1420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z="2400" b="1" smtClean="0">
                <a:solidFill>
                  <a:srgbClr val="FFFF00"/>
                </a:solidFill>
              </a:rPr>
              <a:t>HEALTH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5076825" y="2349500"/>
            <a:ext cx="1997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z="2400" b="1" smtClean="0">
                <a:solidFill>
                  <a:srgbClr val="FFFF00"/>
                </a:solidFill>
              </a:rPr>
              <a:t>EDUCATION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023938" y="3592513"/>
            <a:ext cx="2432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mtClean="0">
                <a:solidFill>
                  <a:srgbClr val="FFFF00"/>
                </a:solidFill>
              </a:rPr>
              <a:t>Mainly health services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5200650" y="3521075"/>
            <a:ext cx="3028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mtClean="0">
                <a:solidFill>
                  <a:srgbClr val="FFFF00"/>
                </a:solidFill>
              </a:rPr>
              <a:t>Curriculum development etc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3811588" y="3371850"/>
            <a:ext cx="930275" cy="6508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mtClean="0">
                <a:solidFill>
                  <a:srgbClr val="FFFF00"/>
                </a:solidFill>
              </a:rPr>
              <a:t>Central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mtClean="0">
                <a:solidFill>
                  <a:srgbClr val="FFFF00"/>
                </a:solidFill>
              </a:rPr>
              <a:t>Level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3635375" y="4797425"/>
            <a:ext cx="1768475" cy="37623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ja-JP" smtClean="0">
                <a:solidFill>
                  <a:srgbClr val="FFFF00"/>
                </a:solidFill>
              </a:rPr>
              <a:t>Peripheral level</a:t>
            </a:r>
          </a:p>
        </p:txBody>
      </p:sp>
      <p:pic>
        <p:nvPicPr>
          <p:cNvPr id="47115" name="Picture 11" descr="MCj0235379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5157788"/>
            <a:ext cx="1841500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5300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rgbClr val="FFFF00"/>
                </a:solidFill>
              </a:rPr>
              <a:t>MOE or MOH?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mtClean="0">
                <a:solidFill>
                  <a:srgbClr val="FFFF00"/>
                </a:solidFill>
              </a:rPr>
              <a:t>MOE</a:t>
            </a:r>
            <a:r>
              <a:rPr lang="ja-JP" altLang="en-US" smtClean="0">
                <a:solidFill>
                  <a:srgbClr val="FF0000"/>
                </a:solidFill>
              </a:rPr>
              <a:t>　</a:t>
            </a:r>
            <a:r>
              <a:rPr lang="ja-JP" altLang="en-US" smtClean="0">
                <a:solidFill>
                  <a:schemeClr val="bg1"/>
                </a:solidFill>
              </a:rPr>
              <a:t>＋</a:t>
            </a:r>
            <a:r>
              <a:rPr lang="en-US" altLang="ja-JP" smtClean="0">
                <a:solidFill>
                  <a:schemeClr val="bg1"/>
                </a:solidFill>
              </a:rPr>
              <a:t>MOH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mtClean="0">
                <a:solidFill>
                  <a:schemeClr val="bg1"/>
                </a:solidFill>
              </a:rPr>
              <a:t>　　　</a:t>
            </a:r>
            <a:r>
              <a:rPr lang="en-US" altLang="ja-JP" smtClean="0">
                <a:solidFill>
                  <a:schemeClr val="bg1"/>
                </a:solidFill>
              </a:rPr>
              <a:t>Thailand</a:t>
            </a:r>
            <a:r>
              <a:rPr lang="ja-JP" altLang="en-US" smtClean="0">
                <a:solidFill>
                  <a:schemeClr val="bg1"/>
                </a:solidFill>
              </a:rPr>
              <a:t>、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ja-JP" altLang="en-US" smtClean="0">
                <a:solidFill>
                  <a:schemeClr val="bg1"/>
                </a:solidFill>
              </a:rPr>
              <a:t>       </a:t>
            </a:r>
            <a:r>
              <a:rPr lang="en-US" altLang="ja-JP" smtClean="0">
                <a:solidFill>
                  <a:schemeClr val="bg1"/>
                </a:solidFill>
              </a:rPr>
              <a:t>Japan,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mtClean="0">
                <a:solidFill>
                  <a:schemeClr val="bg1"/>
                </a:solidFill>
              </a:rPr>
              <a:t>      Cambodia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ja-JP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ja-JP" smtClean="0">
                <a:solidFill>
                  <a:srgbClr val="FFFF00"/>
                </a:solidFill>
              </a:rPr>
              <a:t>MOH</a:t>
            </a:r>
            <a:r>
              <a:rPr lang="en-US" altLang="ja-JP" smtClean="0">
                <a:solidFill>
                  <a:schemeClr val="bg1"/>
                </a:solidFill>
              </a:rPr>
              <a:t> </a:t>
            </a:r>
            <a:r>
              <a:rPr lang="ja-JP" altLang="en-US" smtClean="0">
                <a:solidFill>
                  <a:schemeClr val="bg1"/>
                </a:solidFill>
              </a:rPr>
              <a:t>＋</a:t>
            </a:r>
            <a:r>
              <a:rPr lang="en-US" altLang="ja-JP" smtClean="0">
                <a:solidFill>
                  <a:schemeClr val="bg1"/>
                </a:solidFill>
              </a:rPr>
              <a:t>MOE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ja-JP" altLang="en-US" smtClean="0">
                <a:solidFill>
                  <a:schemeClr val="bg1"/>
                </a:solidFill>
              </a:rPr>
              <a:t>　</a:t>
            </a:r>
            <a:r>
              <a:rPr lang="en-US" altLang="ja-JP" b="1" smtClean="0">
                <a:solidFill>
                  <a:schemeClr val="bg1"/>
                </a:solidFill>
              </a:rPr>
              <a:t>Vietnam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ja-JP" altLang="en-US" b="1" smtClean="0">
                <a:solidFill>
                  <a:schemeClr val="bg1"/>
                </a:solidFill>
              </a:rPr>
              <a:t>　</a:t>
            </a:r>
            <a:r>
              <a:rPr lang="en-US" altLang="ja-JP" b="1" smtClean="0">
                <a:solidFill>
                  <a:schemeClr val="bg1"/>
                </a:solidFill>
              </a:rPr>
              <a:t>Lao PDR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ja-JP" altLang="en-US" b="1" smtClean="0">
                <a:solidFill>
                  <a:schemeClr val="bg1"/>
                </a:solidFill>
              </a:rPr>
              <a:t>　</a:t>
            </a:r>
            <a:r>
              <a:rPr lang="en-US" altLang="ja-JP" b="1" smtClean="0">
                <a:solidFill>
                  <a:schemeClr val="bg1"/>
                </a:solidFill>
              </a:rPr>
              <a:t>Myamar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2781300"/>
            <a:ext cx="3960813" cy="1511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ja-JP" smtClean="0">
                <a:solidFill>
                  <a:srgbClr val="FFFF00"/>
                </a:solidFill>
              </a:rPr>
              <a:t>From health sector to education sector?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ja-JP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170062"/>
      </p:ext>
    </p:extLst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ホライズン">
  <a:themeElements>
    <a:clrScheme name="ホライズン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ホライズン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ホライズン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リゾート">
  <a:themeElements>
    <a:clrScheme name="リゾート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リゾート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リゾート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メトロ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メトロ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メトロ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スリップストリーム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スリップストリーム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スリップストリーム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ホライズン">
  <a:themeElements>
    <a:clrScheme name="ホライズン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ホライズン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ホライズン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パースペクティブ">
  <a:themeElements>
    <a:clrScheme name="パースペクティブ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クラシック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パースペクティブ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834</TotalTime>
  <Words>1254</Words>
  <Application>Microsoft Office PowerPoint</Application>
  <PresentationFormat>On-screen Show (4:3)</PresentationFormat>
  <Paragraphs>448</Paragraphs>
  <Slides>52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52</vt:i4>
      </vt:variant>
    </vt:vector>
  </HeadingPairs>
  <TitlesOfParts>
    <vt:vector size="65" baseType="lpstr">
      <vt:lpstr>ホライズン</vt:lpstr>
      <vt:lpstr>Mountain Top</vt:lpstr>
      <vt:lpstr>1_ホライズン</vt:lpstr>
      <vt:lpstr>Office ​​テーマ</vt:lpstr>
      <vt:lpstr>標準デザイン</vt:lpstr>
      <vt:lpstr>パースペクティブ</vt:lpstr>
      <vt:lpstr>Default Design</vt:lpstr>
      <vt:lpstr>1_Default Design</vt:lpstr>
      <vt:lpstr>2_Default Design</vt:lpstr>
      <vt:lpstr>リゾート</vt:lpstr>
      <vt:lpstr>エッセンシャル</vt:lpstr>
      <vt:lpstr>メトロ</vt:lpstr>
      <vt:lpstr>スリップストリーム</vt:lpstr>
      <vt:lpstr>Regional Situation  of School Health</vt:lpstr>
      <vt:lpstr>PowerPoint Presentation</vt:lpstr>
      <vt:lpstr>History of School health in GMSR</vt:lpstr>
      <vt:lpstr>PowerPoint Presentation</vt:lpstr>
      <vt:lpstr>ACIPAC (supported by JICA 2000-2008)</vt:lpstr>
      <vt:lpstr>From strengthening partnership 　　　　　　　　　to coordination by ownership</vt:lpstr>
      <vt:lpstr>School Health Task Force</vt:lpstr>
      <vt:lpstr>Health? Education?</vt:lpstr>
      <vt:lpstr>MOE or MOH?</vt:lpstr>
      <vt:lpstr>HPSとFRESH</vt:lpstr>
      <vt:lpstr>IN FACT</vt:lpstr>
      <vt:lpstr>Introduction of the new policy Promoted by Hashimoto I. &amp; Partners (2000-2010)</vt:lpstr>
      <vt:lpstr>[1] Policy and Practice</vt:lpstr>
      <vt:lpstr>Topics for discussion in the training                                       facilitated by JC-GSHR</vt:lpstr>
      <vt:lpstr>Policy Implementation</vt:lpstr>
      <vt:lpstr>Policy implementation</vt:lpstr>
      <vt:lpstr>PowerPoint Presentation</vt:lpstr>
      <vt:lpstr>Recommendation 1</vt:lpstr>
      <vt:lpstr>Assessment for school health Ex) Myanmar</vt:lpstr>
      <vt:lpstr>Assessment for school health  Ex) Thailand, Lao</vt:lpstr>
      <vt:lpstr>From health promoting school to Education promotion through health   Better schools through health European Congress of Health Promoting school 2009</vt:lpstr>
      <vt:lpstr>Relationship between                        health and education</vt:lpstr>
      <vt:lpstr>Recommendation 1-1</vt:lpstr>
      <vt:lpstr>An management structure for school health Ex) Ｔｈａｉｌａｎｄ</vt:lpstr>
      <vt:lpstr>An management structure for school health Ex) Cambodia, Japan</vt:lpstr>
      <vt:lpstr>Recommendation 1-2</vt:lpstr>
      <vt:lpstr>Recommendation 2</vt:lpstr>
      <vt:lpstr>School &amp; Student Ownership</vt:lpstr>
      <vt:lpstr>Awarding system</vt:lpstr>
      <vt:lpstr>Student ownership             Create-thinking</vt:lpstr>
      <vt:lpstr>Leadership &amp; Champion</vt:lpstr>
      <vt:lpstr>Sustainability</vt:lpstr>
      <vt:lpstr>HRD  Human Resource Development </vt:lpstr>
      <vt:lpstr>HRD  Human Resource Development </vt:lpstr>
      <vt:lpstr>HRD  Human Resource Development </vt:lpstr>
      <vt:lpstr>Policy Formulation</vt:lpstr>
      <vt:lpstr>Rethinking ,,,,,,,,,,,,,,,,,</vt:lpstr>
      <vt:lpstr>To Develop future Policy</vt:lpstr>
      <vt:lpstr>Beyond deworming</vt:lpstr>
      <vt:lpstr>PowerPoint Presentation</vt:lpstr>
      <vt:lpstr>PowerPoint Presentation</vt:lpstr>
      <vt:lpstr>NCD</vt:lpstr>
      <vt:lpstr>Beyond Infectious Disease Control?</vt:lpstr>
      <vt:lpstr>[3] Environment</vt:lpstr>
      <vt:lpstr>[4] LIFE SKILL Education</vt:lpstr>
      <vt:lpstr>PowerPoint Presentation</vt:lpstr>
      <vt:lpstr>Relationship between                        health and education</vt:lpstr>
      <vt:lpstr>From health promoting school to Education promotion through health    Better schools through health European Congress of Health Promoting school 2009</vt:lpstr>
      <vt:lpstr>Policy Formulation</vt:lpstr>
      <vt:lpstr>Policy Formulation</vt:lpstr>
      <vt:lpstr>Recommendation 1-1</vt:lpstr>
      <vt:lpstr>Recommendation 2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Situation  of School Health</dc:title>
  <dc:creator>Jun</dc:creator>
  <cp:lastModifiedBy>Charlotte Broyd</cp:lastModifiedBy>
  <cp:revision>25</cp:revision>
  <dcterms:created xsi:type="dcterms:W3CDTF">2012-02-12T11:15:24Z</dcterms:created>
  <dcterms:modified xsi:type="dcterms:W3CDTF">2014-12-08T16:43:52Z</dcterms:modified>
</cp:coreProperties>
</file>