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notesMasterIdLst>
    <p:notesMasterId r:id="rId16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77" r:id="rId9"/>
    <p:sldId id="278" r:id="rId10"/>
    <p:sldId id="279" r:id="rId11"/>
    <p:sldId id="280" r:id="rId12"/>
    <p:sldId id="281" r:id="rId13"/>
    <p:sldId id="282" r:id="rId14"/>
    <p:sldId id="283" r:id="rId15"/>
  </p:sldIdLst>
  <p:sldSz cx="9144000" cy="6858000" type="screen4x3"/>
  <p:notesSz cx="6794500" cy="9906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BDBFB7AD-6AF9-4B7A-8D35-0E830C472EA6}">
  <a:tblStyle styleId="{BDBFB7AD-6AF9-4B7A-8D35-0E830C472EA6}" styleName="Table_0">
    <a:wholeTbl>
      <a:tcTxStyle b="off" i="off">
        <a:schemeClr val="dk1"/>
      </a:tcTxStyle>
      <a:tcStyle>
        <a:tcBdr>
          <a:left>
            <a:ln w="127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508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firstRow>
      <a:tcTxStyle b="on" i="off"/>
      <a:tcStyle>
        <a:tcBdr>
          <a:bottom>
            <a:ln w="254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</a:tblStyle>
  <a:tblStyle styleId="{07A7ABCC-DC45-4F6E-8890-99CA25BA6CC3}" styleName="Table_1">
    <a:wholeTbl>
      <a:tcTxStyle b="off" i="off">
        <a:schemeClr val="dk1"/>
      </a:tcTxStyle>
      <a:tcStyle>
        <a:tcBdr>
          <a:left>
            <a:ln w="127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508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firstRow>
      <a:tcTxStyle b="on" i="off"/>
      <a:tcStyle>
        <a:tcBdr>
          <a:bottom>
            <a:ln w="254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</a:tblStyle>
  <a:tblStyle styleId="{25FAF77A-D1D7-4CB7-9B12-9BD9F9F3868B}" styleName="Table_2">
    <a:wholeTbl>
      <a:tcTxStyle b="off" i="off">
        <a:schemeClr val="dk1"/>
      </a:tcTxStyle>
      <a:tcStyle>
        <a:tcBdr>
          <a:left>
            <a:ln w="127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508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firstRow>
      <a:tcTxStyle b="on" i="off"/>
      <a:tcStyle>
        <a:tcBdr>
          <a:bottom>
            <a:ln w="254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</a:tblStyle>
  <a:tblStyle styleId="{534F89D2-5289-4DA8-8B06-DB0322ACB64C}" styleName="Table_3">
    <a:wholeTbl>
      <a:tcTxStyle b="off" i="off">
        <a:schemeClr val="dk1"/>
      </a:tcTxStyle>
      <a:tcStyle>
        <a:tcBdr>
          <a:left>
            <a:ln w="9525" cap="flat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127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firstRow>
      <a:tcTxStyle b="on" i="off"/>
      <a:tcStyle>
        <a:tcBdr>
          <a:bottom>
            <a:ln w="127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</a:tblStyle>
  <a:tblStyle styleId="{89993DA5-4813-4E6A-98FC-B8118827A7A2}" styleName="Table_4">
    <a:wholeTbl>
      <a:tcTxStyle b="off" i="off">
        <a:schemeClr val="dk1"/>
      </a:tcTxStyle>
      <a:tcStyle>
        <a:tcBdr>
          <a:left>
            <a:ln w="127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508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firstRow>
      <a:tcTxStyle b="on" i="off"/>
      <a:tcStyle>
        <a:tcBdr>
          <a:bottom>
            <a:ln w="25400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</a:tblStyle>
  <a:tblStyle styleId="{409F3065-4D48-487E-93F8-E212017E3A6A}" styleName="Table_5"/>
  <a:tblStyle styleId="{9C535B93-2700-456A-9C42-3BB8912B78FB}" styleName="Table_6">
    <a:wholeTbl>
      <a:tcTxStyle b="off" i="off">
        <a:schemeClr val="dk1"/>
      </a:tcTxStyle>
      <a:tcStyle>
        <a:tcBdr>
          <a:left>
            <a:ln w="127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508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firstRow>
      <a:tcTxStyle b="on" i="off"/>
      <a:tcStyle>
        <a:tcBdr>
          <a:bottom>
            <a:ln w="254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</a:tblStyle>
  <a:tblStyle styleId="{CF3027D3-4879-4CF8-965D-92E7C7779C95}" styleName="Table_7">
    <a:wholeTbl>
      <a:tcTxStyle b="off" i="off">
        <a:schemeClr val="dk1"/>
      </a:tcTxStyle>
      <a:tcStyle>
        <a:tcBdr>
          <a:left>
            <a:ln w="127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508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firstRow>
      <a:tcTxStyle b="on" i="off"/>
      <a:tcStyle>
        <a:tcBdr>
          <a:bottom>
            <a:ln w="254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</a:tblStyle>
  <a:tblStyle styleId="{B5AA5976-48E7-4F87-A68D-5364F5AA3F7E}" styleName="Table_8">
    <a:wholeTbl>
      <a:tcTxStyle b="off" i="off">
        <a:schemeClr val="dk1"/>
      </a:tcTxStyle>
      <a:tcStyle>
        <a:tcBdr>
          <a:left>
            <a:ln w="127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508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firstRow>
      <a:tcTxStyle b="on" i="off"/>
      <a:tcStyle>
        <a:tcBdr>
          <a:bottom>
            <a:ln w="254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</a:tblStyle>
  <a:tblStyle styleId="{A401797E-13A7-409A-8FE3-42E7FAE3BF5E}" styleName="Table_9">
    <a:wholeTbl>
      <a:tcTxStyle b="off" i="off">
        <a:schemeClr val="dk1"/>
      </a:tcTxStyle>
      <a:tcStyle>
        <a:tcBdr>
          <a:left>
            <a:ln w="9525" cap="flat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127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firstRow>
      <a:tcTxStyle b="on" i="off"/>
      <a:tcStyle>
        <a:tcBdr>
          <a:bottom>
            <a:ln w="127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</a:tblStyle>
  <a:tblStyle styleId="{A49AA257-B956-4E9A-AD46-995501A74E8E}" styleName="Table_10">
    <a:wholeTbl>
      <a:tcTxStyle b="off" i="off">
        <a:schemeClr val="dk1"/>
      </a:tcTxStyle>
      <a:tcStyle>
        <a:tcBdr>
          <a:left>
            <a:ln w="127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508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firstRow>
      <a:tcTxStyle b="on" i="off"/>
      <a:tcStyle>
        <a:tcBdr>
          <a:bottom>
            <a:ln w="254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</a:tblStyle>
  <a:tblStyle styleId="{EB51764C-5E66-49F7-B4C6-AD3AB12F2493}" styleName="Table_11"/>
  <a:tblStyle styleId="{1823E12C-25E3-4C0A-9874-6676BAEE6D05}" styleName="Table_12">
    <a:wholeTbl>
      <a:tcTxStyle b="off" i="off">
        <a:schemeClr val="dk1"/>
      </a:tcTxStyle>
      <a:tcStyle>
        <a:tcBdr>
          <a:left>
            <a:ln w="127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508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firstRow>
      <a:tcTxStyle b="on" i="off"/>
      <a:tcStyle>
        <a:tcBdr>
          <a:bottom>
            <a:ln w="254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</a:tblStyle>
  <a:tblStyle styleId="{38DDCF99-5F20-475F-9D9F-032B3C6BDFCF}" styleName="Table_13">
    <a:wholeTbl>
      <a:tcTxStyle b="off" i="off">
        <a:schemeClr val="dk1"/>
      </a:tcTxStyle>
      <a:tcStyle>
        <a:tcBdr>
          <a:left>
            <a:ln w="127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508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firstRow>
      <a:tcTxStyle b="on" i="off"/>
      <a:tcStyle>
        <a:tcBdr>
          <a:bottom>
            <a:ln w="254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</a:tblStyle>
  <a:tblStyle styleId="{2D577E93-1E88-4EF2-90D6-7F39C4B1578B}" styleName="Table_14">
    <a:wholeTbl>
      <a:tcTxStyle b="off" i="off">
        <a:schemeClr val="dk1"/>
      </a:tcTxStyle>
      <a:tcStyle>
        <a:tcBdr>
          <a:left>
            <a:ln w="127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508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firstRow>
      <a:tcTxStyle b="on" i="off"/>
      <a:tcStyle>
        <a:tcBdr>
          <a:bottom>
            <a:ln w="254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</a:tblStyle>
  <a:tblStyle styleId="{C85A5108-DB00-4C54-B4BA-B50BB89D7C17}" styleName="Table_15">
    <a:wholeTbl>
      <a:tcTxStyle b="off" i="off">
        <a:schemeClr val="dk1"/>
      </a:tcTxStyle>
      <a:tcStyle>
        <a:tcBdr>
          <a:left>
            <a:ln w="9525" cap="flat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127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firstRow>
      <a:tcTxStyle b="on" i="off"/>
      <a:tcStyle>
        <a:tcBdr>
          <a:bottom>
            <a:ln w="127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</a:tblStyle>
  <a:tblStyle styleId="{61A5A181-440E-45DE-A71C-7EA8C62FDF1B}" styleName="Table_16">
    <a:wholeTbl>
      <a:tcTxStyle b="off" i="off">
        <a:schemeClr val="dk1"/>
      </a:tcTxStyle>
      <a:tcStyle>
        <a:tcBdr>
          <a:left>
            <a:ln w="127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508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firstRow>
      <a:tcTxStyle b="on" i="off"/>
      <a:tcStyle>
        <a:tcBdr>
          <a:bottom>
            <a:ln w="2540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</a:tblStyle>
  <a:tblStyle styleId="{CC29515C-4952-4B9A-94A5-8DB45795B510}" styleName="Table_17"/>
  <a:tblStyle styleId="{65F9D4FC-5092-4D83-B0B7-B566EE66D9FA}" styleName="Table_18">
    <a:wholeTbl>
      <a:tcTxStyle b="off" i="off">
        <a:schemeClr val="dk1"/>
      </a:tcTxStyle>
      <a:tcStyle>
        <a:tcBdr>
          <a:left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3F0F6"/>
          </a:solidFill>
        </a:fill>
      </a:tcStyle>
    </a:wholeTbl>
    <a:band1H>
      <a:tcStyle>
        <a:tcBdr/>
        <a:fill>
          <a:solidFill>
            <a:srgbClr val="E5DFEC"/>
          </a:solidFill>
        </a:fill>
      </a:tcStyle>
    </a:band1H>
    <a:band1V>
      <a:tcStyle>
        <a:tcBdr/>
        <a:fill>
          <a:solidFill>
            <a:srgbClr val="E5DFEC"/>
          </a:solidFill>
        </a:fill>
      </a:tcStyle>
    </a:band1V>
    <a:lastCol>
      <a:tcTxStyle b="on" i="off"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 i="off"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 i="off">
        <a:schemeClr val="lt1"/>
      </a:tcTxStyle>
      <a:tcStyle>
        <a:tcBdr>
          <a:top>
            <a:ln w="381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4"/>
          </a:solidFill>
        </a:fill>
      </a:tcStyle>
    </a:lastRow>
    <a:firstRow>
      <a:tcTxStyle b="on" i="off">
        <a:schemeClr val="lt1"/>
      </a:tcTxStyle>
      <a:tcStyle>
        <a:tcBdr>
          <a:bottom>
            <a:ln w="381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4"/>
          </a:solidFill>
        </a:fill>
      </a:tcStyle>
    </a:firstRow>
  </a:tblStyle>
  <a:tblStyle styleId="{9E8096C4-BDEA-4EE7-BC4E-2F8B1FED67D7}" styleName="Table_19">
    <a:wholeTbl>
      <a:tcTxStyle b="off" i="off">
        <a:schemeClr val="dk1"/>
      </a:tcTxStyle>
      <a:tcStyle>
        <a:tcBdr>
          <a:left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3F0F6"/>
          </a:solidFill>
        </a:fill>
      </a:tcStyle>
    </a:wholeTbl>
    <a:band1H>
      <a:tcStyle>
        <a:tcBdr/>
        <a:fill>
          <a:solidFill>
            <a:srgbClr val="E5DFEC"/>
          </a:solidFill>
        </a:fill>
      </a:tcStyle>
    </a:band1H>
    <a:band1V>
      <a:tcStyle>
        <a:tcBdr/>
        <a:fill>
          <a:solidFill>
            <a:srgbClr val="E5DFEC"/>
          </a:solidFill>
        </a:fill>
      </a:tcStyle>
    </a:band1V>
    <a:lastCol>
      <a:tcTxStyle b="on" i="off"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 i="off"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 i="off">
        <a:schemeClr val="lt1"/>
      </a:tcTxStyle>
      <a:tcStyle>
        <a:tcBdr>
          <a:top>
            <a:ln w="381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4"/>
          </a:solidFill>
        </a:fill>
      </a:tcStyle>
    </a:lastRow>
    <a:firstRow>
      <a:tcTxStyle b="on" i="off">
        <a:schemeClr val="lt1"/>
      </a:tcTxStyle>
      <a:tcStyle>
        <a:tcBdr>
          <a:bottom>
            <a:ln w="381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4"/>
          </a:solidFill>
        </a:fill>
      </a:tcStyle>
    </a:firstRow>
  </a:tblStyle>
  <a:tblStyle styleId="{B6BA8BE2-6E8B-495D-B298-403E2FD90022}" styleName="Table_20">
    <a:wholeTbl>
      <a:tcTxStyle b="off" i="off">
        <a:schemeClr val="dk1"/>
      </a:tcTxStyle>
      <a:tcStyle>
        <a:tcBdr>
          <a:left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3F0F6"/>
          </a:solidFill>
        </a:fill>
      </a:tcStyle>
    </a:wholeTbl>
    <a:band1H>
      <a:tcStyle>
        <a:tcBdr/>
        <a:fill>
          <a:solidFill>
            <a:srgbClr val="E5DFEC"/>
          </a:solidFill>
        </a:fill>
      </a:tcStyle>
    </a:band1H>
    <a:band1V>
      <a:tcStyle>
        <a:tcBdr/>
        <a:fill>
          <a:solidFill>
            <a:srgbClr val="E5DFEC"/>
          </a:solidFill>
        </a:fill>
      </a:tcStyle>
    </a:band1V>
    <a:lastCol>
      <a:tcTxStyle b="on" i="off"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 i="off"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 i="off">
        <a:schemeClr val="lt1"/>
      </a:tcTxStyle>
      <a:tcStyle>
        <a:tcBdr>
          <a:top>
            <a:ln w="381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4"/>
          </a:solidFill>
        </a:fill>
      </a:tcStyle>
    </a:lastRow>
    <a:firstRow>
      <a:tcTxStyle b="on" i="off">
        <a:schemeClr val="lt1"/>
      </a:tcTxStyle>
      <a:tcStyle>
        <a:tcBdr>
          <a:bottom>
            <a:ln w="381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4"/>
          </a:solidFill>
        </a:fill>
      </a:tcStyle>
    </a:firstRow>
  </a:tblStyle>
  <a:tblStyle styleId="{7835DD5F-C94A-430F-A8E7-7C418F4B026E}" styleName="Table_21">
    <a:wholeTbl>
      <a:tcTxStyle b="off" i="off">
        <a:schemeClr val="dk1"/>
      </a:tcTxStyle>
      <a:tcStyle>
        <a:tcBdr>
          <a:left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3F0F6"/>
          </a:solidFill>
        </a:fill>
      </a:tcStyle>
    </a:wholeTbl>
    <a:band1H>
      <a:tcStyle>
        <a:tcBdr/>
        <a:fill>
          <a:solidFill>
            <a:srgbClr val="E5DFEC"/>
          </a:solidFill>
        </a:fill>
      </a:tcStyle>
    </a:band1H>
    <a:band1V>
      <a:tcStyle>
        <a:tcBdr/>
        <a:fill>
          <a:solidFill>
            <a:srgbClr val="E5DFEC"/>
          </a:solidFill>
        </a:fill>
      </a:tcStyle>
    </a:band1V>
    <a:lastCol>
      <a:tcTxStyle b="on" i="off"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 i="off"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 i="off">
        <a:schemeClr val="lt1"/>
      </a:tcTxStyle>
      <a:tcStyle>
        <a:tcBdr>
          <a:top>
            <a:ln w="381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4"/>
          </a:solidFill>
        </a:fill>
      </a:tcStyle>
    </a:lastRow>
    <a:firstRow>
      <a:tcTxStyle b="on" i="off">
        <a:schemeClr val="lt1"/>
      </a:tcTxStyle>
      <a:tcStyle>
        <a:tcBdr>
          <a:bottom>
            <a:ln w="381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4"/>
          </a:solidFill>
        </a:fill>
      </a:tcStyle>
    </a:firstRow>
  </a:tblStyle>
  <a:tblStyle styleId="{EBD3FE6C-6726-40D3-9074-20D4E81933A6}" styleName="Table_22">
    <a:wholeTbl>
      <a:tcTxStyle b="off" i="off">
        <a:schemeClr val="dk1"/>
      </a:tcTxStyle>
      <a:tcStyle>
        <a:tcBdr>
          <a:left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3F0F6"/>
          </a:solidFill>
        </a:fill>
      </a:tcStyle>
    </a:wholeTbl>
    <a:band1H>
      <a:tcStyle>
        <a:tcBdr/>
        <a:fill>
          <a:solidFill>
            <a:srgbClr val="E5DFEC"/>
          </a:solidFill>
        </a:fill>
      </a:tcStyle>
    </a:band1H>
    <a:band1V>
      <a:tcStyle>
        <a:tcBdr/>
        <a:fill>
          <a:solidFill>
            <a:srgbClr val="E5DFEC"/>
          </a:solidFill>
        </a:fill>
      </a:tcStyle>
    </a:band1V>
    <a:lastCol>
      <a:tcTxStyle b="on" i="off"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 i="off"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 i="off">
        <a:schemeClr val="lt1"/>
      </a:tcTxStyle>
      <a:tcStyle>
        <a:tcBdr>
          <a:top>
            <a:ln w="381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4"/>
          </a:solidFill>
        </a:fill>
      </a:tcStyle>
    </a:lastRow>
    <a:firstRow>
      <a:tcTxStyle b="on" i="off">
        <a:schemeClr val="lt1"/>
      </a:tcTxStyle>
      <a:tcStyle>
        <a:tcBdr>
          <a:bottom>
            <a:ln w="381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4"/>
          </a:solidFill>
        </a:fill>
      </a:tcStyle>
    </a:firstRow>
  </a:tblStyle>
  <a:tblStyle styleId="{2E4EEF2B-53DD-47B3-99A2-59EF1E13BF66}" styleName="Table_23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432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4283" cy="49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48644" y="0"/>
            <a:ext cx="2944283" cy="49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920750" y="742950"/>
            <a:ext cx="4953000" cy="3714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79450" y="4705350"/>
            <a:ext cx="5435599" cy="445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9408981"/>
            <a:ext cx="2944283" cy="49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48644" y="9408981"/>
            <a:ext cx="2944283" cy="49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199846388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79450" y="4705350"/>
            <a:ext cx="5435599" cy="445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3848644" y="9408981"/>
            <a:ext cx="2944283" cy="495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pPr marL="0" marR="0" lvl="0" indent="0" algn="r" rtl="0">
              <a:buSzPct val="25000"/>
              <a:buNone/>
            </a:pPr>
            <a:r>
              <a:rPr lang="x-none"/>
              <a:t> 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Shape 322"/>
          <p:cNvSpPr txBox="1">
            <a:spLocks noGrp="1"/>
          </p:cNvSpPr>
          <p:nvPr>
            <p:ph type="body" idx="1"/>
          </p:nvPr>
        </p:nvSpPr>
        <p:spPr>
          <a:xfrm>
            <a:off x="679450" y="4705350"/>
            <a:ext cx="5435599" cy="44577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323" name="Shape 32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hape 332"/>
          <p:cNvSpPr txBox="1">
            <a:spLocks noGrp="1"/>
          </p:cNvSpPr>
          <p:nvPr>
            <p:ph type="body" idx="1"/>
          </p:nvPr>
        </p:nvSpPr>
        <p:spPr>
          <a:xfrm>
            <a:off x="679450" y="4705350"/>
            <a:ext cx="5435599" cy="44577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333" name="Shape 33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 txBox="1">
            <a:spLocks noGrp="1"/>
          </p:cNvSpPr>
          <p:nvPr>
            <p:ph type="body" idx="1"/>
          </p:nvPr>
        </p:nvSpPr>
        <p:spPr>
          <a:xfrm>
            <a:off x="679450" y="4705350"/>
            <a:ext cx="5435599" cy="44577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343" name="Shape 34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 txBox="1">
            <a:spLocks noGrp="1"/>
          </p:cNvSpPr>
          <p:nvPr>
            <p:ph type="body" idx="1"/>
          </p:nvPr>
        </p:nvSpPr>
        <p:spPr>
          <a:xfrm>
            <a:off x="679450" y="4705350"/>
            <a:ext cx="5435599" cy="44577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353" name="Shape 35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79450" y="4705350"/>
            <a:ext cx="5435599" cy="44577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79450" y="4705350"/>
            <a:ext cx="5435599" cy="44577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79450" y="4705350"/>
            <a:ext cx="5435599" cy="44577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79450" y="4705350"/>
            <a:ext cx="5435599" cy="44577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79450" y="4705350"/>
            <a:ext cx="5435599" cy="44577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79450" y="4705350"/>
            <a:ext cx="5435599" cy="44577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 txBox="1">
            <a:spLocks noGrp="1"/>
          </p:cNvSpPr>
          <p:nvPr>
            <p:ph type="body" idx="1"/>
          </p:nvPr>
        </p:nvSpPr>
        <p:spPr>
          <a:xfrm>
            <a:off x="679450" y="4705350"/>
            <a:ext cx="5435599" cy="44577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302" name="Shape 302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Shape 311"/>
          <p:cNvSpPr txBox="1">
            <a:spLocks noGrp="1"/>
          </p:cNvSpPr>
          <p:nvPr>
            <p:ph type="body" idx="1"/>
          </p:nvPr>
        </p:nvSpPr>
        <p:spPr>
          <a:xfrm>
            <a:off x="679450" y="4705350"/>
            <a:ext cx="5435599" cy="44577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312" name="Shape 312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buClr>
                <a:srgbClr val="888888"/>
              </a:buClr>
              <a:buFont typeface="Arial"/>
              <a:buNone/>
              <a:defRPr sz="3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 sz="2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ctr" rtl="0">
              <a:spcBef>
                <a:spcPts val="480"/>
              </a:spcBef>
              <a:buClr>
                <a:srgbClr val="888888"/>
              </a:buClr>
              <a:buFont typeface="Arial"/>
              <a:buNone/>
              <a:defRPr sz="24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Tx" type="vertTx">
  <p:cSld name="vertTx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None/>
              <a:defRPr sz="4400">
                <a:solidFill>
                  <a:schemeClr val="dk1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>
                <a:solidFill>
                  <a:schemeClr val="dk1"/>
                </a:solidFill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TitleAndTx" type="vertTitleAndTx">
  <p:cSld name="vertTitleAndTx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None/>
              <a:defRPr sz="4400">
                <a:solidFill>
                  <a:schemeClr val="dk1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>
                <a:solidFill>
                  <a:schemeClr val="dk1"/>
                </a:solidFill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" type="obj">
  <p:cSld name="obj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None/>
              <a:defRPr sz="4400">
                <a:solidFill>
                  <a:schemeClr val="dk1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>
                <a:solidFill>
                  <a:schemeClr val="dk1"/>
                </a:solidFill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Head" type="secHead">
  <p:cSld name="secHead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defRPr sz="4000" b="1" cap="small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Clr>
                <a:srgbClr val="888888"/>
              </a:buClr>
              <a:buNone/>
              <a:defRPr sz="2000">
                <a:solidFill>
                  <a:srgbClr val="888888"/>
                </a:solidFill>
              </a:defRPr>
            </a:lvl1pPr>
            <a:lvl2pPr marL="457200" indent="0" rtl="0">
              <a:buClr>
                <a:srgbClr val="888888"/>
              </a:buClr>
              <a:buNone/>
              <a:defRPr sz="1800">
                <a:solidFill>
                  <a:srgbClr val="888888"/>
                </a:solidFill>
              </a:defRPr>
            </a:lvl2pPr>
            <a:lvl3pPr marL="914400" indent="0" rtl="0">
              <a:buClr>
                <a:srgbClr val="888888"/>
              </a:buClr>
              <a:buNone/>
              <a:defRPr sz="1600">
                <a:solidFill>
                  <a:srgbClr val="888888"/>
                </a:solidFill>
              </a:defRPr>
            </a:lvl3pPr>
            <a:lvl4pPr marL="1371600" indent="0" rtl="0">
              <a:buClr>
                <a:srgbClr val="888888"/>
              </a:buClr>
              <a:buNone/>
              <a:defRPr sz="1400">
                <a:solidFill>
                  <a:srgbClr val="888888"/>
                </a:solidFill>
              </a:defRPr>
            </a:lvl4pPr>
            <a:lvl5pPr marL="1828800" indent="0" rtl="0">
              <a:buClr>
                <a:srgbClr val="888888"/>
              </a:buClr>
              <a:buNone/>
              <a:defRPr sz="1400">
                <a:solidFill>
                  <a:srgbClr val="888888"/>
                </a:solidFill>
              </a:defRPr>
            </a:lvl5pPr>
            <a:lvl6pPr marL="2286000" indent="0" rtl="0">
              <a:buClr>
                <a:srgbClr val="888888"/>
              </a:buClr>
              <a:buNone/>
              <a:defRPr sz="1400">
                <a:solidFill>
                  <a:srgbClr val="888888"/>
                </a:solidFill>
              </a:defRPr>
            </a:lvl6pPr>
            <a:lvl7pPr marL="2743200" indent="0" rtl="0">
              <a:buClr>
                <a:srgbClr val="888888"/>
              </a:buClr>
              <a:buNone/>
              <a:defRPr sz="1400">
                <a:solidFill>
                  <a:srgbClr val="888888"/>
                </a:solidFill>
              </a:defRPr>
            </a:lvl7pPr>
            <a:lvl8pPr marL="3200400" indent="0" rtl="0">
              <a:buClr>
                <a:srgbClr val="888888"/>
              </a:buClr>
              <a:buNone/>
              <a:defRPr sz="1400">
                <a:solidFill>
                  <a:srgbClr val="888888"/>
                </a:solidFill>
              </a:defRPr>
            </a:lvl8pPr>
            <a:lvl9pPr marL="3657600" indent="0" rtl="0">
              <a:buClr>
                <a:srgbClr val="888888"/>
              </a:buClr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Obj" type="twoObj">
  <p:cSld name="twoObj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None/>
              <a:defRPr sz="4400">
                <a:solidFill>
                  <a:schemeClr val="dk1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TxTwoObj" type="twoTxTwoObj">
  <p:cSld name="twoTxTwoObj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None/>
              <a:defRPr sz="2400" b="1"/>
            </a:lvl1pPr>
            <a:lvl2pPr marL="457200" indent="0" rtl="0">
              <a:buNone/>
              <a:defRPr sz="2000" b="1"/>
            </a:lvl2pPr>
            <a:lvl3pPr marL="914400" indent="0" rtl="0">
              <a:buNone/>
              <a:defRPr sz="1800" b="1"/>
            </a:lvl3pPr>
            <a:lvl4pPr marL="1371600" indent="0" rtl="0">
              <a:buNone/>
              <a:defRPr sz="1600" b="1"/>
            </a:lvl4pPr>
            <a:lvl5pPr marL="1828800" indent="0" rtl="0">
              <a:buNone/>
              <a:defRPr sz="1600" b="1"/>
            </a:lvl5pPr>
            <a:lvl6pPr marL="2286000" indent="0" rtl="0">
              <a:buNone/>
              <a:defRPr sz="1600" b="1"/>
            </a:lvl6pPr>
            <a:lvl7pPr marL="2743200" indent="0" rtl="0">
              <a:buNone/>
              <a:defRPr sz="1600" b="1"/>
            </a:lvl7pPr>
            <a:lvl8pPr marL="3200400" indent="0" rtl="0">
              <a:buNone/>
              <a:defRPr sz="1600" b="1"/>
            </a:lvl8pPr>
            <a:lvl9pPr marL="3657600" indent="0" rtl="0">
              <a:buNone/>
              <a:defRPr sz="1600" b="1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None/>
              <a:defRPr sz="2400" b="1"/>
            </a:lvl1pPr>
            <a:lvl2pPr marL="457200" indent="0" rtl="0">
              <a:buNone/>
              <a:defRPr sz="2000" b="1"/>
            </a:lvl2pPr>
            <a:lvl3pPr marL="914400" indent="0" rtl="0">
              <a:buNone/>
              <a:defRPr sz="1800" b="1"/>
            </a:lvl3pPr>
            <a:lvl4pPr marL="1371600" indent="0" rtl="0">
              <a:buNone/>
              <a:defRPr sz="1600" b="1"/>
            </a:lvl4pPr>
            <a:lvl5pPr marL="1828800" indent="0" rtl="0">
              <a:buNone/>
              <a:defRPr sz="1600" b="1"/>
            </a:lvl5pPr>
            <a:lvl6pPr marL="2286000" indent="0" rtl="0">
              <a:buNone/>
              <a:defRPr sz="1600" b="1"/>
            </a:lvl6pPr>
            <a:lvl7pPr marL="2743200" indent="0" rtl="0">
              <a:buNone/>
              <a:defRPr sz="1600" b="1"/>
            </a:lvl7pPr>
            <a:lvl8pPr marL="3200400" indent="0" rtl="0">
              <a:buNone/>
              <a:defRPr sz="1600" b="1"/>
            </a:lvl8pPr>
            <a:lvl9pPr marL="3657600" indent="0" rtl="0">
              <a:buNone/>
              <a:defRPr sz="1600" b="1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None/>
              <a:defRPr sz="4400">
                <a:solidFill>
                  <a:schemeClr val="dk1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Tx" type="objTx">
  <p:cSld name="objTx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3200"/>
            </a:lvl1pPr>
            <a:lvl2pPr rtl="0">
              <a:defRPr sz="2800"/>
            </a:lvl2pPr>
            <a:lvl3pPr rtl="0">
              <a:defRPr sz="2400"/>
            </a:lvl3pPr>
            <a:lvl4pPr rtl="0">
              <a:defRPr sz="2000"/>
            </a:lvl4pPr>
            <a:lvl5pPr rtl="0">
              <a:defRPr sz="20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None/>
              <a:defRPr sz="1400"/>
            </a:lvl1pPr>
            <a:lvl2pPr marL="457200" indent="0" rtl="0">
              <a:buNone/>
              <a:defRPr sz="1200"/>
            </a:lvl2pPr>
            <a:lvl3pPr marL="914400" indent="0" rtl="0">
              <a:buNone/>
              <a:defRPr sz="1000"/>
            </a:lvl3pPr>
            <a:lvl4pPr marL="1371600" indent="0" rtl="0">
              <a:buNone/>
              <a:defRPr sz="900"/>
            </a:lvl4pPr>
            <a:lvl5pPr marL="1828800" indent="0" rtl="0">
              <a:buNone/>
              <a:defRPr sz="900"/>
            </a:lvl5pPr>
            <a:lvl6pPr marL="2286000" indent="0" rtl="0">
              <a:buNone/>
              <a:defRPr sz="900"/>
            </a:lvl6pPr>
            <a:lvl7pPr marL="2743200" indent="0" rtl="0">
              <a:buNone/>
              <a:defRPr sz="900"/>
            </a:lvl7pPr>
            <a:lvl8pPr marL="3200400" indent="0" rtl="0">
              <a:buNone/>
              <a:defRPr sz="900"/>
            </a:lvl8pPr>
            <a:lvl9pPr marL="3657600" indent="0" rtl="0">
              <a:buNone/>
              <a:defRPr sz="900"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x" type="picTx">
  <p:cSld name="picTx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buClr>
                <a:srgbClr val="888888"/>
              </a:buClr>
              <a:buFont typeface="Arial"/>
              <a:buNone/>
              <a:defRPr sz="3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None/>
              <a:defRPr sz="1400"/>
            </a:lvl1pPr>
            <a:lvl2pPr marL="457200" indent="0" rtl="0">
              <a:buNone/>
              <a:defRPr sz="1200"/>
            </a:lvl2pPr>
            <a:lvl3pPr marL="914400" indent="0" rtl="0">
              <a:buNone/>
              <a:defRPr sz="1000"/>
            </a:lvl3pPr>
            <a:lvl4pPr marL="1371600" indent="0" rtl="0">
              <a:buNone/>
              <a:defRPr sz="900"/>
            </a:lvl4pPr>
            <a:lvl5pPr marL="1828800" indent="0" rtl="0">
              <a:buNone/>
              <a:defRPr sz="900"/>
            </a:lvl5pPr>
            <a:lvl6pPr marL="2286000" indent="0" rtl="0">
              <a:buNone/>
              <a:defRPr sz="900"/>
            </a:lvl6pPr>
            <a:lvl7pPr marL="2743200" indent="0" rtl="0">
              <a:buNone/>
              <a:defRPr sz="900"/>
            </a:lvl7pPr>
            <a:lvl8pPr marL="3200400" indent="0" rtl="0">
              <a:buNone/>
              <a:defRPr sz="900"/>
            </a:lvl8pPr>
            <a:lvl9pPr marL="3657600" indent="0" rtl="0">
              <a:buNone/>
              <a:defRPr sz="900"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ctrTitle"/>
          </p:nvPr>
        </p:nvSpPr>
        <p:spPr>
          <a:xfrm>
            <a:off x="1463154" y="1052736"/>
            <a:ext cx="6190456" cy="115212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x-none"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SHN Strategy Framework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subTitle" idx="1"/>
          </p:nvPr>
        </p:nvSpPr>
        <p:spPr>
          <a:xfrm>
            <a:off x="1334845" y="2276872"/>
            <a:ext cx="6400799" cy="8155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342900" marR="0" lvl="0" indent="-342900" algn="ctr" rtl="0">
              <a:spcBef>
                <a:spcPts val="280"/>
              </a:spcBef>
              <a:buClr>
                <a:srgbClr val="888888"/>
              </a:buClr>
              <a:buSzPct val="100000"/>
              <a:buFont typeface="Arial"/>
              <a:buAutoNum type="arabicPeriod"/>
            </a:pPr>
            <a:r>
              <a:rPr lang="x-none"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Water, Sanitation &amp; </a:t>
            </a:r>
            <a:r>
              <a:rPr lang="x-none" sz="1400" b="0" i="0" u="none" strike="noStrike" cap="none" baseline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Hygiene</a:t>
            </a:r>
            <a:endParaRPr lang="en-GB" sz="1400" b="0" i="0" u="none" strike="noStrike" cap="none" baseline="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ctr" rtl="0">
              <a:spcBef>
                <a:spcPts val="280"/>
              </a:spcBef>
              <a:buClr>
                <a:srgbClr val="888888"/>
              </a:buClr>
              <a:buSzPct val="100000"/>
              <a:buFont typeface="Arial"/>
              <a:buAutoNum type="arabicPeriod"/>
            </a:pPr>
            <a:r>
              <a:rPr lang="x-none" sz="1400" b="0" i="0" u="none" strike="noStrike" cap="none" baseline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Safe </a:t>
            </a:r>
            <a:r>
              <a:rPr lang="x-none"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&amp; Secure School </a:t>
            </a:r>
            <a:r>
              <a:rPr lang="x-none" sz="1400" b="0" i="0" u="none" strike="noStrike" cap="none" baseline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Environment</a:t>
            </a:r>
            <a:endParaRPr lang="en-GB" sz="1400" b="0" i="0" u="none" strike="noStrike" cap="none" baseline="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ctr" rtl="0">
              <a:spcBef>
                <a:spcPts val="280"/>
              </a:spcBef>
              <a:buClr>
                <a:srgbClr val="888888"/>
              </a:buClr>
              <a:buSzPct val="100000"/>
            </a:pPr>
            <a:endParaRPr lang="en-GB" sz="1400" dirty="0" smtClean="0">
              <a:solidFill>
                <a:schemeClr val="dk1"/>
              </a:solidFill>
            </a:endParaRPr>
          </a:p>
        </p:txBody>
      </p:sp>
      <p:sp>
        <p:nvSpPr>
          <p:cNvPr id="100" name="Shape 100"/>
          <p:cNvSpPr/>
          <p:nvPr/>
        </p:nvSpPr>
        <p:spPr>
          <a:xfrm>
            <a:off x="0" y="5805264"/>
            <a:ext cx="9144000" cy="105273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01" name="Shape 101"/>
          <p:cNvSpPr/>
          <p:nvPr/>
        </p:nvSpPr>
        <p:spPr>
          <a:xfrm>
            <a:off x="517420" y="3738451"/>
            <a:ext cx="8120062" cy="1685925"/>
          </a:xfrm>
          <a:prstGeom prst="rect">
            <a:avLst/>
          </a:prstGeom>
          <a:solidFill>
            <a:srgbClr val="538CD5"/>
          </a:solidFill>
          <a:ln w="9525" cap="flat">
            <a:solidFill>
              <a:srgbClr val="538CD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104" name="Shape 104"/>
          <p:cNvSpPr txBox="1"/>
          <p:nvPr/>
        </p:nvSpPr>
        <p:spPr>
          <a:xfrm>
            <a:off x="857224" y="4357694"/>
            <a:ext cx="7458623" cy="707846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spAutoFit/>
          </a:bodyPr>
          <a:lstStyle/>
          <a:p>
            <a:pPr algn="ctr">
              <a:buSzPct val="25000"/>
            </a:pPr>
            <a:r>
              <a:rPr lang="en-GB" sz="2000" dirty="0" smtClean="0">
                <a:solidFill>
                  <a:schemeClr val="dk1"/>
                </a:solidFill>
              </a:rPr>
              <a:t>A Take home: SHN Action Planning -Ethiopia</a:t>
            </a:r>
            <a:endParaRPr lang="x-none" sz="1050" smtClean="0">
              <a:solidFill>
                <a:schemeClr val="dk1"/>
              </a:solidFill>
            </a:endParaRPr>
          </a:p>
          <a:p>
            <a:pPr marL="0" marR="0" lvl="0" indent="0" algn="ctr" rtl="0">
              <a:buSzPct val="25000"/>
              <a:buNone/>
            </a:pPr>
            <a:endParaRPr lang="x-none" sz="2000" b="1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Shape 105"/>
          <p:cNvSpPr/>
          <p:nvPr/>
        </p:nvSpPr>
        <p:spPr>
          <a:xfrm>
            <a:off x="6948264" y="342814"/>
            <a:ext cx="1152127" cy="361836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4" name="Shape 314"/>
          <p:cNvGraphicFramePr/>
          <p:nvPr/>
        </p:nvGraphicFramePr>
        <p:xfrm>
          <a:off x="285720" y="1628800"/>
          <a:ext cx="8102713" cy="4033012"/>
        </p:xfrm>
        <a:graphic>
          <a:graphicData uri="http://schemas.openxmlformats.org/drawingml/2006/table">
            <a:tbl>
              <a:tblPr firstRow="1" bandRow="1">
                <a:noFill/>
                <a:tableStyleId>{B6BA8BE2-6E8B-495D-B298-403E2FD90022}</a:tableStyleId>
              </a:tblPr>
              <a:tblGrid>
                <a:gridCol w="8102713"/>
              </a:tblGrid>
              <a:tr h="1728762"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en-GB" sz="3600" b="0" dirty="0" smtClean="0"/>
                        <a:t>B</a:t>
                      </a:r>
                      <a:r>
                        <a:rPr lang="x-none" sz="3600" b="0" smtClean="0"/>
                        <a:t>est practices </a:t>
                      </a:r>
                      <a:r>
                        <a:rPr lang="en-GB" sz="3600" b="0" dirty="0" smtClean="0"/>
                        <a:t>learned</a:t>
                      </a:r>
                      <a:r>
                        <a:rPr lang="en-GB" sz="1400" b="0" dirty="0" smtClean="0"/>
                        <a:t> </a:t>
                      </a:r>
                    </a:p>
                    <a:p>
                      <a:r>
                        <a:rPr lang="en-GB" sz="2400" b="1" baseline="0" dirty="0" smtClean="0"/>
                        <a:t>-</a:t>
                      </a:r>
                      <a:r>
                        <a:rPr lang="en-GB" sz="2400" b="1" baseline="0" dirty="0" smtClean="0"/>
                        <a:t>Promote/support school code of conduct policies on safe, secure and protective environment </a:t>
                      </a:r>
                    </a:p>
                    <a:p>
                      <a:endParaRPr lang="x-none" sz="2000" b="1" baseline="0"/>
                    </a:p>
                  </a:txBody>
                  <a:tcPr marL="91450" marR="91450" marT="45725" marB="45725"/>
                </a:tc>
              </a:tr>
              <a:tr h="2304250"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en-GB" sz="2400" baseline="0" dirty="0" smtClean="0"/>
                        <a:t>Opportunity</a:t>
                      </a:r>
                      <a:endParaRPr lang="en-GB" sz="2400" baseline="0" dirty="0" smtClean="0"/>
                    </a:p>
                    <a:p>
                      <a:pPr marL="0" lvl="0" algn="l" rtl="0">
                        <a:buSzPct val="25000"/>
                        <a:buNone/>
                      </a:pPr>
                      <a:r>
                        <a:rPr lang="en-GB" sz="2400" b="0" baseline="0" dirty="0" smtClean="0"/>
                        <a:t>-Availability of government school improvement program </a:t>
                      </a:r>
                    </a:p>
                    <a:p>
                      <a:pPr marL="0" lvl="0" algn="l" rtl="0">
                        <a:buSzPct val="25000"/>
                        <a:buNone/>
                      </a:pPr>
                      <a:endParaRPr lang="en-GB" sz="2400" b="0" baseline="0" dirty="0" smtClean="0"/>
                    </a:p>
                    <a:p>
                      <a:pPr marL="0" lvl="0" algn="l" rtl="0">
                        <a:buSzPct val="25000"/>
                        <a:buNone/>
                      </a:pPr>
                      <a:r>
                        <a:rPr lang="en-GB" sz="2400" b="0" baseline="0" dirty="0" smtClean="0"/>
                        <a:t>Threat</a:t>
                      </a:r>
                    </a:p>
                    <a:p>
                      <a:pPr marL="0" lvl="0" algn="l" rtl="0">
                        <a:buSzPct val="25000"/>
                        <a:buNone/>
                      </a:pPr>
                      <a:r>
                        <a:rPr lang="en-GB" sz="2400" b="0" baseline="0" dirty="0" smtClean="0"/>
                        <a:t>-Delay of the government and school community to get into the process</a:t>
                      </a:r>
                      <a:endParaRPr lang="x-none" sz="1600" b="0" baseline="0"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  <p:sp>
        <p:nvSpPr>
          <p:cNvPr id="315" name="Shape 315"/>
          <p:cNvSpPr/>
          <p:nvPr/>
        </p:nvSpPr>
        <p:spPr>
          <a:xfrm>
            <a:off x="0" y="0"/>
            <a:ext cx="9144000" cy="8254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316" name="Shape 316"/>
          <p:cNvSpPr/>
          <p:nvPr/>
        </p:nvSpPr>
        <p:spPr>
          <a:xfrm>
            <a:off x="0" y="825500"/>
            <a:ext cx="9144000" cy="41274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317" name="Shape 317"/>
          <p:cNvSpPr txBox="1"/>
          <p:nvPr/>
        </p:nvSpPr>
        <p:spPr>
          <a:xfrm>
            <a:off x="916537" y="24267"/>
            <a:ext cx="5400599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School Environment</a:t>
            </a:r>
          </a:p>
        </p:txBody>
      </p:sp>
      <p:sp>
        <p:nvSpPr>
          <p:cNvPr id="318" name="Shape 318"/>
          <p:cNvSpPr txBox="1"/>
          <p:nvPr/>
        </p:nvSpPr>
        <p:spPr>
          <a:xfrm>
            <a:off x="930175" y="825500"/>
            <a:ext cx="821382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Safe &amp; Secure Learning Environment – Policy and Approach </a:t>
            </a:r>
          </a:p>
        </p:txBody>
      </p:sp>
      <p:sp>
        <p:nvSpPr>
          <p:cNvPr id="319" name="Shape 319"/>
          <p:cNvSpPr txBox="1"/>
          <p:nvPr/>
        </p:nvSpPr>
        <p:spPr>
          <a:xfrm>
            <a:off x="18288" y="825500"/>
            <a:ext cx="52126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buSzPct val="25000"/>
              <a:buNone/>
            </a:pPr>
            <a:r>
              <a:rPr lang="x-none" sz="1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04</a:t>
            </a:r>
          </a:p>
        </p:txBody>
      </p:sp>
      <p:sp>
        <p:nvSpPr>
          <p:cNvPr id="320" name="Shape 320"/>
          <p:cNvSpPr txBox="1"/>
          <p:nvPr/>
        </p:nvSpPr>
        <p:spPr>
          <a:xfrm>
            <a:off x="827583" y="6309319"/>
            <a:ext cx="7560839" cy="430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r>
              <a:rPr lang="x-none" sz="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Note: Policies contributing to Safe &amp; Secure Learning Environments take a non-discriminatory approach, aiming to include </a:t>
            </a:r>
            <a:r>
              <a:rPr lang="x-none" sz="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</a:t>
            </a:r>
            <a:r>
              <a:rPr lang="x-none" sz="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children including those with special needs and disabilities.  Countries should address gender, privacy and education access for all at both policy and school level.  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5" name="Shape 325"/>
          <p:cNvGraphicFramePr/>
          <p:nvPr/>
        </p:nvGraphicFramePr>
        <p:xfrm>
          <a:off x="214283" y="1340767"/>
          <a:ext cx="8715436" cy="4852239"/>
        </p:xfrm>
        <a:graphic>
          <a:graphicData uri="http://schemas.openxmlformats.org/drawingml/2006/table">
            <a:tbl>
              <a:tblPr firstRow="1" bandRow="1">
                <a:noFill/>
                <a:tableStyleId>{7835DD5F-C94A-430F-A8E7-7C418F4B026E}</a:tableStyleId>
              </a:tblPr>
              <a:tblGrid>
                <a:gridCol w="3949179"/>
                <a:gridCol w="1497976"/>
                <a:gridCol w="1702246"/>
                <a:gridCol w="1566035"/>
              </a:tblGrid>
              <a:tr h="1040850"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x-none" sz="1000" b="0"/>
                        <a:t>Please list below all of the stakeholders currently and/or </a:t>
                      </a:r>
                      <a:r>
                        <a:rPr lang="x-none" sz="1000" b="0" baseline="0"/>
                        <a:t>potentially involved in creating a Safe Learning Environment for your country:</a:t>
                      </a:r>
                    </a:p>
                    <a:p>
                      <a:endParaRPr lang="x-none" sz="1000" b="0" baseline="0"/>
                    </a:p>
                    <a:p>
                      <a:endParaRPr lang="x-none" sz="1000" b="0" baseline="0"/>
                    </a:p>
                    <a:p>
                      <a:endParaRPr lang="x-none" sz="1000" b="0" baseline="0"/>
                    </a:p>
                    <a:p>
                      <a:endParaRPr lang="x-none" sz="1000" b="0" baseline="0"/>
                    </a:p>
                    <a:p>
                      <a:endParaRPr lang="x-none" sz="1000" b="0" baseline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000" b="0" i="1" baseline="0"/>
                        <a:t>Example:  Teachers</a:t>
                      </a:r>
                    </a:p>
                    <a:p>
                      <a:pPr marL="0" lvl="0" algn="l" rtl="0">
                        <a:buSzPct val="25000"/>
                        <a:buNone/>
                      </a:pPr>
                      <a:r>
                        <a:rPr lang="x-none" sz="1000" b="0" i="1" baseline="0"/>
                        <a:t>                   School Principal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x-none" sz="1000" b="0"/>
                        <a:t>Please rank the stakeholder</a:t>
                      </a:r>
                      <a:r>
                        <a:rPr lang="x-none" sz="1000" b="0" baseline="0"/>
                        <a:t>s in order of importance, where 1 = most important for your program.</a:t>
                      </a:r>
                    </a:p>
                    <a:p>
                      <a:endParaRPr lang="x-none" sz="1000" b="0" baseline="0"/>
                    </a:p>
                    <a:p>
                      <a:endParaRPr lang="x-none" sz="1000" b="0" baseline="0"/>
                    </a:p>
                    <a:p>
                      <a:endParaRPr lang="x-none" sz="1000" b="0" baseline="0"/>
                    </a:p>
                    <a:p>
                      <a:pPr lvl="0" algn="ctr" rtl="0">
                        <a:buSzPct val="25000"/>
                        <a:buNone/>
                      </a:pPr>
                      <a:r>
                        <a:rPr lang="x-none" sz="1000" b="0" i="1" baseline="0"/>
                        <a:t>2</a:t>
                      </a:r>
                    </a:p>
                    <a:p>
                      <a:pPr lvl="0" algn="ctr" rtl="0">
                        <a:buSzPct val="25000"/>
                        <a:buNone/>
                      </a:pPr>
                      <a:r>
                        <a:rPr lang="x-none" sz="1000" b="0" i="1" baseline="0"/>
                        <a:t>1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lvl="0" algn="l" rtl="0">
                        <a:buSzPct val="25000"/>
                        <a:buNone/>
                      </a:pPr>
                      <a:r>
                        <a:rPr lang="x-none" sz="1000" b="0"/>
                        <a:t>Please identify what</a:t>
                      </a:r>
                      <a:r>
                        <a:rPr lang="x-none" sz="1000" b="0" baseline="0"/>
                        <a:t> role the stakeholder may play, where  </a:t>
                      </a:r>
                      <a:r>
                        <a:rPr lang="x-none" sz="1000" b="0"/>
                        <a:t>F = Financial, T = Technical, P = Policy, I = Implementation, and B</a:t>
                      </a:r>
                      <a:r>
                        <a:rPr lang="x-none" sz="1000" b="0" baseline="0"/>
                        <a:t> = Beneficiary </a:t>
                      </a:r>
                    </a:p>
                    <a:p>
                      <a:endParaRPr lang="x-none" sz="1000" b="0" baseline="0"/>
                    </a:p>
                    <a:p>
                      <a:pPr lvl="0" algn="ctr" rtl="0">
                        <a:buSzPct val="25000"/>
                        <a:buNone/>
                      </a:pPr>
                      <a:r>
                        <a:rPr lang="x-none" sz="1000" b="0" i="1" baseline="0"/>
                        <a:t>I; B</a:t>
                      </a:r>
                    </a:p>
                    <a:p>
                      <a:pPr lvl="0" algn="ctr" rtl="0">
                        <a:buSzPct val="25000"/>
                        <a:buNone/>
                      </a:pPr>
                      <a:r>
                        <a:rPr lang="x-none" sz="1000" b="0" i="1" baseline="0"/>
                        <a:t>I; B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lvl="0" algn="l" rtl="0">
                        <a:buSzPct val="25000"/>
                        <a:buNone/>
                      </a:pPr>
                      <a:r>
                        <a:rPr lang="x-none" sz="1000" b="0"/>
                        <a:t>Please indicate whether the stakeholder is currently engaged (E)</a:t>
                      </a:r>
                      <a:r>
                        <a:rPr lang="x-none" sz="1000" b="0" baseline="0"/>
                        <a:t> or could be potentially engaged (PE).</a:t>
                      </a:r>
                    </a:p>
                    <a:p>
                      <a:endParaRPr lang="x-none" sz="1000" b="0" baseline="0"/>
                    </a:p>
                    <a:p>
                      <a:endParaRPr lang="x-none" sz="1000" b="0" baseline="0"/>
                    </a:p>
                    <a:p>
                      <a:endParaRPr lang="x-none" sz="1000" b="0" baseline="0"/>
                    </a:p>
                    <a:p>
                      <a:endParaRPr lang="x-none" sz="1000" b="0" baseline="0"/>
                    </a:p>
                    <a:p>
                      <a:pPr lvl="0" algn="ctr" rtl="0">
                        <a:buSzPct val="25000"/>
                        <a:buNone/>
                      </a:pPr>
                      <a:r>
                        <a:rPr lang="x-none" sz="1000" b="0" i="1" baseline="0"/>
                        <a:t>PE</a:t>
                      </a:r>
                    </a:p>
                    <a:p>
                      <a:pPr lvl="0" algn="ctr" rtl="0">
                        <a:buSzPct val="25000"/>
                        <a:buNone/>
                      </a:pPr>
                      <a:r>
                        <a:rPr lang="x-none" sz="1000" b="0" i="1" baseline="0"/>
                        <a:t>E</a:t>
                      </a:r>
                    </a:p>
                  </a:txBody>
                  <a:tcPr marL="91450" marR="91450" marT="45725" marB="45725"/>
                </a:tc>
              </a:tr>
              <a:tr h="4632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District Education office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P, I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PE</a:t>
                      </a:r>
                      <a:endParaRPr/>
                    </a:p>
                  </a:txBody>
                  <a:tcPr marL="91425" marR="91425" marT="91425" marB="91425"/>
                </a:tc>
              </a:tr>
              <a:tr h="2775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District Agricultural and Rural Development office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T, I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PE</a:t>
                      </a:r>
                      <a:endParaRPr/>
                    </a:p>
                  </a:txBody>
                  <a:tcPr marL="91425" marR="91425" marT="91425" marB="91425"/>
                </a:tc>
              </a:tr>
              <a:tr h="2775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School Principal/Teachers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I, B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</a:t>
                      </a:r>
                      <a:endParaRPr/>
                    </a:p>
                  </a:txBody>
                  <a:tcPr marL="91425" marR="91425" marT="91425" marB="91425"/>
                </a:tc>
              </a:tr>
              <a:tr h="2775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PTAs/school boards and parents/community members 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PE</a:t>
                      </a:r>
                      <a:endParaRPr/>
                    </a:p>
                  </a:txBody>
                  <a:tcPr marL="91425" marR="91425" marT="91425" marB="91425"/>
                </a:tc>
              </a:tr>
              <a:tr h="2775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Students</a:t>
                      </a:r>
                      <a:r>
                        <a:rPr lang="en-GB" sz="1400" baseline="0" dirty="0" smtClean="0"/>
                        <a:t> </a:t>
                      </a:r>
                      <a:endParaRPr lang="en-GB" sz="1400" dirty="0" smtClean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I,B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PE</a:t>
                      </a:r>
                      <a:endParaRPr/>
                    </a:p>
                  </a:txBody>
                  <a:tcPr marL="91425" marR="91425" marT="91425" marB="91425"/>
                </a:tc>
              </a:tr>
              <a:tr h="2775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Agricultural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extension workers and other officers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PE</a:t>
                      </a:r>
                      <a:endParaRPr/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  <p:sp>
        <p:nvSpPr>
          <p:cNvPr id="326" name="Shape 326"/>
          <p:cNvSpPr/>
          <p:nvPr/>
        </p:nvSpPr>
        <p:spPr>
          <a:xfrm>
            <a:off x="0" y="0"/>
            <a:ext cx="9144000" cy="8254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327" name="Shape 327"/>
          <p:cNvSpPr/>
          <p:nvPr/>
        </p:nvSpPr>
        <p:spPr>
          <a:xfrm>
            <a:off x="0" y="825500"/>
            <a:ext cx="9144000" cy="41274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328" name="Shape 328"/>
          <p:cNvSpPr txBox="1"/>
          <p:nvPr/>
        </p:nvSpPr>
        <p:spPr>
          <a:xfrm>
            <a:off x="916537" y="24267"/>
            <a:ext cx="5400599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School Environment</a:t>
            </a:r>
          </a:p>
        </p:txBody>
      </p:sp>
      <p:sp>
        <p:nvSpPr>
          <p:cNvPr id="329" name="Shape 329"/>
          <p:cNvSpPr txBox="1"/>
          <p:nvPr/>
        </p:nvSpPr>
        <p:spPr>
          <a:xfrm>
            <a:off x="930175" y="825500"/>
            <a:ext cx="821382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Safe &amp; Secure Learning Environment – Stakeholder Analysis</a:t>
            </a:r>
          </a:p>
        </p:txBody>
      </p:sp>
      <p:sp>
        <p:nvSpPr>
          <p:cNvPr id="330" name="Shape 330"/>
          <p:cNvSpPr txBox="1"/>
          <p:nvPr/>
        </p:nvSpPr>
        <p:spPr>
          <a:xfrm>
            <a:off x="18288" y="825500"/>
            <a:ext cx="52126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buSzPct val="25000"/>
              <a:buNone/>
            </a:pPr>
            <a:r>
              <a:rPr lang="x-none" sz="1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04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/>
          <p:nvPr/>
        </p:nvSpPr>
        <p:spPr>
          <a:xfrm>
            <a:off x="0" y="0"/>
            <a:ext cx="9144000" cy="8254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336" name="Shape 336"/>
          <p:cNvSpPr/>
          <p:nvPr/>
        </p:nvSpPr>
        <p:spPr>
          <a:xfrm>
            <a:off x="0" y="825500"/>
            <a:ext cx="9144000" cy="41274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337" name="Shape 337"/>
          <p:cNvSpPr txBox="1"/>
          <p:nvPr/>
        </p:nvSpPr>
        <p:spPr>
          <a:xfrm>
            <a:off x="916537" y="24267"/>
            <a:ext cx="5400599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Long Term Roadmap</a:t>
            </a:r>
          </a:p>
        </p:txBody>
      </p:sp>
      <p:sp>
        <p:nvSpPr>
          <p:cNvPr id="338" name="Shape 338"/>
          <p:cNvSpPr txBox="1"/>
          <p:nvPr/>
        </p:nvSpPr>
        <p:spPr>
          <a:xfrm>
            <a:off x="930175" y="825500"/>
            <a:ext cx="821382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School Environment</a:t>
            </a:r>
          </a:p>
        </p:txBody>
      </p:sp>
      <p:sp>
        <p:nvSpPr>
          <p:cNvPr id="339" name="Shape 339"/>
          <p:cNvSpPr txBox="1"/>
          <p:nvPr/>
        </p:nvSpPr>
        <p:spPr>
          <a:xfrm>
            <a:off x="18288" y="825500"/>
            <a:ext cx="52126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buSzPct val="25000"/>
              <a:buNone/>
            </a:pPr>
            <a:r>
              <a:rPr lang="x-none" sz="1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04</a:t>
            </a:r>
          </a:p>
        </p:txBody>
      </p:sp>
      <p:graphicFrame>
        <p:nvGraphicFramePr>
          <p:cNvPr id="340" name="Shape 340"/>
          <p:cNvGraphicFramePr/>
          <p:nvPr/>
        </p:nvGraphicFramePr>
        <p:xfrm>
          <a:off x="357159" y="1772816"/>
          <a:ext cx="7923254" cy="4873665"/>
        </p:xfrm>
        <a:graphic>
          <a:graphicData uri="http://schemas.openxmlformats.org/drawingml/2006/table">
            <a:tbl>
              <a:tblPr firstRow="1" bandRow="1">
                <a:noFill/>
                <a:tableStyleId>{EBD3FE6C-6726-40D3-9074-20D4E81933A6}</a:tableStyleId>
              </a:tblPr>
              <a:tblGrid>
                <a:gridCol w="7923254"/>
              </a:tblGrid>
              <a:tr h="1440150"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en-GB" sz="3600" b="1" baseline="0" dirty="0" smtClean="0"/>
                        <a:t>G</a:t>
                      </a:r>
                      <a:r>
                        <a:rPr lang="x-none" sz="3600" b="1" baseline="0" smtClean="0"/>
                        <a:t>oal</a:t>
                      </a:r>
                      <a:endParaRPr lang="en-GB" sz="1400" b="0" baseline="0" dirty="0" smtClean="0"/>
                    </a:p>
                    <a:p>
                      <a:pPr marL="0" lvl="0" algn="l" rtl="0">
                        <a:buSzPct val="25000"/>
                        <a:buNone/>
                      </a:pPr>
                      <a:endParaRPr lang="en-GB" sz="2800" b="1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lvl="0" algn="l" rtl="0">
                        <a:buSzPct val="25000"/>
                        <a:buNone/>
                      </a:pPr>
                      <a:r>
                        <a:rPr lang="en-GB" sz="2800" b="1" baseline="0" dirty="0" smtClean="0">
                          <a:solidFill>
                            <a:schemeClr val="bg1"/>
                          </a:solidFill>
                        </a:rPr>
                        <a:t>To </a:t>
                      </a:r>
                      <a:r>
                        <a:rPr lang="en-GB" sz="2800" b="1" baseline="0" dirty="0" smtClean="0">
                          <a:solidFill>
                            <a:schemeClr val="bg1"/>
                          </a:solidFill>
                        </a:rPr>
                        <a:t>create green, safe, secure and protected school environment </a:t>
                      </a:r>
                      <a:endParaRPr lang="x-none" sz="2800" b="1" baseline="0">
                        <a:solidFill>
                          <a:schemeClr val="bg1"/>
                        </a:solidFill>
                      </a:endParaRPr>
                    </a:p>
                  </a:txBody>
                  <a:tcPr marL="91450" marR="91450" marT="45725" marB="45725"/>
                </a:tc>
              </a:tr>
              <a:tr h="1398925"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en-GB" sz="3200" b="1" dirty="0" smtClean="0"/>
                        <a:t>N</a:t>
                      </a:r>
                      <a:r>
                        <a:rPr lang="x-none" sz="3200" b="1" smtClean="0"/>
                        <a:t>eeds</a:t>
                      </a:r>
                      <a:endParaRPr lang="en-GB" sz="1400" dirty="0" smtClean="0"/>
                    </a:p>
                    <a:p>
                      <a:pPr marL="0" lvl="0" algn="l" rtl="0">
                        <a:buSzPct val="25000"/>
                        <a:buNone/>
                      </a:pPr>
                      <a:r>
                        <a:rPr lang="en-GB" sz="2400" b="1" dirty="0" smtClean="0"/>
                        <a:t>-In</a:t>
                      </a:r>
                      <a:r>
                        <a:rPr lang="en-GB" sz="2400" b="1" baseline="0" dirty="0" smtClean="0"/>
                        <a:t> School tree planting</a:t>
                      </a:r>
                    </a:p>
                    <a:p>
                      <a:pPr marL="0" lvl="0" algn="l" rtl="0">
                        <a:buSzPct val="25000"/>
                        <a:buNone/>
                      </a:pPr>
                      <a:r>
                        <a:rPr lang="en-GB" sz="2400" b="1" baseline="0" dirty="0" smtClean="0"/>
                        <a:t>-Safe school code of conduct </a:t>
                      </a:r>
                      <a:endParaRPr lang="x-none" sz="2400" b="1"/>
                    </a:p>
                  </a:txBody>
                  <a:tcPr marL="91450" marR="91450" marT="45725" marB="45725"/>
                </a:tc>
              </a:tr>
              <a:tr h="13989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en-GB" sz="2400" b="1" dirty="0" smtClean="0"/>
                        <a:t>A</a:t>
                      </a:r>
                      <a:r>
                        <a:rPr lang="x-none" sz="2400" b="1" smtClean="0"/>
                        <a:t>ctions</a:t>
                      </a:r>
                      <a:r>
                        <a:rPr lang="x-none" sz="2400" smtClean="0"/>
                        <a:t> </a:t>
                      </a:r>
                      <a:endParaRPr lang="en-GB" sz="1400" baseline="0" dirty="0" smtClean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en-GB" sz="1400" baseline="0" dirty="0" smtClean="0"/>
                        <a:t>-</a:t>
                      </a:r>
                      <a:r>
                        <a:rPr lang="en-GB" sz="2400" baseline="0" dirty="0" smtClean="0"/>
                        <a:t>Promoting and supporting tree plantation process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en-GB" sz="2400" baseline="0" dirty="0" smtClean="0"/>
                        <a:t>-Promoting/supporting establishment of safe school code of conduct</a:t>
                      </a:r>
                      <a:endParaRPr lang="x-none" sz="2400" baseline="0"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/>
          <p:nvPr/>
        </p:nvSpPr>
        <p:spPr>
          <a:xfrm>
            <a:off x="0" y="0"/>
            <a:ext cx="9144000" cy="8254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346" name="Shape 346"/>
          <p:cNvSpPr/>
          <p:nvPr/>
        </p:nvSpPr>
        <p:spPr>
          <a:xfrm>
            <a:off x="0" y="825500"/>
            <a:ext cx="9144000" cy="41274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347" name="Shape 347"/>
          <p:cNvSpPr txBox="1"/>
          <p:nvPr/>
        </p:nvSpPr>
        <p:spPr>
          <a:xfrm>
            <a:off x="930175" y="825500"/>
            <a:ext cx="821382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School Environment</a:t>
            </a:r>
          </a:p>
        </p:txBody>
      </p:sp>
      <p:sp>
        <p:nvSpPr>
          <p:cNvPr id="348" name="Shape 348"/>
          <p:cNvSpPr txBox="1"/>
          <p:nvPr/>
        </p:nvSpPr>
        <p:spPr>
          <a:xfrm>
            <a:off x="18288" y="825500"/>
            <a:ext cx="52126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buSzPct val="25000"/>
              <a:buNone/>
            </a:pPr>
            <a:r>
              <a:rPr lang="x-none" sz="1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04</a:t>
            </a:r>
          </a:p>
        </p:txBody>
      </p:sp>
      <p:sp>
        <p:nvSpPr>
          <p:cNvPr id="349" name="Shape 349"/>
          <p:cNvSpPr txBox="1"/>
          <p:nvPr/>
        </p:nvSpPr>
        <p:spPr>
          <a:xfrm>
            <a:off x="916537" y="24267"/>
            <a:ext cx="5400599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Short Term Action Plan</a:t>
            </a:r>
          </a:p>
        </p:txBody>
      </p:sp>
      <p:graphicFrame>
        <p:nvGraphicFramePr>
          <p:cNvPr id="350" name="Shape 350"/>
          <p:cNvGraphicFramePr/>
          <p:nvPr/>
        </p:nvGraphicFramePr>
        <p:xfrm>
          <a:off x="142844" y="1285860"/>
          <a:ext cx="9001156" cy="5387001"/>
        </p:xfrm>
        <a:graphic>
          <a:graphicData uri="http://schemas.openxmlformats.org/drawingml/2006/table">
            <a:tbl>
              <a:tblPr>
                <a:noFill/>
                <a:tableStyleId>{2E4EEF2B-53DD-47B3-99A2-59EF1E13BF66}</a:tableStyleId>
              </a:tblPr>
              <a:tblGrid>
                <a:gridCol w="1437159"/>
                <a:gridCol w="1249371"/>
                <a:gridCol w="1776227"/>
                <a:gridCol w="1134600"/>
                <a:gridCol w="1856746"/>
                <a:gridCol w="1547053"/>
              </a:tblGrid>
              <a:tr h="214314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400" b="1" i="0" u="none" strike="noStrike" cap="none" baseline="0">
                          <a:solidFill>
                            <a:schemeClr val="lt1"/>
                          </a:solidFill>
                        </a:rPr>
                        <a:t>Program Name: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GB" dirty="0" smtClean="0"/>
                        <a:t>SHN</a:t>
                      </a:r>
                      <a:endParaRPr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3916">
                <a:tc gridSpan="6">
                  <a:txBody>
                    <a:bodyPr/>
                    <a:lstStyle/>
                    <a:p>
                      <a:endParaRPr sz="70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400" b="1" i="0" u="none" strike="noStrike" cap="none" baseline="0">
                          <a:solidFill>
                            <a:schemeClr val="lt1"/>
                          </a:solidFill>
                        </a:rPr>
                        <a:t>Goal: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baseline="0" dirty="0" smtClean="0">
                          <a:solidFill>
                            <a:srgbClr val="002060"/>
                          </a:solidFill>
                        </a:rPr>
                        <a:t>To create green, safe, secure and protected school environment </a:t>
                      </a:r>
                      <a:endParaRPr lang="x-none" sz="1400" b="1" baseline="0" smtClean="0">
                        <a:solidFill>
                          <a:srgbClr val="002060"/>
                        </a:solidFill>
                      </a:endParaRPr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8921">
                <a:tc gridSpan="6">
                  <a:txBody>
                    <a:bodyPr/>
                    <a:lstStyle/>
                    <a:p>
                      <a:endParaRPr sz="80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896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Needs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Activities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endParaRPr lang="x-none" sz="1300" b="1" i="0" u="none" strike="noStrike" cap="none" baseline="0">
                        <a:solidFill>
                          <a:srgbClr val="FFFFFF"/>
                        </a:solidFill>
                      </a:endParaRP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Timeframe</a:t>
                      </a: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Responsible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Verification of Completion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</a:tr>
              <a:tr h="1423577">
                <a:tc rowSpan="2"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en-GB" sz="1800" b="1" baseline="0" dirty="0" smtClean="0"/>
                        <a:t>School tree plantation</a:t>
                      </a:r>
                      <a:endParaRPr lang="x-none" sz="1800" b="1" smtClean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en-GB" sz="2000" baseline="0" dirty="0" smtClean="0"/>
                        <a:t>-Promoting in school tree plantation for teachers, students and community members</a:t>
                      </a:r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endParaRPr lang="en-GB" sz="1400" baseline="0" dirty="0" smtClean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January 2013</a:t>
                      </a:r>
                      <a:endParaRPr sz="200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SHN</a:t>
                      </a:r>
                      <a:r>
                        <a:rPr lang="en-GB" sz="2000" baseline="0" dirty="0" smtClean="0"/>
                        <a:t> Officer</a:t>
                      </a:r>
                    </a:p>
                    <a:p>
                      <a:r>
                        <a:rPr lang="en-GB" sz="2000" baseline="0" dirty="0" smtClean="0"/>
                        <a:t>M&amp;E Advisor</a:t>
                      </a:r>
                      <a:endParaRPr sz="200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Program supervision</a:t>
                      </a:r>
                      <a:endParaRPr sz="200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  <a:tr h="813458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aseline="0" dirty="0" smtClean="0"/>
                        <a:t>-Supporting tree seedling plantation process</a:t>
                      </a:r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aseline="0" dirty="0" smtClean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April 2013</a:t>
                      </a:r>
                      <a:endParaRPr lang="en-GB" sz="2000"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SHN</a:t>
                      </a:r>
                      <a:r>
                        <a:rPr lang="en-GB" sz="2000" baseline="0" dirty="0" smtClean="0"/>
                        <a:t> Officer</a:t>
                      </a:r>
                    </a:p>
                    <a:p>
                      <a:r>
                        <a:rPr lang="en-GB" sz="2000" baseline="0" dirty="0" smtClean="0"/>
                        <a:t>M&amp;E Advisor</a:t>
                      </a:r>
                      <a:endParaRPr lang="en-GB" sz="2000" dirty="0" smtClean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Program supervision</a:t>
                      </a:r>
                      <a:endParaRPr sz="200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  <a:tr h="1118518">
                <a:tc>
                  <a:txBody>
                    <a:bodyPr/>
                    <a:lstStyle/>
                    <a:p>
                      <a:r>
                        <a:rPr lang="en-GB" sz="1800" b="1" baseline="0" dirty="0" smtClean="0"/>
                        <a:t>Safe school code of conduct </a:t>
                      </a:r>
                      <a:endParaRPr sz="180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en-GB" sz="2000" baseline="0" dirty="0" smtClean="0"/>
                        <a:t>Promoting establishment of safe school code of conduct</a:t>
                      </a:r>
                      <a:endParaRPr lang="x-none" sz="2000" baseline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endParaRPr lang="x-none" sz="1400" baseline="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November</a:t>
                      </a:r>
                      <a:r>
                        <a:rPr lang="en-GB" sz="2000" baseline="0" dirty="0" smtClean="0"/>
                        <a:t> 2012</a:t>
                      </a:r>
                      <a:endParaRPr sz="200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SHN</a:t>
                      </a:r>
                      <a:r>
                        <a:rPr lang="en-GB" sz="2000" baseline="0" dirty="0" smtClean="0"/>
                        <a:t> Officer</a:t>
                      </a:r>
                    </a:p>
                    <a:p>
                      <a:r>
                        <a:rPr lang="en-GB" sz="2000" baseline="0" dirty="0" smtClean="0"/>
                        <a:t>M&amp;E Advisor</a:t>
                      </a:r>
                      <a:endParaRPr lang="en-GB" sz="2000" dirty="0" smtClean="0"/>
                    </a:p>
                    <a:p>
                      <a:endParaRPr sz="200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Quarter</a:t>
                      </a:r>
                      <a:r>
                        <a:rPr lang="en-GB" sz="2000" baseline="0" dirty="0" smtClean="0"/>
                        <a:t> report</a:t>
                      </a:r>
                      <a:endParaRPr sz="200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714356"/>
            <a:ext cx="642942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 smtClean="0">
                <a:solidFill>
                  <a:srgbClr val="002060"/>
                </a:solidFill>
                <a:latin typeface="Ge'ez-1" pitchFamily="34" charset="0"/>
              </a:rPr>
              <a:t>›d”‚ d“</a:t>
            </a:r>
          </a:p>
          <a:p>
            <a:pPr algn="ctr"/>
            <a:r>
              <a:rPr lang="en-GB" sz="6600" dirty="0" smtClean="0">
                <a:solidFill>
                  <a:srgbClr val="002060"/>
                </a:solidFill>
              </a:rPr>
              <a:t>Asante Sana </a:t>
            </a:r>
          </a:p>
          <a:p>
            <a:pPr algn="ctr"/>
            <a:endParaRPr lang="en-GB" sz="5400" dirty="0" smtClean="0">
              <a:latin typeface="Ge'ez-1" pitchFamily="34" charset="0"/>
            </a:endParaRPr>
          </a:p>
          <a:p>
            <a:pPr algn="ctr"/>
            <a:r>
              <a:rPr lang="en-GB" sz="6600" dirty="0" smtClean="0">
                <a:solidFill>
                  <a:srgbClr val="00B0F0"/>
                </a:solidFill>
                <a:latin typeface="Ge'ez-1" pitchFamily="34" charset="0"/>
              </a:rPr>
              <a:t>›</a:t>
            </a:r>
            <a:r>
              <a:rPr lang="en-GB" sz="6600" dirty="0" err="1" smtClean="0">
                <a:solidFill>
                  <a:srgbClr val="00B0F0"/>
                </a:solidFill>
                <a:latin typeface="Ge'ez-1" pitchFamily="34" charset="0"/>
              </a:rPr>
              <a:t>ScÓ“KG</a:t>
            </a:r>
            <a:r>
              <a:rPr lang="en-GB" sz="6600" dirty="0" smtClean="0">
                <a:solidFill>
                  <a:srgbClr val="00B0F0"/>
                </a:solidFill>
                <a:latin typeface="Ge'ez-1" pitchFamily="34" charset="0"/>
              </a:rPr>
              <a:t>&lt;</a:t>
            </a:r>
          </a:p>
          <a:p>
            <a:pPr algn="ctr"/>
            <a:r>
              <a:rPr lang="en-GB" sz="6600" dirty="0" err="1" smtClean="0">
                <a:solidFill>
                  <a:srgbClr val="00B0F0"/>
                </a:solidFill>
              </a:rPr>
              <a:t>Ameseginalehu</a:t>
            </a:r>
            <a:endParaRPr lang="en-GB" sz="6600" dirty="0" smtClean="0">
              <a:solidFill>
                <a:srgbClr val="00B0F0"/>
              </a:solidFill>
              <a:latin typeface="Ge'ez-1" pitchFamily="34" charset="0"/>
            </a:endParaRPr>
          </a:p>
          <a:p>
            <a:pPr algn="ctr"/>
            <a:endParaRPr lang="en-GB" sz="6600" dirty="0">
              <a:latin typeface="Ge'ez-1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/>
        </p:nvSpPr>
        <p:spPr>
          <a:xfrm>
            <a:off x="0" y="0"/>
            <a:ext cx="9144000" cy="8254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12" name="Shape 112"/>
          <p:cNvSpPr txBox="1"/>
          <p:nvPr/>
        </p:nvSpPr>
        <p:spPr>
          <a:xfrm>
            <a:off x="916537" y="24266"/>
            <a:ext cx="8013181" cy="52318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School Based Services &amp; Education</a:t>
            </a:r>
          </a:p>
        </p:txBody>
      </p:sp>
      <p:sp>
        <p:nvSpPr>
          <p:cNvPr id="113" name="Shape 113"/>
          <p:cNvSpPr/>
          <p:nvPr/>
        </p:nvSpPr>
        <p:spPr>
          <a:xfrm>
            <a:off x="0" y="825500"/>
            <a:ext cx="9144000" cy="41274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14" name="Shape 114"/>
          <p:cNvSpPr txBox="1"/>
          <p:nvPr/>
        </p:nvSpPr>
        <p:spPr>
          <a:xfrm>
            <a:off x="930174" y="825500"/>
            <a:ext cx="5927841" cy="36929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Water, Sanitation &amp; Hygiene Services</a:t>
            </a:r>
          </a:p>
        </p:txBody>
      </p:sp>
      <p:sp>
        <p:nvSpPr>
          <p:cNvPr id="115" name="Shape 115"/>
          <p:cNvSpPr txBox="1"/>
          <p:nvPr/>
        </p:nvSpPr>
        <p:spPr>
          <a:xfrm>
            <a:off x="18288" y="825500"/>
            <a:ext cx="52126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buSzPct val="25000"/>
              <a:buNone/>
            </a:pPr>
            <a:r>
              <a:rPr lang="x-none" sz="1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</a:p>
        </p:txBody>
      </p:sp>
      <p:graphicFrame>
        <p:nvGraphicFramePr>
          <p:cNvPr id="116" name="Shape 116"/>
          <p:cNvGraphicFramePr/>
          <p:nvPr/>
        </p:nvGraphicFramePr>
        <p:xfrm>
          <a:off x="214282" y="1285860"/>
          <a:ext cx="8929718" cy="4686525"/>
        </p:xfrm>
        <a:graphic>
          <a:graphicData uri="http://schemas.openxmlformats.org/drawingml/2006/table">
            <a:tbl>
              <a:tblPr firstRow="1" bandRow="1">
                <a:noFill/>
                <a:tableStyleId>{BDBFB7AD-6AF9-4B7A-8D35-0E830C472EA6}</a:tableStyleId>
              </a:tblPr>
              <a:tblGrid>
                <a:gridCol w="8929718"/>
              </a:tblGrid>
              <a:tr h="2214578"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en-GB" sz="3200" b="1" dirty="0" smtClean="0"/>
                        <a:t>O</a:t>
                      </a:r>
                      <a:r>
                        <a:rPr lang="x-none" sz="3200" b="1" smtClean="0"/>
                        <a:t>bservations</a:t>
                      </a:r>
                      <a:endParaRPr lang="x-none" sz="3200" b="0" baseline="0"/>
                    </a:p>
                    <a:p>
                      <a:endParaRPr lang="x-none" sz="1400" b="0" baseline="0"/>
                    </a:p>
                    <a:p>
                      <a:pPr marL="261938" indent="-261938">
                        <a:buFont typeface="Arial" pitchFamily="34" charset="0"/>
                        <a:buChar char="•"/>
                      </a:pPr>
                      <a:r>
                        <a:rPr lang="en-GB" sz="2400" b="0" baseline="0" dirty="0" smtClean="0">
                          <a:solidFill>
                            <a:srgbClr val="002060"/>
                          </a:solidFill>
                        </a:rPr>
                        <a:t>Use </a:t>
                      </a:r>
                      <a:r>
                        <a:rPr lang="en-GB" sz="2400" b="0" baseline="0" dirty="0" smtClean="0">
                          <a:solidFill>
                            <a:srgbClr val="002060"/>
                          </a:solidFill>
                        </a:rPr>
                        <a:t>of school fund  to maintain school water and hand washing facilities </a:t>
                      </a:r>
                    </a:p>
                    <a:p>
                      <a:pPr marL="261938" indent="-261938">
                        <a:buFont typeface="Arial" pitchFamily="34" charset="0"/>
                        <a:buNone/>
                      </a:pPr>
                      <a:endParaRPr lang="en-GB" sz="1400" b="0" baseline="0" dirty="0" smtClean="0"/>
                    </a:p>
                  </a:txBody>
                  <a:tcPr marL="91450" marR="91450" marT="45725" marB="45725"/>
                </a:tc>
              </a:tr>
              <a:tr h="2471947">
                <a:tc>
                  <a:txBody>
                    <a:bodyPr/>
                    <a:lstStyle/>
                    <a:p>
                      <a:pPr marL="179388" lvl="0" indent="-179388" algn="l" rtl="0">
                        <a:buSzPct val="25000"/>
                        <a:buFont typeface="Arial" pitchFamily="34" charset="0"/>
                        <a:buNone/>
                      </a:pPr>
                      <a:r>
                        <a:rPr lang="en-GB" sz="3200" baseline="0" dirty="0" smtClean="0"/>
                        <a:t>Opportunity </a:t>
                      </a:r>
                      <a:r>
                        <a:rPr lang="en-GB" sz="3200" baseline="0" dirty="0" smtClean="0"/>
                        <a:t>;</a:t>
                      </a:r>
                    </a:p>
                    <a:p>
                      <a:pPr marL="179388" lvl="0" indent="-179388" algn="l" rtl="0">
                        <a:buSzPct val="25000"/>
                        <a:buFont typeface="Arial" pitchFamily="34" charset="0"/>
                        <a:buChar char="•"/>
                      </a:pPr>
                      <a:r>
                        <a:rPr lang="en-GB" sz="2400" baseline="0" dirty="0" smtClean="0"/>
                        <a:t>There is school fund allocated for schools by the government  </a:t>
                      </a:r>
                    </a:p>
                    <a:p>
                      <a:pPr marL="179388" lvl="0" indent="-179388" algn="l" rtl="0">
                        <a:buSzPct val="25000"/>
                        <a:buFont typeface="Arial" pitchFamily="34" charset="0"/>
                        <a:buNone/>
                      </a:pPr>
                      <a:endParaRPr lang="en-GB" sz="2400" baseline="0" dirty="0" smtClean="0"/>
                    </a:p>
                    <a:p>
                      <a:pPr marL="179388" lvl="0" indent="-179388" algn="l" rtl="0">
                        <a:buSzPct val="25000"/>
                        <a:buFont typeface="Arial" pitchFamily="34" charset="0"/>
                        <a:buNone/>
                      </a:pPr>
                      <a:r>
                        <a:rPr lang="en-GB" sz="3600" baseline="0" dirty="0" smtClean="0"/>
                        <a:t>Threats</a:t>
                      </a:r>
                    </a:p>
                    <a:p>
                      <a:pPr marL="179388" lvl="0" indent="-179388" algn="l" rtl="0">
                        <a:buSzPct val="25000"/>
                        <a:buFont typeface="Arial" pitchFamily="34" charset="0"/>
                        <a:buChar char="•"/>
                      </a:pPr>
                      <a:r>
                        <a:rPr lang="en-GB" sz="2400" baseline="0" dirty="0" smtClean="0"/>
                        <a:t>Resistance from the government to use the fund for WASH </a:t>
                      </a:r>
                      <a:endParaRPr lang="x-none" sz="2400" baseline="0"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  <p:sp>
        <p:nvSpPr>
          <p:cNvPr id="117" name="Shape 117"/>
          <p:cNvSpPr txBox="1"/>
          <p:nvPr/>
        </p:nvSpPr>
        <p:spPr>
          <a:xfrm>
            <a:off x="285720" y="6143644"/>
            <a:ext cx="8858279" cy="73862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*Note: School based services include  provision of potable water, handwashing facilities and separate latrines for boys/girls/teachers;  waste disposal; screening, testing, treatment  and referral for ailments; information &amp; advice; micronutrient supplementation and school meals , among others.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/>
        </p:nvSpPr>
        <p:spPr>
          <a:xfrm>
            <a:off x="0" y="0"/>
            <a:ext cx="9144000" cy="8254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23" name="Shape 123"/>
          <p:cNvSpPr txBox="1"/>
          <p:nvPr/>
        </p:nvSpPr>
        <p:spPr>
          <a:xfrm>
            <a:off x="916537" y="24267"/>
            <a:ext cx="7013049" cy="52318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School Based Services &amp; Education</a:t>
            </a:r>
          </a:p>
        </p:txBody>
      </p:sp>
      <p:sp>
        <p:nvSpPr>
          <p:cNvPr id="124" name="Shape 124"/>
          <p:cNvSpPr/>
          <p:nvPr/>
        </p:nvSpPr>
        <p:spPr>
          <a:xfrm>
            <a:off x="0" y="825500"/>
            <a:ext cx="9144000" cy="41274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25" name="Shape 125"/>
          <p:cNvSpPr txBox="1"/>
          <p:nvPr/>
        </p:nvSpPr>
        <p:spPr>
          <a:xfrm>
            <a:off x="930175" y="825500"/>
            <a:ext cx="8106320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Water, Sanitation &amp; Hygiene – Engaging with the Community and Pupils</a:t>
            </a:r>
          </a:p>
        </p:txBody>
      </p:sp>
      <p:sp>
        <p:nvSpPr>
          <p:cNvPr id="126" name="Shape 126"/>
          <p:cNvSpPr txBox="1"/>
          <p:nvPr/>
        </p:nvSpPr>
        <p:spPr>
          <a:xfrm>
            <a:off x="18288" y="825500"/>
            <a:ext cx="52126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buSzPct val="25000"/>
              <a:buNone/>
            </a:pPr>
            <a:r>
              <a:rPr lang="x-none" sz="1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</a:p>
        </p:txBody>
      </p:sp>
      <p:graphicFrame>
        <p:nvGraphicFramePr>
          <p:cNvPr id="127" name="Shape 127"/>
          <p:cNvGraphicFramePr/>
          <p:nvPr/>
        </p:nvGraphicFramePr>
        <p:xfrm>
          <a:off x="214282" y="1357299"/>
          <a:ext cx="8929718" cy="5282613"/>
        </p:xfrm>
        <a:graphic>
          <a:graphicData uri="http://schemas.openxmlformats.org/drawingml/2006/table">
            <a:tbl>
              <a:tblPr firstRow="1" bandRow="1">
                <a:noFill/>
                <a:tableStyleId>{07A7ABCC-DC45-4F6E-8890-99CA25BA6CC3}</a:tableStyleId>
              </a:tblPr>
              <a:tblGrid>
                <a:gridCol w="8929718"/>
              </a:tblGrid>
              <a:tr h="1545655"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en-GB" sz="3200" b="1" baseline="0" dirty="0" smtClean="0"/>
                        <a:t>B</a:t>
                      </a:r>
                      <a:r>
                        <a:rPr lang="x-none" sz="3200" b="1" baseline="0" smtClean="0"/>
                        <a:t>est </a:t>
                      </a:r>
                      <a:r>
                        <a:rPr lang="x-none" sz="3200" b="1" baseline="0"/>
                        <a:t>practices </a:t>
                      </a:r>
                      <a:r>
                        <a:rPr lang="en-GB" sz="3200" b="1" baseline="0" dirty="0" smtClean="0"/>
                        <a:t>we realized</a:t>
                      </a:r>
                      <a:r>
                        <a:rPr lang="en-GB" sz="1800" b="0" baseline="0" dirty="0" smtClean="0"/>
                        <a:t> </a:t>
                      </a:r>
                      <a:endParaRPr lang="x-none" sz="1800" b="0" baseline="0"/>
                    </a:p>
                    <a:p>
                      <a:endParaRPr lang="x-none" sz="1400" b="0" baseline="0"/>
                    </a:p>
                    <a:p>
                      <a:pPr marL="261938" indent="-261938">
                        <a:buFont typeface="Arial" pitchFamily="34" charset="0"/>
                        <a:buChar char="•"/>
                      </a:pPr>
                      <a:r>
                        <a:rPr lang="en-GB" sz="2800" b="0" baseline="0" dirty="0" smtClean="0">
                          <a:solidFill>
                            <a:srgbClr val="002060"/>
                          </a:solidFill>
                        </a:rPr>
                        <a:t>Sensitize /promote community and parents to send their children  to school with meal</a:t>
                      </a:r>
                      <a:endParaRPr lang="x-none" sz="2800" b="0" baseline="0">
                        <a:solidFill>
                          <a:srgbClr val="002060"/>
                        </a:solidFill>
                      </a:endParaRPr>
                    </a:p>
                  </a:txBody>
                  <a:tcPr marL="91450" marR="91450" marT="45725" marB="45725"/>
                </a:tc>
              </a:tr>
              <a:tr h="3026376">
                <a:tc>
                  <a:txBody>
                    <a:bodyPr/>
                    <a:lstStyle/>
                    <a:p>
                      <a:pPr marL="261938" lvl="0" indent="-261938" algn="l" rtl="0">
                        <a:buSzPct val="25000"/>
                        <a:buFont typeface="Arial" pitchFamily="34" charset="0"/>
                        <a:buNone/>
                      </a:pPr>
                      <a:r>
                        <a:rPr lang="en-GB" sz="3200" baseline="0" dirty="0" smtClean="0"/>
                        <a:t>Opportunities</a:t>
                      </a:r>
                      <a:r>
                        <a:rPr lang="en-GB" sz="3200" baseline="0" dirty="0" smtClean="0"/>
                        <a:t>;</a:t>
                      </a:r>
                    </a:p>
                    <a:p>
                      <a:pPr marL="261938" lvl="0" indent="-261938" algn="l" rtl="0">
                        <a:buSzPct val="25000"/>
                        <a:buFont typeface="Arial" pitchFamily="34" charset="0"/>
                        <a:buNone/>
                      </a:pPr>
                      <a:r>
                        <a:rPr lang="en-GB" sz="2400" baseline="0" dirty="0" smtClean="0"/>
                        <a:t>-Food secured community </a:t>
                      </a:r>
                    </a:p>
                    <a:p>
                      <a:pPr marL="261938" lvl="0" indent="-261938" algn="l" rtl="0">
                        <a:buSzPct val="25000"/>
                        <a:buFont typeface="Arial" pitchFamily="34" charset="0"/>
                        <a:buNone/>
                      </a:pPr>
                      <a:r>
                        <a:rPr lang="en-GB" sz="2400" baseline="0" dirty="0" smtClean="0"/>
                        <a:t>-Already established good partnership with the community </a:t>
                      </a:r>
                    </a:p>
                    <a:p>
                      <a:pPr marL="261938" lvl="0" indent="-261938" algn="l" rtl="0">
                        <a:buSzPct val="25000"/>
                        <a:buFont typeface="Arial" pitchFamily="34" charset="0"/>
                        <a:buNone/>
                      </a:pPr>
                      <a:endParaRPr lang="en-GB" sz="1050" baseline="0" dirty="0" smtClean="0"/>
                    </a:p>
                    <a:p>
                      <a:pPr marL="261938" lvl="0" indent="-261938" algn="l" rtl="0">
                        <a:buSzPct val="25000"/>
                        <a:buFont typeface="Arial" pitchFamily="34" charset="0"/>
                        <a:buNone/>
                      </a:pPr>
                      <a:r>
                        <a:rPr lang="en-GB" sz="3600" baseline="0" dirty="0" smtClean="0"/>
                        <a:t>Threat;</a:t>
                      </a:r>
                    </a:p>
                    <a:p>
                      <a:pPr marL="261938" lvl="0" indent="-261938" algn="l" rtl="0">
                        <a:buSzPct val="25000"/>
                        <a:buFont typeface="Arial" pitchFamily="34" charset="0"/>
                        <a:buNone/>
                      </a:pPr>
                      <a:r>
                        <a:rPr lang="en-GB" sz="2800" baseline="0" dirty="0" smtClean="0"/>
                        <a:t>-</a:t>
                      </a:r>
                      <a:r>
                        <a:rPr lang="en-GB" sz="2400" baseline="0" dirty="0" smtClean="0"/>
                        <a:t>Resistance from some parents </a:t>
                      </a:r>
                    </a:p>
                    <a:p>
                      <a:pPr marL="261938" lvl="0" indent="-261938" algn="l" rtl="0">
                        <a:buSzPct val="25000"/>
                        <a:buFont typeface="Arial" pitchFamily="34" charset="0"/>
                        <a:buNone/>
                      </a:pPr>
                      <a:r>
                        <a:rPr lang="en-GB" sz="2400" baseline="0" dirty="0" smtClean="0"/>
                        <a:t>-Some households may run out of food during food shortage season </a:t>
                      </a:r>
                      <a:endParaRPr lang="x-none" sz="2400" baseline="0"/>
                    </a:p>
                  </a:txBody>
                  <a:tcPr marL="91450" marR="91450" marT="45725" marB="45725"/>
                </a:tc>
              </a:tr>
              <a:tr h="459133">
                <a:tc>
                  <a:txBody>
                    <a:bodyPr/>
                    <a:lstStyle/>
                    <a:p>
                      <a:pPr marL="261938" lvl="0" indent="-261938" algn="l" rtl="0">
                        <a:buSzPct val="25000"/>
                        <a:buFont typeface="Arial" pitchFamily="34" charset="0"/>
                        <a:buNone/>
                      </a:pPr>
                      <a:endParaRPr lang="x-none" sz="1400" baseline="0"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/>
        </p:nvSpPr>
        <p:spPr>
          <a:xfrm>
            <a:off x="0" y="0"/>
            <a:ext cx="9144000" cy="8254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33" name="Shape 133"/>
          <p:cNvSpPr/>
          <p:nvPr/>
        </p:nvSpPr>
        <p:spPr>
          <a:xfrm>
            <a:off x="0" y="825500"/>
            <a:ext cx="9144000" cy="41274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34" name="Shape 134"/>
          <p:cNvSpPr txBox="1"/>
          <p:nvPr/>
        </p:nvSpPr>
        <p:spPr>
          <a:xfrm>
            <a:off x="916537" y="24267"/>
            <a:ext cx="7941743" cy="52318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School Based Services &amp; Education</a:t>
            </a:r>
          </a:p>
        </p:txBody>
      </p:sp>
      <p:sp>
        <p:nvSpPr>
          <p:cNvPr id="135" name="Shape 135"/>
          <p:cNvSpPr txBox="1"/>
          <p:nvPr/>
        </p:nvSpPr>
        <p:spPr>
          <a:xfrm>
            <a:off x="930174" y="825500"/>
            <a:ext cx="6142156" cy="36929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Water, Sanitation &amp; Hygiene </a:t>
            </a:r>
            <a:r>
              <a:rPr lang="x-none" sz="1800" b="0" i="0" u="none" strike="noStrike" cap="none" baseline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Education</a:t>
            </a:r>
            <a:r>
              <a:rPr lang="en-GB" sz="18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-IEC </a:t>
            </a:r>
            <a:endParaRPr lang="x-none"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Shape 136"/>
          <p:cNvSpPr txBox="1"/>
          <p:nvPr/>
        </p:nvSpPr>
        <p:spPr>
          <a:xfrm>
            <a:off x="18288" y="825500"/>
            <a:ext cx="52126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buSzPct val="25000"/>
              <a:buNone/>
            </a:pPr>
            <a:r>
              <a:rPr lang="x-none" sz="1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</a:p>
        </p:txBody>
      </p:sp>
      <p:graphicFrame>
        <p:nvGraphicFramePr>
          <p:cNvPr id="137" name="Shape 137"/>
          <p:cNvGraphicFramePr/>
          <p:nvPr/>
        </p:nvGraphicFramePr>
        <p:xfrm>
          <a:off x="285720" y="1628800"/>
          <a:ext cx="8358246" cy="4657720"/>
        </p:xfrm>
        <a:graphic>
          <a:graphicData uri="http://schemas.openxmlformats.org/drawingml/2006/table">
            <a:tbl>
              <a:tblPr firstRow="1" bandRow="1">
                <a:noFill/>
                <a:tableStyleId>{25FAF77A-D1D7-4CB7-9B12-9BD9F9F3868B}</a:tableStyleId>
              </a:tblPr>
              <a:tblGrid>
                <a:gridCol w="8358246"/>
              </a:tblGrid>
              <a:tr h="1724846"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en-GB" sz="2800" b="1" dirty="0" smtClean="0"/>
                        <a:t>O</a:t>
                      </a:r>
                      <a:r>
                        <a:rPr lang="x-none" sz="2800" b="1" smtClean="0"/>
                        <a:t>bservations</a:t>
                      </a:r>
                      <a:endParaRPr lang="x-none" sz="1400" b="0" baseline="0"/>
                    </a:p>
                    <a:p>
                      <a:pPr marL="441325" indent="-360363">
                        <a:buFont typeface="Arial" pitchFamily="34" charset="0"/>
                        <a:buChar char="•"/>
                      </a:pPr>
                      <a:r>
                        <a:rPr lang="en-GB" sz="2400" b="0" baseline="0" dirty="0" smtClean="0">
                          <a:solidFill>
                            <a:srgbClr val="002060"/>
                          </a:solidFill>
                        </a:rPr>
                        <a:t>Locally/ school made simple SHN messages/materials  at  WASH facilities, walls ...</a:t>
                      </a:r>
                      <a:endParaRPr lang="x-none" sz="2400" b="0" baseline="0">
                        <a:solidFill>
                          <a:srgbClr val="002060"/>
                        </a:solidFill>
                      </a:endParaRPr>
                    </a:p>
                  </a:txBody>
                  <a:tcPr marL="91450" marR="91450" marT="45725" marB="45725"/>
                </a:tc>
              </a:tr>
              <a:tr h="2932874"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en-GB" sz="2400" b="1" baseline="0" dirty="0" smtClean="0"/>
                        <a:t>Opportunities</a:t>
                      </a:r>
                      <a:r>
                        <a:rPr lang="en-GB" sz="2400" b="1" baseline="0" dirty="0" smtClean="0"/>
                        <a:t>;</a:t>
                      </a:r>
                    </a:p>
                    <a:p>
                      <a:pPr marL="0" lvl="0" algn="l" rtl="0">
                        <a:buSzPct val="25000"/>
                        <a:buNone/>
                      </a:pPr>
                      <a:r>
                        <a:rPr lang="en-GB" sz="2400" baseline="0" dirty="0" smtClean="0"/>
                        <a:t>-Availability of creative teachers and student </a:t>
                      </a:r>
                    </a:p>
                    <a:p>
                      <a:pPr marL="0" lvl="0" algn="l" rtl="0">
                        <a:buSzPct val="25000"/>
                        <a:buNone/>
                      </a:pPr>
                      <a:r>
                        <a:rPr lang="en-GB" sz="2400" baseline="0" dirty="0" smtClean="0"/>
                        <a:t>-Availability of small grants to supply  drawing and writing material </a:t>
                      </a:r>
                    </a:p>
                    <a:p>
                      <a:pPr marL="0" lvl="0" algn="l" rtl="0">
                        <a:buSzPct val="25000"/>
                        <a:buNone/>
                      </a:pPr>
                      <a:endParaRPr lang="en-GB" sz="1100" baseline="0" dirty="0" smtClean="0"/>
                    </a:p>
                    <a:p>
                      <a:pPr marL="0" lvl="0" algn="l" rtl="0">
                        <a:buSzPct val="25000"/>
                        <a:buNone/>
                      </a:pPr>
                      <a:r>
                        <a:rPr lang="en-GB" sz="2400" b="1" baseline="0" dirty="0" smtClean="0"/>
                        <a:t>Threats</a:t>
                      </a:r>
                    </a:p>
                    <a:p>
                      <a:pPr marL="0" lvl="0" algn="l" rtl="0">
                        <a:buSzPct val="25000"/>
                        <a:buNone/>
                      </a:pPr>
                      <a:r>
                        <a:rPr lang="en-GB" sz="2400" baseline="0" dirty="0" smtClean="0"/>
                        <a:t>-Lack of commitment  may happen </a:t>
                      </a:r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  <p:sp>
        <p:nvSpPr>
          <p:cNvPr id="138" name="Shape 138"/>
          <p:cNvSpPr txBox="1"/>
          <p:nvPr/>
        </p:nvSpPr>
        <p:spPr>
          <a:xfrm>
            <a:off x="827583" y="6309319"/>
            <a:ext cx="7560839" cy="430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r>
              <a:rPr lang="x-none" sz="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Note: Skills-based health education involves the provision of gender-sensitive health and hygiene messaging and advice, which often accompanies  school based health and nutrition services and infrastructure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/>
        </p:nvSpPr>
        <p:spPr>
          <a:xfrm>
            <a:off x="0" y="0"/>
            <a:ext cx="9144000" cy="8254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44" name="Shape 144"/>
          <p:cNvSpPr/>
          <p:nvPr/>
        </p:nvSpPr>
        <p:spPr>
          <a:xfrm>
            <a:off x="0" y="825500"/>
            <a:ext cx="9144000" cy="41274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45" name="Shape 145"/>
          <p:cNvSpPr txBox="1"/>
          <p:nvPr/>
        </p:nvSpPr>
        <p:spPr>
          <a:xfrm>
            <a:off x="916537" y="24267"/>
            <a:ext cx="7298801" cy="52318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School Based Services &amp; Education</a:t>
            </a:r>
          </a:p>
        </p:txBody>
      </p:sp>
      <p:sp>
        <p:nvSpPr>
          <p:cNvPr id="146" name="Shape 146"/>
          <p:cNvSpPr txBox="1"/>
          <p:nvPr/>
        </p:nvSpPr>
        <p:spPr>
          <a:xfrm>
            <a:off x="930174" y="825501"/>
            <a:ext cx="7356602" cy="36929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Water, Sanitation &amp; Hygiene – Stakeholder Analysis </a:t>
            </a:r>
          </a:p>
        </p:txBody>
      </p:sp>
      <p:sp>
        <p:nvSpPr>
          <p:cNvPr id="147" name="Shape 147"/>
          <p:cNvSpPr txBox="1"/>
          <p:nvPr/>
        </p:nvSpPr>
        <p:spPr>
          <a:xfrm>
            <a:off x="18288" y="825500"/>
            <a:ext cx="52126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buSzPct val="25000"/>
              <a:buNone/>
            </a:pPr>
            <a:r>
              <a:rPr lang="x-none" sz="1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</a:p>
        </p:txBody>
      </p:sp>
      <p:graphicFrame>
        <p:nvGraphicFramePr>
          <p:cNvPr id="148" name="Shape 148"/>
          <p:cNvGraphicFramePr/>
          <p:nvPr/>
        </p:nvGraphicFramePr>
        <p:xfrm>
          <a:off x="0" y="1340767"/>
          <a:ext cx="9144001" cy="5837161"/>
        </p:xfrm>
        <a:graphic>
          <a:graphicData uri="http://schemas.openxmlformats.org/drawingml/2006/table">
            <a:tbl>
              <a:tblPr firstRow="1" bandRow="1">
                <a:noFill/>
                <a:tableStyleId>{534F89D2-5289-4DA8-8B06-DB0322ACB64C}</a:tableStyleId>
              </a:tblPr>
              <a:tblGrid>
                <a:gridCol w="3516932"/>
                <a:gridCol w="1758451"/>
                <a:gridCol w="1821456"/>
                <a:gridCol w="2047162"/>
              </a:tblGrid>
              <a:tr h="1016663"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x-none" sz="1000" b="0"/>
                        <a:t>Please list below all of the stakeholders currently and/or </a:t>
                      </a:r>
                      <a:r>
                        <a:rPr lang="x-none" sz="1000" b="0" baseline="0"/>
                        <a:t>potentially involved in WatSan services and education for your country programs:</a:t>
                      </a:r>
                    </a:p>
                    <a:p>
                      <a:endParaRPr lang="x-none" sz="1000" b="0" baseline="0"/>
                    </a:p>
                    <a:p>
                      <a:endParaRPr lang="x-none" sz="1000" b="0" baseline="0"/>
                    </a:p>
                    <a:p>
                      <a:endParaRPr lang="x-none" sz="1000" b="0" baseline="0"/>
                    </a:p>
                    <a:p>
                      <a:endParaRPr lang="x-none" sz="1000" b="0" baseline="0"/>
                    </a:p>
                    <a:p>
                      <a:endParaRPr lang="x-none" sz="1000" b="0" baseline="0"/>
                    </a:p>
                    <a:p>
                      <a:pPr marL="0" lvl="0" algn="l" rtl="0">
                        <a:buSzPct val="25000"/>
                        <a:buNone/>
                      </a:pPr>
                      <a:r>
                        <a:rPr lang="x-none" sz="1000" b="0" i="1" baseline="0" smtClean="0"/>
                        <a:t>                   </a:t>
                      </a:r>
                      <a:endParaRPr lang="x-none" sz="1000" b="0" i="1" baseline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x-none" sz="1000" b="0"/>
                        <a:t>Please rank the stakeholder</a:t>
                      </a:r>
                      <a:r>
                        <a:rPr lang="x-none" sz="1000" b="0" baseline="0"/>
                        <a:t>s in order of importance, where 1 = most important for your program.</a:t>
                      </a:r>
                    </a:p>
                    <a:p>
                      <a:endParaRPr lang="x-none" sz="1000" b="0" baseline="0"/>
                    </a:p>
                    <a:p>
                      <a:pPr lvl="0" algn="ctr" rtl="0">
                        <a:buSzPct val="25000"/>
                        <a:buNone/>
                      </a:pPr>
                      <a:r>
                        <a:rPr lang="x-none" sz="1000" b="0" i="1" baseline="0" smtClean="0"/>
                        <a:t>2</a:t>
                      </a:r>
                      <a:endParaRPr lang="x-none" sz="1000" b="0" i="1" baseline="0"/>
                    </a:p>
                    <a:p>
                      <a:pPr lvl="0" algn="ctr" rtl="0">
                        <a:buSzPct val="25000"/>
                        <a:buNone/>
                      </a:pPr>
                      <a:r>
                        <a:rPr lang="x-none" sz="1000" b="0" i="1" baseline="0"/>
                        <a:t>1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lvl="0" algn="l" rtl="0">
                        <a:buSzPct val="25000"/>
                        <a:buNone/>
                      </a:pPr>
                      <a:r>
                        <a:rPr lang="x-none" sz="1000" b="0"/>
                        <a:t>Please identify what</a:t>
                      </a:r>
                      <a:r>
                        <a:rPr lang="x-none" sz="1000" b="0" baseline="0"/>
                        <a:t> role the stakeholder may play, where  </a:t>
                      </a:r>
                      <a:r>
                        <a:rPr lang="x-none" sz="1000" b="0"/>
                        <a:t>F = Financial, T = Technical, P = Policy, I = Implementation, and B</a:t>
                      </a:r>
                      <a:r>
                        <a:rPr lang="x-none" sz="1000" b="0" baseline="0"/>
                        <a:t> = Beneficiary </a:t>
                      </a:r>
                    </a:p>
                    <a:p>
                      <a:pPr lvl="0" algn="ctr" rtl="0">
                        <a:buSzPct val="25000"/>
                        <a:buNone/>
                      </a:pPr>
                      <a:r>
                        <a:rPr lang="x-none" sz="1000" b="0" i="1" baseline="0"/>
                        <a:t>I; B</a:t>
                      </a:r>
                    </a:p>
                    <a:p>
                      <a:pPr lvl="0" algn="ctr" rtl="0">
                        <a:buSzPct val="25000"/>
                        <a:buNone/>
                      </a:pPr>
                      <a:r>
                        <a:rPr lang="x-none" sz="1000" b="0" i="1" baseline="0"/>
                        <a:t>I; B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lvl="0" algn="l" rtl="0">
                        <a:buSzPct val="25000"/>
                        <a:buNone/>
                      </a:pPr>
                      <a:r>
                        <a:rPr lang="x-none" sz="1000" b="0"/>
                        <a:t>Please indicate whether the stakeholder is currently engaged (E)</a:t>
                      </a:r>
                      <a:r>
                        <a:rPr lang="x-none" sz="1000" b="0" baseline="0"/>
                        <a:t> or could be potentially engaged (PE).</a:t>
                      </a:r>
                    </a:p>
                    <a:p>
                      <a:endParaRPr lang="x-none" sz="1000" b="0" baseline="0"/>
                    </a:p>
                    <a:p>
                      <a:endParaRPr lang="x-none" sz="1000" b="0" baseline="0"/>
                    </a:p>
                    <a:p>
                      <a:pPr lvl="0" algn="ctr" rtl="0">
                        <a:buSzPct val="25000"/>
                        <a:buNone/>
                      </a:pPr>
                      <a:r>
                        <a:rPr lang="x-none" sz="1000" b="0" i="1" baseline="0" smtClean="0"/>
                        <a:t>PE</a:t>
                      </a:r>
                      <a:endParaRPr lang="x-none" sz="1000" b="0" i="1" baseline="0"/>
                    </a:p>
                    <a:p>
                      <a:pPr lvl="0" algn="ctr" rtl="0">
                        <a:buSzPct val="25000"/>
                        <a:buNone/>
                      </a:pPr>
                      <a:r>
                        <a:rPr lang="x-none" sz="1000" b="0" i="1" baseline="0"/>
                        <a:t>E</a:t>
                      </a:r>
                    </a:p>
                  </a:txBody>
                  <a:tcPr marL="91450" marR="91450" marT="45725" marB="45725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District Education office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sz="1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F, T, P, I</a:t>
                      </a:r>
                      <a:endParaRPr sz="1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 E</a:t>
                      </a:r>
                      <a:endParaRPr sz="1400"/>
                    </a:p>
                  </a:txBody>
                  <a:tcPr marL="91425" marR="91425" marT="91425" marB="91425"/>
                </a:tc>
              </a:tr>
              <a:tr h="2394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District Health office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sz="1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T, I</a:t>
                      </a:r>
                      <a:endParaRPr sz="1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E</a:t>
                      </a:r>
                      <a:endParaRPr sz="1400"/>
                    </a:p>
                  </a:txBody>
                  <a:tcPr marL="91425" marR="91425" marT="91425" marB="91425"/>
                </a:tc>
              </a:tr>
              <a:tr h="3815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District Water Development office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sz="1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T, I</a:t>
                      </a:r>
                      <a:endParaRPr sz="1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E</a:t>
                      </a:r>
                      <a:endParaRPr sz="1400"/>
                    </a:p>
                  </a:txBody>
                  <a:tcPr marL="91425" marR="91425" marT="91425" marB="91425"/>
                </a:tc>
              </a:tr>
              <a:tr h="381501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Local Administration</a:t>
                      </a:r>
                      <a:r>
                        <a:rPr lang="en-GB" sz="1400" baseline="0" dirty="0" smtClean="0"/>
                        <a:t> </a:t>
                      </a:r>
                      <a:endParaRPr sz="1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sz="1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F</a:t>
                      </a:r>
                      <a:endParaRPr sz="1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E</a:t>
                      </a:r>
                      <a:endParaRPr sz="1400"/>
                    </a:p>
                  </a:txBody>
                  <a:tcPr marL="91425" marR="91425" marT="91425" marB="91425"/>
                </a:tc>
              </a:tr>
              <a:tr h="3815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School Principal/Teachers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sz="1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I, B</a:t>
                      </a:r>
                      <a:endParaRPr sz="1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E</a:t>
                      </a:r>
                      <a:endParaRPr sz="1400"/>
                    </a:p>
                  </a:txBody>
                  <a:tcPr marL="91425" marR="91425" marT="91425" marB="91425"/>
                </a:tc>
              </a:tr>
              <a:tr h="3815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PTAs/school boards and parents/community members 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sz="1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I</a:t>
                      </a:r>
                      <a:endParaRPr sz="1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E</a:t>
                      </a:r>
                      <a:endParaRPr sz="1400"/>
                    </a:p>
                  </a:txBody>
                  <a:tcPr marL="91425" marR="91425" marT="91425" marB="91425"/>
                </a:tc>
              </a:tr>
              <a:tr h="3815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Students</a:t>
                      </a:r>
                      <a:r>
                        <a:rPr lang="en-GB" sz="1400" baseline="0" dirty="0" smtClean="0"/>
                        <a:t> </a:t>
                      </a:r>
                      <a:endParaRPr lang="en-GB" sz="1400" dirty="0" smtClean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sz="1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I, B</a:t>
                      </a:r>
                      <a:endParaRPr sz="1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E</a:t>
                      </a:r>
                      <a:endParaRPr sz="1400"/>
                    </a:p>
                  </a:txBody>
                  <a:tcPr marL="91425" marR="91425" marT="91425" marB="91425"/>
                </a:tc>
              </a:tr>
              <a:tr h="3815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Health extension workers and other public health officer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sz="1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T</a:t>
                      </a:r>
                      <a:endParaRPr sz="1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PE</a:t>
                      </a:r>
                      <a:endParaRPr sz="1400"/>
                    </a:p>
                  </a:txBody>
                  <a:tcPr marL="91425" marR="91425" marT="91425" marB="91425"/>
                </a:tc>
              </a:tr>
              <a:tr h="3815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UNICEF and other NGOs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sz="1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F,T,I</a:t>
                      </a:r>
                      <a:endParaRPr sz="1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PE</a:t>
                      </a:r>
                      <a:endParaRPr sz="1400"/>
                    </a:p>
                  </a:txBody>
                  <a:tcPr marL="91425" marR="91425" marT="91425" marB="91425"/>
                </a:tc>
              </a:tr>
              <a:tr h="381501">
                <a:tc>
                  <a:txBody>
                    <a:bodyPr/>
                    <a:lstStyle/>
                    <a:p>
                      <a:endParaRPr sz="11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endParaRPr sz="11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endParaRPr sz="11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endParaRPr sz="1100"/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/>
          <p:nvPr/>
        </p:nvSpPr>
        <p:spPr>
          <a:xfrm>
            <a:off x="0" y="0"/>
            <a:ext cx="9144000" cy="8254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54" name="Shape 154"/>
          <p:cNvSpPr txBox="1"/>
          <p:nvPr/>
        </p:nvSpPr>
        <p:spPr>
          <a:xfrm>
            <a:off x="916537" y="24267"/>
            <a:ext cx="5400599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Long Term Roadmap</a:t>
            </a:r>
          </a:p>
        </p:txBody>
      </p:sp>
      <p:sp>
        <p:nvSpPr>
          <p:cNvPr id="155" name="Shape 155"/>
          <p:cNvSpPr/>
          <p:nvPr/>
        </p:nvSpPr>
        <p:spPr>
          <a:xfrm>
            <a:off x="0" y="825500"/>
            <a:ext cx="9144000" cy="41274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56" name="Shape 156"/>
          <p:cNvSpPr txBox="1"/>
          <p:nvPr/>
        </p:nvSpPr>
        <p:spPr>
          <a:xfrm>
            <a:off x="930175" y="825500"/>
            <a:ext cx="5009975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Water, Sanitation &amp; Hygiene</a:t>
            </a:r>
          </a:p>
        </p:txBody>
      </p:sp>
      <p:sp>
        <p:nvSpPr>
          <p:cNvPr id="157" name="Shape 157"/>
          <p:cNvSpPr txBox="1"/>
          <p:nvPr/>
        </p:nvSpPr>
        <p:spPr>
          <a:xfrm>
            <a:off x="18288" y="825500"/>
            <a:ext cx="52126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buSzPct val="25000"/>
              <a:buNone/>
            </a:pPr>
            <a:r>
              <a:rPr lang="x-none" sz="1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</a:p>
        </p:txBody>
      </p:sp>
      <p:graphicFrame>
        <p:nvGraphicFramePr>
          <p:cNvPr id="158" name="Shape 158"/>
          <p:cNvGraphicFramePr/>
          <p:nvPr/>
        </p:nvGraphicFramePr>
        <p:xfrm>
          <a:off x="214282" y="1628800"/>
          <a:ext cx="8929717" cy="4743440"/>
        </p:xfrm>
        <a:graphic>
          <a:graphicData uri="http://schemas.openxmlformats.org/drawingml/2006/table">
            <a:tbl>
              <a:tblPr firstRow="1" bandRow="1">
                <a:noFill/>
                <a:tableStyleId>{89993DA5-4813-4E6A-98FC-B8118827A7A2}</a:tableStyleId>
              </a:tblPr>
              <a:tblGrid>
                <a:gridCol w="8929717"/>
              </a:tblGrid>
              <a:tr h="1085820"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en-GB" sz="2000" b="0" i="0" u="none" strike="noStrike" cap="none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Goal</a:t>
                      </a:r>
                    </a:p>
                    <a:p>
                      <a:pPr marL="0" lvl="0" algn="l" rtl="0">
                        <a:buSzPct val="25000"/>
                        <a:buNone/>
                      </a:pPr>
                      <a:r>
                        <a:rPr lang="en-GB" sz="2000" b="1" i="0" u="none" strike="noStrike" cap="none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Improve </a:t>
                      </a:r>
                      <a:r>
                        <a:rPr lang="en-GB" sz="2000" b="1" i="0" u="none" strike="noStrike" cap="none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Health &amp; Educational need of School age Children through use of key school based health &amp; nutrition services and practices</a:t>
                      </a:r>
                      <a:endParaRPr lang="x-none" sz="2000" b="0" baseline="0"/>
                    </a:p>
                  </a:txBody>
                  <a:tcPr marL="91450" marR="91450" marT="45725" marB="45725"/>
                </a:tc>
              </a:tr>
              <a:tr h="1029620"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en-GB" sz="2000" b="1" dirty="0" smtClean="0"/>
                        <a:t>Needs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25000"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/>
                        <a:t>-</a:t>
                      </a:r>
                      <a:r>
                        <a:rPr lang="en-GB" sz="2000" dirty="0" smtClean="0"/>
                        <a:t>Maintenance</a:t>
                      </a:r>
                      <a:r>
                        <a:rPr lang="en-GB" sz="2000" baseline="0" dirty="0" smtClean="0"/>
                        <a:t> of </a:t>
                      </a:r>
                      <a:r>
                        <a:rPr lang="en-GB" sz="2000" dirty="0" smtClean="0"/>
                        <a:t>WASH facilities </a:t>
                      </a:r>
                      <a:endParaRPr lang="en-GB" sz="2000" b="1" baseline="0" dirty="0" smtClean="0"/>
                    </a:p>
                    <a:p>
                      <a:r>
                        <a:rPr lang="en-GB" sz="2000" b="1" baseline="0" dirty="0" smtClean="0"/>
                        <a:t>-</a:t>
                      </a:r>
                      <a:r>
                        <a:rPr lang="en-GB" sz="2000" dirty="0" smtClean="0"/>
                        <a:t>School Meal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-Local SHN IEC Materials</a:t>
                      </a:r>
                    </a:p>
                    <a:p>
                      <a:pPr marL="0" lvl="0" algn="l" rtl="0">
                        <a:buSzPct val="25000"/>
                        <a:buNone/>
                      </a:pPr>
                      <a:endParaRPr lang="en-GB" sz="1200" b="1" baseline="0" dirty="0" smtClean="0"/>
                    </a:p>
                  </a:txBody>
                  <a:tcPr marL="91450" marR="91450" marT="45725" marB="45725"/>
                </a:tc>
              </a:tr>
              <a:tr h="1739350"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GB" sz="1800" b="1" baseline="0" dirty="0" smtClean="0"/>
                        <a:t>Organize </a:t>
                      </a:r>
                      <a:r>
                        <a:rPr lang="en-GB" sz="1800" b="1" baseline="0" dirty="0" smtClean="0"/>
                        <a:t>workshop to lobby on the use of school grants for maintenance of school WASH </a:t>
                      </a:r>
                      <a:r>
                        <a:rPr lang="en-GB" sz="1800" b="1" baseline="0" dirty="0" smtClean="0"/>
                        <a:t>packages with government officials and community</a:t>
                      </a:r>
                      <a:endParaRPr lang="en-GB" sz="1800" b="1" baseline="0" dirty="0" smtClean="0"/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GB" sz="2000" b="1" baseline="0" dirty="0" smtClean="0"/>
                        <a:t>Organize community awareness raising workshop to promote the importance of giving meal for children to take to school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GB" sz="2000" b="1" baseline="0" dirty="0" smtClean="0"/>
                        <a:t>Purchase lunch box for children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GB" sz="2000" b="1" baseline="0" dirty="0" smtClean="0"/>
                        <a:t>Supply stationery and painting material to produce local IEC materials on SHN</a:t>
                      </a:r>
                      <a:endParaRPr lang="x-none" sz="1400" b="1" baseline="0"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/>
        </p:nvSpPr>
        <p:spPr>
          <a:xfrm>
            <a:off x="0" y="0"/>
            <a:ext cx="9144000" cy="8254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64" name="Shape 164"/>
          <p:cNvSpPr txBox="1"/>
          <p:nvPr/>
        </p:nvSpPr>
        <p:spPr>
          <a:xfrm>
            <a:off x="916537" y="24267"/>
            <a:ext cx="5400599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Short Term Action Plan</a:t>
            </a:r>
          </a:p>
        </p:txBody>
      </p:sp>
      <p:sp>
        <p:nvSpPr>
          <p:cNvPr id="165" name="Shape 165"/>
          <p:cNvSpPr/>
          <p:nvPr/>
        </p:nvSpPr>
        <p:spPr>
          <a:xfrm>
            <a:off x="0" y="825500"/>
            <a:ext cx="9144000" cy="41274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66" name="Shape 166"/>
          <p:cNvSpPr txBox="1"/>
          <p:nvPr/>
        </p:nvSpPr>
        <p:spPr>
          <a:xfrm>
            <a:off x="930175" y="825500"/>
            <a:ext cx="5009975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Water, Sanitation &amp; Hygiene</a:t>
            </a:r>
          </a:p>
        </p:txBody>
      </p:sp>
      <p:sp>
        <p:nvSpPr>
          <p:cNvPr id="167" name="Shape 167"/>
          <p:cNvSpPr txBox="1"/>
          <p:nvPr/>
        </p:nvSpPr>
        <p:spPr>
          <a:xfrm>
            <a:off x="18288" y="825500"/>
            <a:ext cx="52126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buSzPct val="25000"/>
              <a:buNone/>
            </a:pPr>
            <a:r>
              <a:rPr lang="x-none" sz="1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</a:p>
        </p:txBody>
      </p:sp>
      <p:graphicFrame>
        <p:nvGraphicFramePr>
          <p:cNvPr id="168" name="Shape 168"/>
          <p:cNvGraphicFramePr/>
          <p:nvPr/>
        </p:nvGraphicFramePr>
        <p:xfrm>
          <a:off x="2" y="1357299"/>
          <a:ext cx="9143999" cy="5300151"/>
        </p:xfrm>
        <a:graphic>
          <a:graphicData uri="http://schemas.openxmlformats.org/drawingml/2006/table">
            <a:tbl>
              <a:tblPr>
                <a:noFill/>
                <a:tableStyleId>{409F3065-4D48-487E-93F8-E212017E3A6A}</a:tableStyleId>
              </a:tblPr>
              <a:tblGrid>
                <a:gridCol w="1357288"/>
                <a:gridCol w="161770"/>
                <a:gridCol w="436137"/>
                <a:gridCol w="3616935"/>
                <a:gridCol w="1071570"/>
                <a:gridCol w="1214446"/>
                <a:gridCol w="1285853"/>
              </a:tblGrid>
              <a:tr h="427826">
                <a:tc grid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400" b="1" i="0" u="none" strike="noStrike" cap="none" baseline="0">
                          <a:solidFill>
                            <a:schemeClr val="lt1"/>
                          </a:solidFill>
                        </a:rPr>
                        <a:t>Program Name: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GB" dirty="0" smtClean="0"/>
                        <a:t> </a:t>
                      </a:r>
                      <a:r>
                        <a:rPr lang="en-GB" sz="1600" b="1" dirty="0" smtClean="0"/>
                        <a:t>SHN</a:t>
                      </a:r>
                      <a:endParaRPr b="1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9739">
                <a:tc gridSpan="7">
                  <a:txBody>
                    <a:bodyPr/>
                    <a:lstStyle/>
                    <a:p>
                      <a:endParaRPr sz="50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11192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400" b="1" i="0" u="none" strike="noStrike" cap="none" baseline="0">
                          <a:solidFill>
                            <a:schemeClr val="lt1"/>
                          </a:solidFill>
                        </a:rPr>
                        <a:t>Goal: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r>
                        <a:rPr lang="en-GB" sz="1400" b="1" i="0" u="none" strike="noStrike" cap="none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Improve Health &amp; Educational Need of School-aged Children through use of key school based health &amp; nutrition services and practices</a:t>
                      </a:r>
                      <a:endParaRPr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748">
                <a:tc gridSpan="7">
                  <a:txBody>
                    <a:bodyPr/>
                    <a:lstStyle/>
                    <a:p>
                      <a:endParaRPr sz="30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560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Needs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Activities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endParaRPr lang="x-none" sz="1300" b="1" i="0" u="none" strike="noStrike" cap="none" baseline="0">
                        <a:solidFill>
                          <a:srgbClr val="FFFFFF"/>
                        </a:solidFill>
                      </a:endParaRP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Timeframe</a:t>
                      </a: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Responsible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x-none" sz="1300" b="1" i="0" u="none" strike="noStrike" cap="none" baseline="0">
                          <a:solidFill>
                            <a:srgbClr val="FFFFFF"/>
                          </a:solidFill>
                        </a:rPr>
                        <a:t>Verification of Completion</a:t>
                      </a:r>
                    </a:p>
                  </a:txBody>
                  <a:tcPr marL="68575" marR="685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dk1"/>
                    </a:solidFill>
                  </a:tcPr>
                </a:tc>
              </a:tr>
              <a:tr h="916803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Maintenance</a:t>
                      </a:r>
                      <a:r>
                        <a:rPr lang="en-GB" sz="1200" baseline="0" dirty="0" smtClean="0"/>
                        <a:t> of </a:t>
                      </a:r>
                      <a:r>
                        <a:rPr lang="en-GB" sz="1200" dirty="0" smtClean="0"/>
                        <a:t>WASH facilities </a:t>
                      </a:r>
                      <a:endParaRPr sz="120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GB" sz="1200" dirty="0" smtClean="0"/>
                        <a:t>-Advocacy workshop </a:t>
                      </a:r>
                      <a:r>
                        <a:rPr lang="en-GB" sz="1200" baseline="0" dirty="0" smtClean="0"/>
                        <a:t> to education sector officials and other stakeholders </a:t>
                      </a:r>
                    </a:p>
                    <a:p>
                      <a:r>
                        <a:rPr lang="en-GB" sz="1200" baseline="0" dirty="0" smtClean="0"/>
                        <a:t>-Creating awareness among community through  participatory approach</a:t>
                      </a:r>
                      <a:endParaRPr sz="120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sz="120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October</a:t>
                      </a:r>
                      <a:r>
                        <a:rPr lang="en-GB" sz="1200" baseline="0" dirty="0" smtClean="0"/>
                        <a:t> 2012</a:t>
                      </a:r>
                      <a:endParaRPr sz="120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SHN Officer</a:t>
                      </a:r>
                    </a:p>
                    <a:p>
                      <a:r>
                        <a:rPr lang="en-GB" sz="1200" dirty="0" smtClean="0"/>
                        <a:t>M&amp;E Advisor </a:t>
                      </a:r>
                      <a:endParaRPr sz="120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Quarter report</a:t>
                      </a:r>
                      <a:endParaRPr sz="120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  <a:tr h="550070">
                <a:tc rowSpan="2">
                  <a:txBody>
                    <a:bodyPr/>
                    <a:lstStyle/>
                    <a:p>
                      <a:r>
                        <a:rPr lang="en-GB" sz="1200" dirty="0" smtClean="0"/>
                        <a:t>School Meal</a:t>
                      </a:r>
                      <a:endParaRPr sz="120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GB" sz="1200" dirty="0" smtClean="0"/>
                        <a:t>-Awareness raising</a:t>
                      </a:r>
                      <a:r>
                        <a:rPr lang="en-GB" sz="1200" baseline="0" dirty="0" smtClean="0"/>
                        <a:t> session for parents and school community </a:t>
                      </a:r>
                    </a:p>
                    <a:p>
                      <a:r>
                        <a:rPr lang="en-GB" sz="1200" baseline="0" dirty="0" smtClean="0"/>
                        <a:t>-Ensuring that parents agree to send their children with food</a:t>
                      </a:r>
                      <a:endParaRPr sz="120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sz="120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Sept.</a:t>
                      </a:r>
                      <a:r>
                        <a:rPr lang="en-GB" sz="1200" baseline="0" dirty="0" smtClean="0"/>
                        <a:t> 2012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Sept.</a:t>
                      </a:r>
                      <a:r>
                        <a:rPr lang="en-GB" sz="1200" baseline="0" dirty="0" smtClean="0"/>
                        <a:t> 2012</a:t>
                      </a:r>
                    </a:p>
                    <a:p>
                      <a:endParaRPr sz="120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SHN Officer</a:t>
                      </a:r>
                    </a:p>
                    <a:p>
                      <a:r>
                        <a:rPr lang="en-GB" sz="1200" dirty="0" smtClean="0"/>
                        <a:t>M&amp;E Advisor</a:t>
                      </a:r>
                      <a:endParaRPr sz="120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Quarter report </a:t>
                      </a:r>
                    </a:p>
                    <a:p>
                      <a:r>
                        <a:rPr lang="en-GB" sz="1200" dirty="0" smtClean="0"/>
                        <a:t>Minute of the workshop</a:t>
                      </a:r>
                      <a:endParaRPr sz="120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  <a:tr h="55007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GB" sz="1200" dirty="0" smtClean="0"/>
                        <a:t>-Supply lunch box for students of pilot schools</a:t>
                      </a:r>
                      <a:endParaRPr sz="120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sz="120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September 2012</a:t>
                      </a:r>
                      <a:endParaRPr sz="120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SHN Officer</a:t>
                      </a:r>
                    </a:p>
                    <a:p>
                      <a:r>
                        <a:rPr lang="en-GB" sz="1200" dirty="0" smtClean="0"/>
                        <a:t>M&amp;E Advisor</a:t>
                      </a:r>
                      <a:endParaRPr sz="120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Quarter report </a:t>
                      </a:r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  <a:tr h="370560">
                <a:tc rowSpan="2">
                  <a:txBody>
                    <a:bodyPr/>
                    <a:lstStyle/>
                    <a:p>
                      <a:r>
                        <a:rPr lang="en-GB" sz="1200" dirty="0" smtClean="0"/>
                        <a:t>Local SHN IEC Materials</a:t>
                      </a:r>
                      <a:endParaRPr sz="120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GB" sz="1200" dirty="0" smtClean="0"/>
                        <a:t>Briefing</a:t>
                      </a:r>
                      <a:r>
                        <a:rPr lang="en-GB" sz="1200" baseline="0" dirty="0" smtClean="0"/>
                        <a:t> sessions on the importance and ways of producing IEC materials locally</a:t>
                      </a:r>
                      <a:endParaRPr sz="120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sz="120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October 2012</a:t>
                      </a:r>
                      <a:endParaRPr sz="120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SHN Officer</a:t>
                      </a:r>
                    </a:p>
                    <a:p>
                      <a:r>
                        <a:rPr lang="en-GB" sz="1200" dirty="0" smtClean="0"/>
                        <a:t>M&amp;E Advisor</a:t>
                      </a:r>
                      <a:endParaRPr sz="120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Quarter report </a:t>
                      </a:r>
                    </a:p>
                    <a:p>
                      <a:endParaRPr sz="1200"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  <a:tr h="55007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GB" sz="1200" dirty="0" smtClean="0"/>
                        <a:t>Supply of stationary</a:t>
                      </a:r>
                      <a:r>
                        <a:rPr lang="en-GB" sz="1200" baseline="0" dirty="0" smtClean="0"/>
                        <a:t> and painting materials </a:t>
                      </a:r>
                      <a:endParaRPr sz="120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sz="120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October 2012</a:t>
                      </a:r>
                      <a:endParaRPr sz="120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SHN Officer</a:t>
                      </a:r>
                    </a:p>
                    <a:p>
                      <a:r>
                        <a:rPr lang="en-GB" sz="1200" dirty="0" smtClean="0"/>
                        <a:t>M&amp;E Advisor</a:t>
                      </a:r>
                      <a:endParaRPr sz="120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Quarter report </a:t>
                      </a:r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/>
          <p:nvPr/>
        </p:nvSpPr>
        <p:spPr>
          <a:xfrm>
            <a:off x="0" y="0"/>
            <a:ext cx="9144000" cy="8254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94" name="Shape 294"/>
          <p:cNvSpPr/>
          <p:nvPr/>
        </p:nvSpPr>
        <p:spPr>
          <a:xfrm>
            <a:off x="0" y="825500"/>
            <a:ext cx="9144000" cy="41274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295" name="Shape 295"/>
          <p:cNvSpPr txBox="1"/>
          <p:nvPr/>
        </p:nvSpPr>
        <p:spPr>
          <a:xfrm>
            <a:off x="916537" y="24267"/>
            <a:ext cx="5400599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School Environment</a:t>
            </a:r>
          </a:p>
        </p:txBody>
      </p:sp>
      <p:sp>
        <p:nvSpPr>
          <p:cNvPr id="296" name="Shape 296"/>
          <p:cNvSpPr txBox="1"/>
          <p:nvPr/>
        </p:nvSpPr>
        <p:spPr>
          <a:xfrm>
            <a:off x="930175" y="825500"/>
            <a:ext cx="7785229" cy="36929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Safe &amp; Secure Learning Environment Services &amp; Infrastructure</a:t>
            </a:r>
          </a:p>
        </p:txBody>
      </p:sp>
      <p:sp>
        <p:nvSpPr>
          <p:cNvPr id="297" name="Shape 297"/>
          <p:cNvSpPr txBox="1"/>
          <p:nvPr/>
        </p:nvSpPr>
        <p:spPr>
          <a:xfrm>
            <a:off x="18288" y="825500"/>
            <a:ext cx="52126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buSzPct val="25000"/>
              <a:buNone/>
            </a:pPr>
            <a:r>
              <a:rPr lang="x-none" sz="1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04</a:t>
            </a:r>
          </a:p>
        </p:txBody>
      </p:sp>
      <p:graphicFrame>
        <p:nvGraphicFramePr>
          <p:cNvPr id="298" name="Shape 298"/>
          <p:cNvGraphicFramePr/>
          <p:nvPr/>
        </p:nvGraphicFramePr>
        <p:xfrm>
          <a:off x="428596" y="1428736"/>
          <a:ext cx="8501122" cy="4608500"/>
        </p:xfrm>
        <a:graphic>
          <a:graphicData uri="http://schemas.openxmlformats.org/drawingml/2006/table">
            <a:tbl>
              <a:tblPr firstRow="1" bandRow="1">
                <a:noFill/>
                <a:tableStyleId>{65F9D4FC-5092-4D83-B0B7-B566EE66D9FA}</a:tableStyleId>
              </a:tblPr>
              <a:tblGrid>
                <a:gridCol w="8501122"/>
              </a:tblGrid>
              <a:tr h="2304250"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en-GB" sz="3600" b="0" dirty="0" smtClean="0"/>
                        <a:t>B</a:t>
                      </a:r>
                      <a:r>
                        <a:rPr lang="x-none" sz="3600" b="0" smtClean="0"/>
                        <a:t>est </a:t>
                      </a:r>
                      <a:r>
                        <a:rPr lang="x-none" sz="3600" b="0"/>
                        <a:t>practices </a:t>
                      </a:r>
                      <a:r>
                        <a:rPr lang="en-GB" sz="3600" b="0" dirty="0" smtClean="0"/>
                        <a:t>learned </a:t>
                      </a:r>
                    </a:p>
                    <a:p>
                      <a:pPr marL="0" lvl="0" algn="l" rtl="0">
                        <a:buSzPct val="25000"/>
                        <a:buNone/>
                      </a:pPr>
                      <a:endParaRPr lang="en-GB" sz="1400" b="0" baseline="0" dirty="0" smtClean="0"/>
                    </a:p>
                    <a:p>
                      <a:pPr marL="0" lvl="0" algn="l" rtl="0">
                        <a:buSzPct val="25000"/>
                        <a:buNone/>
                      </a:pPr>
                      <a:r>
                        <a:rPr lang="en-GB" sz="2000" b="0" baseline="0" dirty="0" smtClean="0"/>
                        <a:t>In </a:t>
                      </a:r>
                      <a:r>
                        <a:rPr lang="en-GB" sz="2000" b="0" baseline="0" dirty="0" smtClean="0"/>
                        <a:t>School trees plantation to make school environment protected from direct sun exposure and/or to break wind direction</a:t>
                      </a:r>
                      <a:endParaRPr lang="x-none" sz="2000" b="0" baseline="0"/>
                    </a:p>
                  </a:txBody>
                  <a:tcPr marL="91450" marR="91450" marT="45725" marB="45725"/>
                </a:tc>
              </a:tr>
              <a:tr h="2304250"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Font typeface="Arial" pitchFamily="34" charset="0"/>
                        <a:buChar char="•"/>
                      </a:pPr>
                      <a:r>
                        <a:rPr lang="en-GB" sz="2400" b="1" baseline="0" dirty="0" smtClean="0"/>
                        <a:t>Opportunities</a:t>
                      </a:r>
                      <a:r>
                        <a:rPr lang="en-GB" sz="2400" b="1" baseline="0" dirty="0" smtClean="0"/>
                        <a:t>;</a:t>
                      </a:r>
                    </a:p>
                    <a:p>
                      <a:pPr marL="0" lvl="0" algn="l" rtl="0">
                        <a:buSzPct val="25000"/>
                        <a:buFont typeface="Arial" pitchFamily="34" charset="0"/>
                        <a:buChar char="•"/>
                      </a:pPr>
                      <a:r>
                        <a:rPr lang="en-GB" sz="2400" b="1" baseline="0" dirty="0" smtClean="0"/>
                        <a:t>-The government produces seedling for farmers</a:t>
                      </a:r>
                    </a:p>
                    <a:p>
                      <a:pPr marL="0" lvl="0" algn="l" rtl="0">
                        <a:buSzPct val="25000"/>
                        <a:buFont typeface="Arial" pitchFamily="34" charset="0"/>
                        <a:buNone/>
                      </a:pPr>
                      <a:r>
                        <a:rPr lang="en-GB" sz="2400" b="1" baseline="0" dirty="0" smtClean="0"/>
                        <a:t>-There is fund for buying planting material</a:t>
                      </a:r>
                    </a:p>
                    <a:p>
                      <a:pPr marL="0" lvl="0" algn="l" rtl="0">
                        <a:buSzPct val="25000"/>
                        <a:buFont typeface="Arial" pitchFamily="34" charset="0"/>
                        <a:buNone/>
                      </a:pPr>
                      <a:endParaRPr lang="en-GB" sz="1600" b="1" baseline="0" dirty="0" smtClean="0"/>
                    </a:p>
                    <a:p>
                      <a:pPr marL="0" lvl="0" algn="l" rtl="0">
                        <a:buSzPct val="25000"/>
                        <a:buFont typeface="Arial" pitchFamily="34" charset="0"/>
                        <a:buNone/>
                      </a:pPr>
                      <a:r>
                        <a:rPr lang="en-GB" sz="2400" b="1" baseline="0" dirty="0" smtClean="0"/>
                        <a:t>Threat;</a:t>
                      </a:r>
                    </a:p>
                    <a:p>
                      <a:pPr marL="0" lvl="0" algn="l" rtl="0">
                        <a:buSzPct val="25000"/>
                        <a:buFont typeface="Arial" pitchFamily="34" charset="0"/>
                        <a:buNone/>
                      </a:pPr>
                      <a:r>
                        <a:rPr lang="en-GB" sz="2400" b="1" baseline="0" dirty="0" smtClean="0"/>
                        <a:t>-Lack of adequate water in some schools and dry land</a:t>
                      </a:r>
                      <a:endParaRPr lang="x-none" sz="2400" b="1" baseline="0"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  <p:sp>
        <p:nvSpPr>
          <p:cNvPr id="299" name="Shape 299"/>
          <p:cNvSpPr txBox="1"/>
          <p:nvPr/>
        </p:nvSpPr>
        <p:spPr>
          <a:xfrm>
            <a:off x="827583" y="6180892"/>
            <a:ext cx="7560839" cy="67710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r>
              <a:rPr lang="x-none" sz="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Note: Safe school environment infrastructure includes  all elements of WatSan but is not limited to this. Fencing/protecting the perimeter of school grounds, mechanisms for monitoring school visitors,  clean and safe common/play areas and equipment, and child-accessible facilities for both disabled and non-disabled children are examples. Services may include rubbish removal, regular maintenance of facilities, provision of psychosocial support., and sensitisation activities with students on issues such as  bullying, gender, HIV, etc.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/>
          <p:nvPr/>
        </p:nvSpPr>
        <p:spPr>
          <a:xfrm>
            <a:off x="0" y="0"/>
            <a:ext cx="9144000" cy="8254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305" name="Shape 305"/>
          <p:cNvSpPr/>
          <p:nvPr/>
        </p:nvSpPr>
        <p:spPr>
          <a:xfrm>
            <a:off x="0" y="825500"/>
            <a:ext cx="9144000" cy="41274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306" name="Shape 306"/>
          <p:cNvSpPr txBox="1"/>
          <p:nvPr/>
        </p:nvSpPr>
        <p:spPr>
          <a:xfrm>
            <a:off x="916537" y="24267"/>
            <a:ext cx="5400599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School Environment</a:t>
            </a:r>
          </a:p>
        </p:txBody>
      </p:sp>
      <p:sp>
        <p:nvSpPr>
          <p:cNvPr id="307" name="Shape 307"/>
          <p:cNvSpPr txBox="1"/>
          <p:nvPr/>
        </p:nvSpPr>
        <p:spPr>
          <a:xfrm>
            <a:off x="930177" y="642918"/>
            <a:ext cx="8213823" cy="64629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Safe &amp; Secure Learning Environment – Engaging with the Community and Pupils</a:t>
            </a:r>
          </a:p>
        </p:txBody>
      </p:sp>
      <p:sp>
        <p:nvSpPr>
          <p:cNvPr id="308" name="Shape 308"/>
          <p:cNvSpPr txBox="1"/>
          <p:nvPr/>
        </p:nvSpPr>
        <p:spPr>
          <a:xfrm>
            <a:off x="18288" y="825500"/>
            <a:ext cx="52126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buSzPct val="25000"/>
              <a:buNone/>
            </a:pPr>
            <a:r>
              <a:rPr lang="x-none" sz="1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04</a:t>
            </a:r>
          </a:p>
        </p:txBody>
      </p:sp>
      <p:graphicFrame>
        <p:nvGraphicFramePr>
          <p:cNvPr id="309" name="Shape 309"/>
          <p:cNvGraphicFramePr/>
          <p:nvPr/>
        </p:nvGraphicFramePr>
        <p:xfrm>
          <a:off x="214282" y="1252399"/>
          <a:ext cx="8429716" cy="4389140"/>
        </p:xfrm>
        <a:graphic>
          <a:graphicData uri="http://schemas.openxmlformats.org/drawingml/2006/table">
            <a:tbl>
              <a:tblPr firstRow="1" bandRow="1">
                <a:noFill/>
                <a:tableStyleId>{9E8096C4-BDEA-4EE7-BC4E-2F8B1FED67D7}</a:tableStyleId>
              </a:tblPr>
              <a:tblGrid>
                <a:gridCol w="8429716"/>
              </a:tblGrid>
              <a:tr h="1533659"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en-GB" sz="4000" b="0" dirty="0" smtClean="0"/>
                        <a:t>B</a:t>
                      </a:r>
                      <a:r>
                        <a:rPr lang="x-none" sz="4000" b="0" smtClean="0"/>
                        <a:t>est practices </a:t>
                      </a:r>
                      <a:r>
                        <a:rPr lang="en-GB" sz="4000" b="0" dirty="0" smtClean="0"/>
                        <a:t>learned </a:t>
                      </a:r>
                    </a:p>
                    <a:p>
                      <a:endParaRPr lang="en-GB" sz="2400" b="1" baseline="0" dirty="0" smtClean="0"/>
                    </a:p>
                    <a:p>
                      <a:r>
                        <a:rPr lang="en-GB" sz="2400" b="1" baseline="0" dirty="0" smtClean="0"/>
                        <a:t>-</a:t>
                      </a:r>
                      <a:r>
                        <a:rPr lang="en-GB" sz="2400" b="1" baseline="0" dirty="0" smtClean="0"/>
                        <a:t>Supporting in planting of tree seedlings for the ‘One tree for one child’ policy for safe environment </a:t>
                      </a:r>
                      <a:endParaRPr lang="x-none" sz="2400" b="1" baseline="0"/>
                    </a:p>
                  </a:txBody>
                  <a:tcPr marL="91450" marR="91450" marT="45725" marB="45725"/>
                </a:tc>
              </a:tr>
              <a:tr h="2496753"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en-GB" sz="2400" b="1" baseline="0" dirty="0" smtClean="0"/>
                        <a:t>Opportunity</a:t>
                      </a:r>
                      <a:r>
                        <a:rPr lang="en-GB" sz="2400" b="1" baseline="0" dirty="0" smtClean="0"/>
                        <a:t>; </a:t>
                      </a:r>
                    </a:p>
                    <a:p>
                      <a:pPr marL="0" lvl="0" algn="l" rtl="0">
                        <a:buSzPct val="25000"/>
                        <a:buNone/>
                      </a:pPr>
                      <a:r>
                        <a:rPr lang="en-GB" sz="2400" b="1" baseline="0" dirty="0" smtClean="0"/>
                        <a:t>-Community experience in planting in plantation and soil conservation</a:t>
                      </a:r>
                    </a:p>
                    <a:p>
                      <a:pPr marL="0" lvl="0" algn="l" rtl="0">
                        <a:buSzPct val="25000"/>
                        <a:buNone/>
                      </a:pPr>
                      <a:endParaRPr lang="en-GB" sz="2000" b="1" baseline="0" dirty="0" smtClean="0"/>
                    </a:p>
                    <a:p>
                      <a:pPr marL="0" lvl="0" algn="l" rtl="0">
                        <a:buSzPct val="25000"/>
                        <a:buNone/>
                      </a:pPr>
                      <a:r>
                        <a:rPr lang="en-GB" sz="2400" b="1" baseline="0" dirty="0" smtClean="0"/>
                        <a:t>Threat;</a:t>
                      </a:r>
                    </a:p>
                    <a:p>
                      <a:pPr marL="0" lvl="0" algn="l" rtl="0">
                        <a:buSzPct val="25000"/>
                        <a:buNone/>
                      </a:pPr>
                      <a:r>
                        <a:rPr lang="en-GB" sz="2400" b="1" baseline="0" dirty="0" smtClean="0"/>
                        <a:t>-Some resistance due to conflict of tree plantation activity during agricultural land preparation season</a:t>
                      </a:r>
                      <a:endParaRPr lang="x-none" sz="2400" b="1" baseline="0"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1357</Words>
  <Application>Microsoft Office PowerPoint</Application>
  <PresentationFormat>On-screen Show (4:3)</PresentationFormat>
  <Paragraphs>290</Paragraphs>
  <Slides>14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/>
      <vt:lpstr>SHN Strategy Framework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SHN Strategy Framework</dc:title>
  <dc:creator>Cai Heath</dc:creator>
  <cp:lastModifiedBy> AY</cp:lastModifiedBy>
  <cp:revision>18</cp:revision>
  <dcterms:modified xsi:type="dcterms:W3CDTF">2012-06-28T07:18:52Z</dcterms:modified>
</cp:coreProperties>
</file>