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C4735-F8A8-4835-BBDB-4BB3A368BFD7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8DC8A-8385-4143-879C-C9FD90231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276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929355" y="685800"/>
            <a:ext cx="499929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369302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2E9CF-E1F6-4A58-9B2A-334E4B78F399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6DE7A-CD27-4198-899E-A0390C431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1463154" y="1052736"/>
            <a:ext cx="6190456" cy="14465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x-none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SHN Strategy Framework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152400" y="2209800"/>
            <a:ext cx="6400799" cy="17388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</a:pPr>
            <a:endParaRPr lang="en-US" sz="14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</a:pPr>
            <a:endParaRPr lang="en-US" sz="4400" b="1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</a:pPr>
            <a:r>
              <a:rPr lang="en-US" sz="44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MALAWI</a:t>
            </a:r>
            <a:endParaRPr lang="x-none" sz="4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0" y="5805264"/>
            <a:ext cx="9144000" cy="105273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2" name="Shape 102"/>
          <p:cNvSpPr/>
          <p:nvPr/>
        </p:nvSpPr>
        <p:spPr>
          <a:xfrm>
            <a:off x="899591" y="4002210"/>
            <a:ext cx="606425" cy="9715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5" name="Shape 105"/>
          <p:cNvSpPr/>
          <p:nvPr/>
        </p:nvSpPr>
        <p:spPr>
          <a:xfrm>
            <a:off x="6948264" y="342814"/>
            <a:ext cx="1152127" cy="3618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/>
              <a:t>Mzondwase</a:t>
            </a:r>
            <a:r>
              <a:rPr lang="en-US" dirty="0" smtClean="0"/>
              <a:t>  Agnes </a:t>
            </a:r>
            <a:r>
              <a:rPr lang="en-US" dirty="0" err="1" smtClean="0"/>
              <a:t>Mgomezulu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Charles </a:t>
            </a:r>
            <a:r>
              <a:rPr lang="en-US" dirty="0" err="1" smtClean="0"/>
              <a:t>Muyanika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Lexon Ndalama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/>
        </p:nvSpPr>
        <p:spPr>
          <a:xfrm>
            <a:off x="0" y="7620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4" name="Shape 23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35" name="Shape 235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236" name="Shape 236"/>
          <p:cNvSpPr txBox="1"/>
          <p:nvPr/>
        </p:nvSpPr>
        <p:spPr>
          <a:xfrm>
            <a:off x="930175" y="825500"/>
            <a:ext cx="4433912" cy="3692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Home</a:t>
            </a:r>
            <a:r>
              <a:rPr lang="en-US" sz="18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Grown School Feeding Program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lang="x-none" sz="18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8" name="Shape 238"/>
          <p:cNvGraphicFramePr/>
          <p:nvPr/>
        </p:nvGraphicFramePr>
        <p:xfrm>
          <a:off x="827583" y="1700808"/>
          <a:ext cx="7416825" cy="467066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7416825"/>
              </a:tblGrid>
              <a:tr h="2232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400" b="0"/>
                        <a:t>What </a:t>
                      </a:r>
                      <a:r>
                        <a:rPr lang="x-none" sz="1400" b="1"/>
                        <a:t>observations</a:t>
                      </a:r>
                      <a:r>
                        <a:rPr lang="x-none" sz="1400" b="0"/>
                        <a:t> of </a:t>
                      </a:r>
                      <a:r>
                        <a:rPr lang="en-US" sz="1400" b="0" dirty="0" smtClean="0"/>
                        <a:t>Home Grown Feeding Program </a:t>
                      </a:r>
                      <a:r>
                        <a:rPr lang="x-none" sz="1400" b="0" smtClean="0"/>
                        <a:t>from </a:t>
                      </a:r>
                      <a:r>
                        <a:rPr lang="x-none" sz="1400" b="0"/>
                        <a:t>the field and lectures were you impressed by, i.e. what</a:t>
                      </a:r>
                      <a:r>
                        <a:rPr lang="x-none" sz="1400" b="0" baseline="0"/>
                        <a:t> </a:t>
                      </a:r>
                      <a:r>
                        <a:rPr lang="x-none" sz="1400" b="0"/>
                        <a:t>best practices were observed? Is this relevant</a:t>
                      </a:r>
                      <a:r>
                        <a:rPr lang="x-none" sz="1400" b="0" baseline="0"/>
                        <a:t> to your country program</a:t>
                      </a:r>
                      <a:r>
                        <a:rPr lang="x-none" sz="1400" b="0" baseline="0" smtClean="0"/>
                        <a:t>?</a:t>
                      </a:r>
                      <a:endParaRPr lang="en-US" sz="1400" b="0" baseline="0" dirty="0" smtClean="0"/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Government funding for food supplies to schools paid per school enrolment/pupil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="1" baseline="0" dirty="0" smtClean="0"/>
                        <a:t>Best practices: 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Community recruitment of Cooks  who undergo medical assessment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Community contributions for salaries of cooks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High level accountability in  tendering  for supplies of food stuffs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School timetable which keeps children in the school longer : 07:00 to 5:00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endParaRPr lang="en-US" sz="1400" b="0" baseline="0" dirty="0" smtClean="0"/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endParaRPr lang="x-none" sz="1400" b="0" baseline="0"/>
                    </a:p>
                    <a:p>
                      <a:endParaRPr lang="x-none" sz="1400" b="0" baseline="0"/>
                    </a:p>
                  </a:txBody>
                  <a:tcPr marL="91450" marR="91450" marT="45725" marB="45725"/>
                </a:tc>
              </a:tr>
              <a:tr h="2232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400"/>
                        <a:t>How could you see elements of the </a:t>
                      </a:r>
                      <a:r>
                        <a:rPr lang="en-US" sz="1400" dirty="0" smtClean="0"/>
                        <a:t>Home Grown Feeding  </a:t>
                      </a:r>
                      <a:r>
                        <a:rPr lang="x-none" sz="1400" smtClean="0"/>
                        <a:t>program </a:t>
                      </a:r>
                      <a:r>
                        <a:rPr lang="x-none" sz="1400"/>
                        <a:t>replicated in your country?  What </a:t>
                      </a:r>
                      <a:r>
                        <a:rPr lang="x-none" sz="1400" b="1"/>
                        <a:t>opportunities</a:t>
                      </a:r>
                      <a:r>
                        <a:rPr lang="x-none" sz="1400"/>
                        <a:t> exist to implement these elements</a:t>
                      </a:r>
                      <a:r>
                        <a:rPr lang="x-none" sz="1400" baseline="0"/>
                        <a:t>?  What challenges or </a:t>
                      </a:r>
                      <a:r>
                        <a:rPr lang="x-none" sz="1400" b="1" baseline="0"/>
                        <a:t>threats</a:t>
                      </a:r>
                      <a:r>
                        <a:rPr lang="x-none" sz="1400" baseline="0"/>
                        <a:t> might you face</a:t>
                      </a:r>
                      <a:r>
                        <a:rPr lang="x-none" sz="1400" baseline="0" smtClean="0"/>
                        <a:t>?</a:t>
                      </a:r>
                      <a:endParaRPr lang="en-US" sz="140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It is possible for Government to start funding for food supplies using the Direct Support to Schools (DSS), Constituency Development Fund (CDF)  and Local Development Fund (LDF)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Possible challenges: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Resistance from budget holders e.g. Member of Parliament and District Commissioners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Poverty and illiteracy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The misconception over the Free Primary School Education (FPE) policy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x-none" sz="140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4" name="Shape 24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45" name="Shape 245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246" name="Shape 246"/>
          <p:cNvSpPr txBox="1"/>
          <p:nvPr/>
        </p:nvSpPr>
        <p:spPr>
          <a:xfrm>
            <a:off x="930175" y="825500"/>
            <a:ext cx="7602263" cy="3692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dirty="0" smtClean="0">
                <a:solidFill>
                  <a:schemeClr val="lt1"/>
                </a:solidFill>
              </a:rPr>
              <a:t>Home Grown School Feeding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Shape 24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sz="1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lang="x-none" sz="18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8" name="Shape 248"/>
          <p:cNvGraphicFramePr/>
          <p:nvPr/>
        </p:nvGraphicFramePr>
        <p:xfrm>
          <a:off x="827583" y="1700808"/>
          <a:ext cx="7416825" cy="44645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7416825"/>
              </a:tblGrid>
              <a:tr h="2232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400" b="0"/>
                        <a:t>With regards to community and pupil</a:t>
                      </a:r>
                      <a:r>
                        <a:rPr lang="x-none" sz="1400" b="0" baseline="0"/>
                        <a:t> engagement with </a:t>
                      </a:r>
                      <a:r>
                        <a:rPr lang="en-US" sz="1400" b="0" baseline="0" dirty="0" smtClean="0"/>
                        <a:t>the Home Grown School Feeding Program </a:t>
                      </a:r>
                      <a:r>
                        <a:rPr lang="x-none" sz="1400" b="0" baseline="0" smtClean="0"/>
                        <a:t>activities</a:t>
                      </a:r>
                      <a:r>
                        <a:rPr lang="x-none" sz="1400" b="0" baseline="0"/>
                        <a:t>, what best practices have you </a:t>
                      </a:r>
                      <a:r>
                        <a:rPr lang="x-none" sz="1400" b="1" baseline="0"/>
                        <a:t>observed</a:t>
                      </a:r>
                      <a:r>
                        <a:rPr lang="x-none" sz="1400" b="0" baseline="0"/>
                        <a:t>? </a:t>
                      </a:r>
                      <a:r>
                        <a:rPr lang="x-none" sz="1400" b="0"/>
                        <a:t>Is this relevant</a:t>
                      </a:r>
                      <a:r>
                        <a:rPr lang="x-none" sz="1400" b="0" baseline="0"/>
                        <a:t> to your country program?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Involvement of children in the provision of water where it scarce (bringing from home in manageable containers) and pieces of firewood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Children bringing plates from homes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Children participating in school gardens and orchards and woodlots</a:t>
                      </a:r>
                    </a:p>
                    <a:p>
                      <a:r>
                        <a:rPr lang="en-US" sz="1400" b="1" baseline="0" dirty="0" smtClean="0"/>
                        <a:t>Relevance to  country program:</a:t>
                      </a:r>
                    </a:p>
                    <a:p>
                      <a:r>
                        <a:rPr lang="en-US" sz="1400" b="0" baseline="0" dirty="0" smtClean="0"/>
                        <a:t>Yes. They can be relevant despite heavy campaign  on  issues of child labour</a:t>
                      </a:r>
                      <a:endParaRPr lang="x-none" sz="1400" b="0" baseline="0"/>
                    </a:p>
                  </a:txBody>
                  <a:tcPr marL="91450" marR="91450" marT="45725" marB="45725"/>
                </a:tc>
              </a:tr>
              <a:tr h="2232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400"/>
                        <a:t>How could you see elements of the observed community and/or pupil engagement replicated in your country?  What </a:t>
                      </a:r>
                      <a:r>
                        <a:rPr lang="x-none" sz="1400" b="1"/>
                        <a:t>opportunities</a:t>
                      </a:r>
                      <a:r>
                        <a:rPr lang="x-none" sz="1400"/>
                        <a:t> exist to implement these elements</a:t>
                      </a:r>
                      <a:r>
                        <a:rPr lang="x-none" sz="1400" baseline="0"/>
                        <a:t>?  What </a:t>
                      </a:r>
                      <a:r>
                        <a:rPr lang="x-none" sz="1400" baseline="0" smtClean="0"/>
                        <a:t>challenges </a:t>
                      </a:r>
                      <a:r>
                        <a:rPr lang="x-none" sz="1400" baseline="0"/>
                        <a:t>or </a:t>
                      </a:r>
                      <a:r>
                        <a:rPr lang="x-none" sz="1400" b="1" baseline="0"/>
                        <a:t>threats</a:t>
                      </a:r>
                      <a:r>
                        <a:rPr lang="x-none" sz="1400" baseline="0"/>
                        <a:t> might you face</a:t>
                      </a:r>
                      <a:r>
                        <a:rPr lang="x-none" sz="1400" baseline="0" smtClean="0"/>
                        <a:t>?</a:t>
                      </a:r>
                      <a:endParaRPr lang="en-US" sz="140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US" sz="140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="1" baseline="0" dirty="0" smtClean="0"/>
                        <a:t>Opportunities: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Already existing culture of asking children to bring tools for use in school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Traditional culture of teaching children domestic skills they will need in adulthood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="1" baseline="0" dirty="0" smtClean="0"/>
                        <a:t>Threats: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baseline="0" dirty="0" smtClean="0"/>
                        <a:t>Civil Society campaign on rights-based education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x-none" sz="140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64" name="Shape 26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65" name="Shape 265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x-none" sz="18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930175" y="825500"/>
            <a:ext cx="6018088" cy="3692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Home Grown School Feeding</a:t>
            </a:r>
            <a:r>
              <a:rPr lang="en-US" sz="18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1800" b="0" i="0" u="none" strike="noStrike" cap="none" baseline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68" name="Shape 268"/>
          <p:cNvGraphicFramePr/>
          <p:nvPr/>
        </p:nvGraphicFramePr>
        <p:xfrm>
          <a:off x="381000" y="1340767"/>
          <a:ext cx="8458199" cy="539467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590800"/>
                <a:gridCol w="1752600"/>
                <a:gridCol w="2221175"/>
                <a:gridCol w="1893624"/>
              </a:tblGrid>
              <a:tr h="1554833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200" b="0"/>
                        <a:t>Please list below all of the stakeholders currently and/or </a:t>
                      </a:r>
                      <a:r>
                        <a:rPr lang="x-none" sz="1200" b="0" baseline="0"/>
                        <a:t>potentially involved </a:t>
                      </a:r>
                      <a:r>
                        <a:rPr lang="x-none" sz="1200" b="0" baseline="0" smtClean="0"/>
                        <a:t>in</a:t>
                      </a:r>
                      <a:r>
                        <a:rPr lang="en-US" sz="1200" b="0" baseline="0" dirty="0" smtClean="0"/>
                        <a:t> School Feeding and Nutrition education program</a:t>
                      </a:r>
                      <a:r>
                        <a:rPr lang="x-none" sz="1200" b="0" baseline="0" smtClean="0"/>
                        <a:t> </a:t>
                      </a:r>
                      <a:r>
                        <a:rPr lang="x-none" sz="1200" b="0" baseline="0"/>
                        <a:t>services </a:t>
                      </a:r>
                      <a:r>
                        <a:rPr lang="x-none" sz="1200" b="0" baseline="0" smtClean="0"/>
                        <a:t> </a:t>
                      </a:r>
                      <a:r>
                        <a:rPr lang="x-none" sz="1200" b="0" baseline="0"/>
                        <a:t>for your country programs:</a:t>
                      </a:r>
                    </a:p>
                    <a:p>
                      <a:endParaRPr lang="x-none" sz="1200" b="0" baseline="0"/>
                    </a:p>
                    <a:p>
                      <a:endParaRPr lang="x-none" sz="1200" b="0" baseline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200" b="0" i="1" baseline="0"/>
                        <a:t>Example:  Teachers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200" b="0" i="1" baseline="0"/>
                        <a:t>                   School Principal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200" b="0"/>
                        <a:t>Please rank the stakeholder</a:t>
                      </a:r>
                      <a:r>
                        <a:rPr lang="x-none" sz="1200" b="0" baseline="0"/>
                        <a:t>s in order of importance, where 1 = most important for your program.</a:t>
                      </a:r>
                    </a:p>
                    <a:p>
                      <a:endParaRPr lang="x-none" sz="12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200" b="0" i="1" baseline="0" smtClean="0"/>
                        <a:t>2</a:t>
                      </a:r>
                      <a:endParaRPr lang="x-none" sz="1200" b="0" i="1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200" b="0" i="1" baseline="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l" rtl="0">
                        <a:buSzPct val="25000"/>
                        <a:buNone/>
                      </a:pPr>
                      <a:r>
                        <a:rPr lang="x-none" sz="1200" b="0"/>
                        <a:t>Please identify what</a:t>
                      </a:r>
                      <a:r>
                        <a:rPr lang="x-none" sz="1200" b="0" baseline="0"/>
                        <a:t> role the stakeholder may play, where  </a:t>
                      </a:r>
                      <a:r>
                        <a:rPr lang="x-none" sz="1200" b="0"/>
                        <a:t>F = Financial, T = Technical, P = Policy, I = Implementation, and B</a:t>
                      </a:r>
                      <a:r>
                        <a:rPr lang="x-none" sz="1200" b="0" baseline="0"/>
                        <a:t> = Beneficiary </a:t>
                      </a:r>
                    </a:p>
                    <a:p>
                      <a:endParaRPr lang="x-none" sz="12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200" b="0" i="1" baseline="0"/>
                        <a:t>I; B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200" b="0" i="1" baseline="0"/>
                        <a:t>I; B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l" rtl="0">
                        <a:buSzPct val="25000"/>
                        <a:buNone/>
                      </a:pPr>
                      <a:r>
                        <a:rPr lang="x-none" sz="1200" b="0"/>
                        <a:t>Please indicate whether the stakeholder is currently engaged (E)</a:t>
                      </a:r>
                      <a:r>
                        <a:rPr lang="x-none" sz="1200" b="0" baseline="0"/>
                        <a:t> or could be potentially engaged (PE).</a:t>
                      </a:r>
                    </a:p>
                    <a:p>
                      <a:endParaRPr lang="x-none" sz="1200" b="0" baseline="0"/>
                    </a:p>
                    <a:p>
                      <a:endParaRPr lang="x-none" sz="12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200" b="0" i="1" baseline="0"/>
                        <a:t>PE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200" b="0" i="1" baseline="0"/>
                        <a:t>E</a:t>
                      </a:r>
                    </a:p>
                  </a:txBody>
                  <a:tcPr marL="91450" marR="91450" marT="45725" marB="45725"/>
                </a:tc>
              </a:tr>
              <a:tr h="2137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Children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Teachers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Parents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I&amp;F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Community leaders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MOE/Local Govt.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P&amp;F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E&amp;PE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MoH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MoA</a:t>
                      </a:r>
                      <a:r>
                        <a:rPr lang="en-US" sz="1200" dirty="0" smtClean="0"/>
                        <a:t>&amp; FS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Development Partners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T&amp;F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Civil Society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I&amp;P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  <a:tr h="3599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Private Sector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</a:t>
                      </a:r>
                      <a:endParaRPr sz="12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74" name="Shape 27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75" name="Shape 275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lang="x-none" sz="18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Shape 276"/>
          <p:cNvSpPr txBox="1"/>
          <p:nvPr/>
        </p:nvSpPr>
        <p:spPr>
          <a:xfrm>
            <a:off x="945671" y="819726"/>
            <a:ext cx="6218615" cy="3692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Home Grown School Feeding Program 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Shape 277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 Term Roadmap</a:t>
            </a:r>
          </a:p>
        </p:txBody>
      </p:sp>
      <p:graphicFrame>
        <p:nvGraphicFramePr>
          <p:cNvPr id="278" name="Shape 278"/>
          <p:cNvGraphicFramePr/>
          <p:nvPr/>
        </p:nvGraphicFramePr>
        <p:xfrm>
          <a:off x="863587" y="1772816"/>
          <a:ext cx="7416825" cy="48234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7416825"/>
              </a:tblGrid>
              <a:tr h="14401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400" b="0"/>
                        <a:t>Reflecting on what you</a:t>
                      </a:r>
                      <a:r>
                        <a:rPr lang="x-none" sz="1400" b="0" baseline="0"/>
                        <a:t> have learned, w</a:t>
                      </a:r>
                      <a:r>
                        <a:rPr lang="x-none" sz="1400" b="0"/>
                        <a:t>hat</a:t>
                      </a:r>
                      <a:r>
                        <a:rPr lang="x-none" sz="1400" b="0" baseline="0"/>
                        <a:t> do you see as the overarching </a:t>
                      </a:r>
                      <a:r>
                        <a:rPr lang="x-none" sz="1400" b="1" baseline="0"/>
                        <a:t>goal</a:t>
                      </a:r>
                      <a:r>
                        <a:rPr lang="x-none" sz="1400" b="0" baseline="0"/>
                        <a:t> of your national </a:t>
                      </a:r>
                      <a:r>
                        <a:rPr lang="en-US" sz="1400" b="0" baseline="0" dirty="0" smtClean="0"/>
                        <a:t>Home Grown School Feeding  p</a:t>
                      </a:r>
                      <a:r>
                        <a:rPr lang="x-none" sz="1400" b="0" baseline="0" smtClean="0"/>
                        <a:t>rogram</a:t>
                      </a:r>
                      <a:r>
                        <a:rPr lang="x-none" sz="1400" b="0" baseline="0"/>
                        <a:t>? </a:t>
                      </a:r>
                      <a:endParaRPr lang="en-US" sz="1400" b="0" baseline="0" dirty="0" smtClean="0"/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="0" baseline="0" dirty="0" smtClean="0"/>
                        <a:t>Promote  the availability of locally supported provision of hot meals in schools  from food insecure areas</a:t>
                      </a:r>
                      <a:endParaRPr lang="x-none" sz="1400" b="0" baseline="0"/>
                    </a:p>
                  </a:txBody>
                  <a:tcPr marL="91450" marR="91450" marT="45725" marB="45725"/>
                </a:tc>
              </a:tr>
              <a:tr h="1398925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 sz="1400" dirty="0" smtClean="0"/>
                        <a:t> </a:t>
                      </a:r>
                      <a:r>
                        <a:rPr lang="x-none" sz="1400" smtClean="0"/>
                        <a:t>What </a:t>
                      </a:r>
                      <a:r>
                        <a:rPr lang="x-none" sz="1400"/>
                        <a:t>is required (</a:t>
                      </a:r>
                      <a:r>
                        <a:rPr lang="x-none" sz="1400" b="1"/>
                        <a:t>needs</a:t>
                      </a:r>
                      <a:r>
                        <a:rPr lang="x-none" sz="1400"/>
                        <a:t>) to strengthen your </a:t>
                      </a:r>
                      <a:r>
                        <a:rPr lang="en-US" sz="1400" dirty="0" smtClean="0"/>
                        <a:t>School Feeding  Program </a:t>
                      </a:r>
                      <a:r>
                        <a:rPr lang="x-none" sz="1400" smtClean="0"/>
                        <a:t>services in </a:t>
                      </a:r>
                      <a:r>
                        <a:rPr lang="x-none" sz="1400"/>
                        <a:t>schools?  </a:t>
                      </a:r>
                      <a:endParaRPr lang="en-US" sz="1400" dirty="0" smtClean="0"/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dirty="0" smtClean="0"/>
                        <a:t>Financial support  from Government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dirty="0" smtClean="0"/>
                        <a:t>Stakeholder sensitization  (including  farm cooperatives)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dirty="0" smtClean="0"/>
                        <a:t>Community participation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dirty="0" smtClean="0"/>
                        <a:t>Children</a:t>
                      </a:r>
                      <a:r>
                        <a:rPr lang="en-US" sz="1400" baseline="0" dirty="0" smtClean="0"/>
                        <a:t> participation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Teacher in-service and  pre-service training  on  management of the program</a:t>
                      </a:r>
                    </a:p>
                    <a:p>
                      <a:pPr marL="342900" lvl="0" indent="-342900" algn="l" rtl="0">
                        <a:buSzPct val="25000"/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Review of the school time table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x-none" sz="1400"/>
                    </a:p>
                  </a:txBody>
                  <a:tcPr marL="91450" marR="91450" marT="45725" marB="45725"/>
                </a:tc>
              </a:tr>
              <a:tr h="1398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smtClean="0"/>
                        <a:t>What </a:t>
                      </a:r>
                      <a:r>
                        <a:rPr lang="x-none" sz="1400" b="1"/>
                        <a:t>actions</a:t>
                      </a:r>
                      <a:r>
                        <a:rPr lang="x-none" sz="1400"/>
                        <a:t> can you</a:t>
                      </a:r>
                      <a:r>
                        <a:rPr lang="x-none" sz="1400" baseline="0"/>
                        <a:t> facilitate upon your return home to address these needs</a:t>
                      </a:r>
                      <a:r>
                        <a:rPr lang="x-none" sz="1400" baseline="0" smtClean="0"/>
                        <a:t>?</a:t>
                      </a:r>
                      <a:endParaRPr lang="en-US" sz="1400" baseline="0" dirty="0" smtClean="0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De –briefing the National Technical  Working Group  (TWG) on Cross-cutting issues in the Ministry of Education</a:t>
                      </a:r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Develop plan of action based on the recommendations from the TWG</a:t>
                      </a:r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Stakeholders consultative workshop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endParaRPr lang="en-US" sz="1400" baseline="0" dirty="0" smtClean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endParaRPr lang="x-none" sz="140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84" name="Shape 28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85" name="Shape 285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lang="x-none" sz="18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graphicFrame>
        <p:nvGraphicFramePr>
          <p:cNvPr id="287" name="Shape 287"/>
          <p:cNvGraphicFramePr/>
          <p:nvPr/>
        </p:nvGraphicFramePr>
        <p:xfrm>
          <a:off x="457201" y="1410015"/>
          <a:ext cx="8382000" cy="497554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32352"/>
                <a:gridCol w="430948"/>
                <a:gridCol w="2063461"/>
                <a:gridCol w="1320096"/>
                <a:gridCol w="1166309"/>
                <a:gridCol w="1268834"/>
              </a:tblGrid>
              <a:tr h="43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Community-Based  School Feeding Program</a:t>
                      </a:r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6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4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Promote  the availability of locally supported provision of hot meals in schools  located in food insecure areas</a:t>
                      </a:r>
                      <a:endParaRPr lang="x-none" sz="1400" b="0" baseline="0" smtClean="0"/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350">
                <a:tc gridSpan="6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72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40905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Support</a:t>
                      </a:r>
                      <a:r>
                        <a:rPr lang="en-US" sz="1600" baseline="0" dirty="0" smtClean="0"/>
                        <a:t> from policy makers</a:t>
                      </a:r>
                      <a:endParaRPr lang="en-US" sz="1600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De-briefing meeting</a:t>
                      </a: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July 2012</a:t>
                      </a:r>
                      <a:endParaRPr sz="16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Workshop participants</a:t>
                      </a:r>
                      <a:endParaRPr sz="16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De-briefing meeting minutes </a:t>
                      </a:r>
                      <a:endParaRPr sz="16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43205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National</a:t>
                      </a:r>
                      <a:r>
                        <a:rPr lang="en-US" sz="1600" baseline="0" dirty="0" smtClean="0"/>
                        <a:t> action Plan</a:t>
                      </a:r>
                      <a:endParaRPr lang="en-US" sz="1600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Draft National Action plan</a:t>
                      </a:r>
                      <a:endParaRPr sz="16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August-September  2012</a:t>
                      </a: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Taskforce comprising all current and former participants </a:t>
                      </a:r>
                      <a:endParaRPr sz="16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Draft Action plan</a:t>
                      </a:r>
                      <a:endParaRPr sz="16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88" name="Shape 288"/>
          <p:cNvSpPr txBox="1"/>
          <p:nvPr/>
        </p:nvSpPr>
        <p:spPr>
          <a:xfrm>
            <a:off x="945671" y="819726"/>
            <a:ext cx="621861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Home Grown School</a:t>
            </a:r>
            <a:r>
              <a:rPr lang="en-US" sz="18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Feeding Program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84" name="Shape 28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85" name="Shape 285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lang="x-none" sz="18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graphicFrame>
        <p:nvGraphicFramePr>
          <p:cNvPr id="287" name="Shape 287"/>
          <p:cNvGraphicFramePr/>
          <p:nvPr/>
        </p:nvGraphicFramePr>
        <p:xfrm>
          <a:off x="457201" y="1556791"/>
          <a:ext cx="8381998" cy="296398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63299"/>
                <a:gridCol w="2063460"/>
                <a:gridCol w="1320096"/>
                <a:gridCol w="1166309"/>
                <a:gridCol w="1268834"/>
              </a:tblGrid>
              <a:tr h="403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432050"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r>
                        <a:rPr lang="en-US" baseline="0" dirty="0" smtClean="0"/>
                        <a:t> stakeholders support/contribution  to the plan</a:t>
                      </a:r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stakeholders’ consultative workshop</a:t>
                      </a:r>
                      <a:endParaRPr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2012</a:t>
                      </a:r>
                      <a:endParaRPr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Taskforce and PCD</a:t>
                      </a:r>
                      <a:endParaRPr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 report</a:t>
                      </a:r>
                    </a:p>
                    <a:p>
                      <a:r>
                        <a:rPr lang="en-US" dirty="0" smtClean="0"/>
                        <a:t>Refined Action Plan</a:t>
                      </a:r>
                      <a:endParaRPr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432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Funds for implementation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dirty="0" smtClean="0"/>
                        <a:t>food procurement)</a:t>
                      </a:r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Lobbying Government </a:t>
                      </a:r>
                      <a:r>
                        <a:rPr lang="en-US" sz="1800" baseline="0" dirty="0" smtClean="0"/>
                        <a:t> to provide </a:t>
                      </a:r>
                      <a:r>
                        <a:rPr lang="en-US" sz="1800" dirty="0" smtClean="0"/>
                        <a:t>funds</a:t>
                      </a:r>
                      <a:endParaRPr lang="en-US" dirty="0" smtClean="0"/>
                    </a:p>
                    <a:p>
                      <a:endParaRPr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July-December 2012</a:t>
                      </a:r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MOE, SC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MoAFS</a:t>
                      </a:r>
                      <a:endParaRPr lang="en-US" dirty="0" smtClean="0"/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Funding records</a:t>
                      </a:r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88" name="Shape 288"/>
          <p:cNvSpPr txBox="1"/>
          <p:nvPr/>
        </p:nvSpPr>
        <p:spPr>
          <a:xfrm>
            <a:off x="945671" y="819726"/>
            <a:ext cx="621861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Home Grown School</a:t>
            </a:r>
            <a:r>
              <a:rPr lang="en-US" sz="18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Feeding Program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814</Words>
  <Application>Microsoft Office PowerPoint</Application>
  <PresentationFormat>On-screen Show (4:3)</PresentationFormat>
  <Paragraphs>160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SHN Strategy Framework</vt:lpstr>
      <vt:lpstr>Team Members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lndalama</dc:creator>
  <cp:lastModifiedBy>lndalama</cp:lastModifiedBy>
  <cp:revision>5</cp:revision>
  <dcterms:created xsi:type="dcterms:W3CDTF">2012-06-27T10:04:13Z</dcterms:created>
  <dcterms:modified xsi:type="dcterms:W3CDTF">2012-06-28T06:17:52Z</dcterms:modified>
</cp:coreProperties>
</file>