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3" r:id="rId4"/>
    <p:sldId id="269" r:id="rId5"/>
    <p:sldId id="271" r:id="rId6"/>
    <p:sldId id="266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00" autoAdjust="0"/>
  </p:normalViewPr>
  <p:slideViewPr>
    <p:cSldViewPr>
      <p:cViewPr>
        <p:scale>
          <a:sx n="55" d="100"/>
          <a:sy n="55" d="100"/>
        </p:scale>
        <p:origin x="-15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85D3C-7F21-41C2-86FB-014251155128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0F2AB-1E0A-4DA3-8C34-DD1FC658B43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2769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 dirty="0"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3884613" y="8865454"/>
            <a:ext cx="2971800" cy="2769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1" y="6216149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1" y="6216149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 dirty="0"/>
          </a:p>
        </p:txBody>
      </p:sp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1" y="6216149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1" y="6216149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685801" y="6216149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353" name="Shape 3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82E43-D62E-437A-A973-A62D9C306905}" type="datetimeFigureOut">
              <a:rPr lang="fr-FR" smtClean="0"/>
              <a:pPr/>
              <a:t>28/06/2012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F36A0-916A-4429-89EC-C3BDB0E6370C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1463154" y="905546"/>
            <a:ext cx="6190456" cy="14465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RWANDA </a:t>
            </a:r>
            <a:r>
              <a:rPr lang="x-none" sz="4400" b="0" i="0" u="none" strike="noStrike" cap="none" baseline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SHN </a:t>
            </a:r>
            <a:r>
              <a:rPr lang="x-none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Strategy Framework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subTitle" idx="1"/>
          </p:nvPr>
        </p:nvSpPr>
        <p:spPr>
          <a:xfrm>
            <a:off x="1334845" y="2276872"/>
            <a:ext cx="6400799" cy="11521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AutoNum type="arabicPeriod"/>
            </a:pPr>
            <a:r>
              <a:rPr lang="x-none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Water, Sanitation &amp; Hygiene</a:t>
            </a:r>
          </a:p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AutoNum type="arabicPeriod"/>
            </a:pPr>
            <a:r>
              <a:rPr lang="x-none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Deworming</a:t>
            </a:r>
          </a:p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AutoNum type="arabicPeriod"/>
            </a:pPr>
            <a:r>
              <a:rPr lang="x-none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Malaria and other Tropical Diseases</a:t>
            </a:r>
          </a:p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AutoNum type="arabicPeriod"/>
            </a:pPr>
            <a:r>
              <a:rPr lang="x-none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Safe &amp; Secure School Environment</a:t>
            </a:r>
          </a:p>
        </p:txBody>
      </p:sp>
      <p:sp>
        <p:nvSpPr>
          <p:cNvPr id="100" name="Shape 100"/>
          <p:cNvSpPr/>
          <p:nvPr/>
        </p:nvSpPr>
        <p:spPr>
          <a:xfrm>
            <a:off x="0" y="5805264"/>
            <a:ext cx="9144000" cy="10527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  <p:sp>
        <p:nvSpPr>
          <p:cNvPr id="101" name="Shape 101"/>
          <p:cNvSpPr/>
          <p:nvPr/>
        </p:nvSpPr>
        <p:spPr>
          <a:xfrm>
            <a:off x="517420" y="4396768"/>
            <a:ext cx="8120062" cy="369291"/>
          </a:xfrm>
          <a:prstGeom prst="rect">
            <a:avLst/>
          </a:prstGeom>
          <a:solidFill>
            <a:srgbClr val="538CD5"/>
          </a:solidFill>
          <a:ln w="9525" cap="flat">
            <a:solidFill>
              <a:srgbClr val="538C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r>
              <a:rPr lang="en-US" dirty="0" smtClean="0"/>
              <a:t>                     By Denise UWERA and Alice BUMANZI</a:t>
            </a:r>
            <a:endParaRPr dirty="0"/>
          </a:p>
        </p:txBody>
      </p:sp>
      <p:sp>
        <p:nvSpPr>
          <p:cNvPr id="102" name="Shape 102"/>
          <p:cNvSpPr/>
          <p:nvPr/>
        </p:nvSpPr>
        <p:spPr>
          <a:xfrm>
            <a:off x="899591" y="4002210"/>
            <a:ext cx="606425" cy="9715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sp>
      <p:sp>
        <p:nvSpPr>
          <p:cNvPr id="104" name="Shape 104"/>
          <p:cNvSpPr txBox="1"/>
          <p:nvPr/>
        </p:nvSpPr>
        <p:spPr>
          <a:xfrm>
            <a:off x="899591" y="4981410"/>
            <a:ext cx="563562" cy="400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Tip</a:t>
            </a:r>
          </a:p>
        </p:txBody>
      </p:sp>
      <p:sp>
        <p:nvSpPr>
          <p:cNvPr id="105" name="Shape 105"/>
          <p:cNvSpPr/>
          <p:nvPr/>
        </p:nvSpPr>
        <p:spPr>
          <a:xfrm>
            <a:off x="6948264" y="342814"/>
            <a:ext cx="1152127" cy="3618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 Term Action Plan</a:t>
            </a:r>
          </a:p>
        </p:txBody>
      </p:sp>
      <p:sp>
        <p:nvSpPr>
          <p:cNvPr id="165" name="Shape 165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  <p:sp>
        <p:nvSpPr>
          <p:cNvPr id="166" name="Shape 166"/>
          <p:cNvSpPr txBox="1"/>
          <p:nvPr/>
        </p:nvSpPr>
        <p:spPr>
          <a:xfrm>
            <a:off x="930175" y="825500"/>
            <a:ext cx="5009975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Water, Sanitation &amp; Hygiene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graphicFrame>
        <p:nvGraphicFramePr>
          <p:cNvPr id="168" name="Shape 168"/>
          <p:cNvGraphicFramePr/>
          <p:nvPr/>
        </p:nvGraphicFramePr>
        <p:xfrm>
          <a:off x="-1752599" y="1371601"/>
          <a:ext cx="14554199" cy="1430571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708632"/>
                <a:gridCol w="507093"/>
                <a:gridCol w="2947598"/>
                <a:gridCol w="1628990"/>
                <a:gridCol w="1814619"/>
                <a:gridCol w="2947267"/>
              </a:tblGrid>
              <a:tr h="49027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Program Name: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School </a:t>
                      </a:r>
                      <a:r>
                        <a:rPr lang="en-US" baseline="0" dirty="0" smtClean="0"/>
                        <a:t> hygiene and  Environmental Health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3818">
                <a:tc gridSpan="6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868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Goal: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2000" b="0" i="0" u="none" strike="noStrike" cap="none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To establish and improve healthy  and hygienic environment in schools. </a:t>
                      </a:r>
                      <a:endParaRPr lang="en-US" sz="2000" b="0" i="0" u="none" strike="noStrike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3818">
                <a:tc gridSpan="6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4494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Needs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Activities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Timeframe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Responsible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Verification of Completion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</a:tr>
              <a:tr h="2246525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Adequate , clean and separate  latrines  for girls and Boys available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1.Procure</a:t>
                      </a:r>
                      <a:r>
                        <a:rPr lang="en-US" baseline="0" dirty="0" smtClean="0"/>
                        <a:t> and distribute OSS to all schools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2012-December</a:t>
                      </a:r>
                      <a:r>
                        <a:rPr lang="en-US" baseline="0" dirty="0" smtClean="0"/>
                        <a:t> 2012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MINECOFIN</a:t>
                      </a:r>
                    </a:p>
                    <a:p>
                      <a:r>
                        <a:rPr lang="en-US" dirty="0" smtClean="0"/>
                        <a:t>MINALOC</a:t>
                      </a:r>
                    </a:p>
                    <a:p>
                      <a:r>
                        <a:rPr lang="en-US" dirty="0" smtClean="0"/>
                        <a:t>COMMUNITIES</a:t>
                      </a:r>
                    </a:p>
                    <a:p>
                      <a:r>
                        <a:rPr lang="en-US" dirty="0" smtClean="0"/>
                        <a:t>UNICEF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schools using OSS to clean their latrines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2764961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Provision of  running  and potable  drinking water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Sensitize schools and communities  to  use water tanks for raining water harvesting  and on  use of </a:t>
                      </a:r>
                      <a:r>
                        <a:rPr lang="en-US" baseline="0" dirty="0" err="1" smtClean="0"/>
                        <a:t>sur’eau</a:t>
                      </a:r>
                      <a:r>
                        <a:rPr lang="en-US" baseline="0" dirty="0" smtClean="0"/>
                        <a:t>  (</a:t>
                      </a:r>
                      <a:r>
                        <a:rPr lang="en-US" baseline="0" dirty="0" err="1" smtClean="0"/>
                        <a:t>Chrolination</a:t>
                      </a:r>
                      <a:r>
                        <a:rPr lang="en-US" baseline="0" dirty="0" smtClean="0"/>
                        <a:t>)  for drinking water .</a:t>
                      </a:r>
                    </a:p>
                    <a:p>
                      <a:pPr marL="342900" indent="-342900">
                        <a:buNone/>
                      </a:pPr>
                      <a:endParaRPr lang="en-US" baseline="0" dirty="0" smtClean="0"/>
                    </a:p>
                    <a:p>
                      <a:pPr marL="342900" indent="-342900">
                        <a:buAutoNum type="arabicPeriod"/>
                      </a:pP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r>
                        <a:rPr lang="en-US" baseline="0" dirty="0" smtClean="0"/>
                        <a:t> 2012- July 2013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MININFRA</a:t>
                      </a:r>
                    </a:p>
                    <a:p>
                      <a:r>
                        <a:rPr lang="en-US" dirty="0" smtClean="0"/>
                        <a:t>DISTRICTS</a:t>
                      </a:r>
                    </a:p>
                    <a:p>
                      <a:r>
                        <a:rPr lang="en-US" dirty="0" smtClean="0"/>
                        <a:t>COMMUNITIES</a:t>
                      </a:r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schools sensitized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543053">
                <a:tc rowSpan="4" gridSpan="2">
                  <a:txBody>
                    <a:bodyPr/>
                    <a:lstStyle/>
                    <a:p>
                      <a:r>
                        <a:rPr lang="en-US" dirty="0" smtClean="0"/>
                        <a:t>Improved hygienic and safe school environment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en-US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baseline="0" dirty="0" smtClean="0"/>
                        <a:t>Develop and disseminate  integrated BCC  messages on  proper hygiene  in schools.</a:t>
                      </a:r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  2012-December 2012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BCC  messages  developed , disseminated and available in schools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270744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 Sensitize</a:t>
                      </a:r>
                      <a:r>
                        <a:rPr lang="en-US" baseline="0" dirty="0" smtClean="0"/>
                        <a:t> schools  to a</a:t>
                      </a:r>
                      <a:r>
                        <a:rPr lang="en-US" dirty="0" smtClean="0"/>
                        <a:t>dopt liquid soap for hand washing and cleaning.</a:t>
                      </a:r>
                    </a:p>
                    <a:p>
                      <a:pPr marL="342900" indent="-342900">
                        <a:buAutoNum type="arabicPeriod"/>
                      </a:pP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</a:t>
                      </a:r>
                      <a:r>
                        <a:rPr lang="en-US" baseline="0" dirty="0" smtClean="0"/>
                        <a:t> 2012- June 2012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schools  sensitized  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543053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3. Conduct joint monitoring visits  on  comprehensive hygiene and sanitation in schools.</a:t>
                      </a:r>
                    </a:p>
                    <a:p>
                      <a:pPr marL="342900" indent="-342900">
                        <a:buAutoNum type="arabicPeriod"/>
                      </a:pP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2012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MOH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field visits conducted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2359979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       Sensitize  ,students, teachers , PTA parents  and communities on importance of their participation in schools health  and hygiene activities</a:t>
                      </a:r>
                      <a:endParaRPr lang="en-US" dirty="0" smtClean="0"/>
                    </a:p>
                    <a:p>
                      <a:pPr marL="342900" indent="-342900">
                        <a:buAutoNum type="arabicPeriod"/>
                      </a:pP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 – December 2012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MINALOC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 for  the Sensitization campaign available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  <p:sp>
        <p:nvSpPr>
          <p:cNvPr id="224" name="Shape 22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sp>
      <p:sp>
        <p:nvSpPr>
          <p:cNvPr id="225" name="Shape 225"/>
          <p:cNvSpPr txBox="1"/>
          <p:nvPr/>
        </p:nvSpPr>
        <p:spPr>
          <a:xfrm>
            <a:off x="945671" y="819726"/>
            <a:ext cx="6218615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Deworming</a:t>
            </a:r>
          </a:p>
        </p:txBody>
      </p:sp>
      <p:sp>
        <p:nvSpPr>
          <p:cNvPr id="226" name="Shape 226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 Term Action Plan</a:t>
            </a:r>
          </a:p>
        </p:txBody>
      </p:sp>
      <p:graphicFrame>
        <p:nvGraphicFramePr>
          <p:cNvPr id="228" name="Shape 228"/>
          <p:cNvGraphicFramePr/>
          <p:nvPr/>
        </p:nvGraphicFramePr>
        <p:xfrm>
          <a:off x="-2819401" y="-609600"/>
          <a:ext cx="15240000" cy="1055936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810958"/>
                <a:gridCol w="788096"/>
                <a:gridCol w="3773554"/>
                <a:gridCol w="2414126"/>
                <a:gridCol w="2132885"/>
                <a:gridCol w="2320381"/>
              </a:tblGrid>
              <a:tr h="87511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Program Name: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2400" dirty="0" smtClean="0"/>
                        <a:t>Health Promotion  and prevention of communicable and non communicable diseases in schools</a:t>
                      </a:r>
                      <a:endParaRPr sz="2400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2520">
                <a:tc gridSpan="6">
                  <a:txBody>
                    <a:bodyPr/>
                    <a:lstStyle/>
                    <a:p>
                      <a:endParaRPr sz="2400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43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Goal: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2400" b="0" i="0" u="none" strike="noStrike" cap="none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To prevent communicable and non-communicable diseases through health promotion and health  Education in school children and School Staff</a:t>
                      </a:r>
                      <a:endParaRPr sz="2400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2520">
                <a:tc gridSpan="6">
                  <a:txBody>
                    <a:bodyPr/>
                    <a:lstStyle/>
                    <a:p>
                      <a:endParaRPr sz="2400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7741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2400" b="1" i="0" u="none" strike="noStrike" cap="none" baseline="0">
                          <a:solidFill>
                            <a:srgbClr val="FFFFFF"/>
                          </a:solidFill>
                        </a:rPr>
                        <a:t>Needs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2400" b="1" i="0" u="none" strike="noStrike" cap="none" baseline="0">
                          <a:solidFill>
                            <a:srgbClr val="FFFFFF"/>
                          </a:solidFill>
                        </a:rPr>
                        <a:t>Activities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2400" b="1" i="0" u="none" strike="noStrike" cap="none" baseline="0">
                          <a:solidFill>
                            <a:srgbClr val="FFFFFF"/>
                          </a:solidFill>
                        </a:rPr>
                        <a:t>Timeframe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2400" b="1" i="0" u="none" strike="noStrike" cap="none" baseline="0">
                          <a:solidFill>
                            <a:srgbClr val="FFFFFF"/>
                          </a:solidFill>
                        </a:rPr>
                        <a:t>Responsible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2000" b="1" i="0" u="none" strike="noStrike" cap="none" baseline="0">
                          <a:solidFill>
                            <a:srgbClr val="FFFFFF"/>
                          </a:solidFill>
                        </a:rPr>
                        <a:t>Verification of Completion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</a:tr>
              <a:tr h="2209619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Assess</a:t>
                      </a:r>
                      <a:r>
                        <a:rPr lang="en-US" sz="2400" baseline="0" dirty="0" smtClean="0"/>
                        <a:t> impact of deworming program on academic performance  and health outcomes</a:t>
                      </a:r>
                      <a:endParaRPr lang="en-US" sz="2400" dirty="0" smtClean="0"/>
                    </a:p>
                    <a:p>
                      <a:r>
                        <a:rPr lang="en-US" sz="2400" baseline="0" dirty="0" smtClean="0"/>
                        <a:t>of school children</a:t>
                      </a:r>
                      <a:endParaRPr sz="2400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1.Develop  the concept</a:t>
                      </a:r>
                      <a:r>
                        <a:rPr lang="en-US" sz="2400" baseline="0" dirty="0" smtClean="0"/>
                        <a:t> note  and project </a:t>
                      </a:r>
                      <a:r>
                        <a:rPr lang="en-US" sz="2400" baseline="0" dirty="0" smtClean="0"/>
                        <a:t>proposal</a:t>
                      </a:r>
                    </a:p>
                    <a:p>
                      <a:endParaRPr lang="en-US" sz="2400" baseline="0" dirty="0" smtClean="0"/>
                    </a:p>
                    <a:p>
                      <a:r>
                        <a:rPr lang="en-US" sz="2400" baseline="0" dirty="0" smtClean="0"/>
                        <a:t>2. Engage government and  other stakeholders  for resources mobilization </a:t>
                      </a:r>
                      <a:endParaRPr sz="2400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July-September</a:t>
                      </a:r>
                      <a:r>
                        <a:rPr lang="en-US" sz="2400" baseline="0" dirty="0" smtClean="0"/>
                        <a:t>2012</a:t>
                      </a:r>
                      <a:endParaRPr sz="2400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MOE</a:t>
                      </a:r>
                    </a:p>
                    <a:p>
                      <a:r>
                        <a:rPr lang="en-US" sz="2400" dirty="0" smtClean="0"/>
                        <a:t>MOH</a:t>
                      </a:r>
                    </a:p>
                    <a:p>
                      <a:r>
                        <a:rPr lang="en-US" sz="2400" dirty="0" smtClean="0"/>
                        <a:t>WHO</a:t>
                      </a:r>
                      <a:endParaRPr sz="2400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1.The proposal available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2.Government and other stakeholders engaged to support the activity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3013131"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Community</a:t>
                      </a:r>
                      <a:r>
                        <a:rPr lang="en-US" sz="2400" baseline="0" dirty="0" smtClean="0"/>
                        <a:t> awareness  on the importance of  monitoring  deworming program</a:t>
                      </a:r>
                      <a:endParaRPr sz="2400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AutoNum type="arabicPeriod"/>
                      </a:pPr>
                      <a:r>
                        <a:rPr lang="en-US" sz="2400" dirty="0" smtClean="0"/>
                        <a:t>Organize </a:t>
                      </a:r>
                      <a:r>
                        <a:rPr lang="en-US" sz="2400" dirty="0" smtClean="0"/>
                        <a:t>media</a:t>
                      </a:r>
                      <a:r>
                        <a:rPr lang="en-US" sz="2400" baseline="0" dirty="0" smtClean="0"/>
                        <a:t>  events (conference, </a:t>
                      </a:r>
                      <a:r>
                        <a:rPr lang="en-US" sz="2400" baseline="0" dirty="0" err="1" smtClean="0"/>
                        <a:t>radio,TV</a:t>
                      </a:r>
                      <a:r>
                        <a:rPr lang="en-US" sz="2400" baseline="0" dirty="0" smtClean="0"/>
                        <a:t>) </a:t>
                      </a:r>
                      <a:r>
                        <a:rPr lang="en-US" sz="2400" dirty="0" smtClean="0"/>
                        <a:t>to raise awareness of students, Teachers and communities  on </a:t>
                      </a:r>
                      <a:r>
                        <a:rPr lang="en-US" sz="2400" baseline="0" dirty="0" smtClean="0"/>
                        <a:t> the </a:t>
                      </a:r>
                      <a:r>
                        <a:rPr lang="en-US" sz="2400" baseline="0" dirty="0" smtClean="0"/>
                        <a:t>assessment</a:t>
                      </a:r>
                    </a:p>
                    <a:p>
                      <a:pPr marL="457200" indent="-457200">
                        <a:buNone/>
                      </a:pPr>
                      <a:endParaRPr lang="en-US" sz="2400" baseline="0" dirty="0" smtClean="0"/>
                    </a:p>
                    <a:p>
                      <a:r>
                        <a:rPr lang="en-US" sz="2400" baseline="0" dirty="0" smtClean="0"/>
                        <a:t>2. Organize  community durbar and participatory workshops</a:t>
                      </a:r>
                      <a:endParaRPr sz="2400"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September</a:t>
                      </a:r>
                      <a:r>
                        <a:rPr lang="en-US" sz="2400" baseline="0" dirty="0" smtClean="0"/>
                        <a:t> 2012- December 2012</a:t>
                      </a:r>
                      <a:endParaRPr sz="2400"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endParaRPr sz="2400"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1.Number of media events organized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2.Number </a:t>
                      </a:r>
                      <a:r>
                        <a:rPr lang="en-US" dirty="0" smtClean="0"/>
                        <a:t>of community participation</a:t>
                      </a:r>
                      <a:r>
                        <a:rPr lang="en-US" baseline="0" dirty="0" smtClean="0"/>
                        <a:t>  workshop and durbar organized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8" name="Shape 163"/>
          <p:cNvSpPr/>
          <p:nvPr/>
        </p:nvSpPr>
        <p:spPr>
          <a:xfrm>
            <a:off x="152400" y="-1981199"/>
            <a:ext cx="9144000" cy="914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/>
          <a:lstStyle/>
          <a:p>
            <a:r>
              <a:rPr lang="fr-FR" dirty="0" smtClean="0"/>
              <a:t> </a:t>
            </a:r>
            <a:r>
              <a:rPr lang="fr-FR" dirty="0" smtClean="0"/>
              <a:t>                                 </a:t>
            </a:r>
            <a:r>
              <a:rPr lang="fr-FR" sz="4000" dirty="0" smtClean="0"/>
              <a:t>DEWORMING</a:t>
            </a:r>
            <a:endParaRPr lang="fr-FR" sz="40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0" y="-1981199"/>
            <a:ext cx="9144000" cy="1752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  <p:sp>
        <p:nvSpPr>
          <p:cNvPr id="164" name="Shape 164"/>
          <p:cNvSpPr txBox="1"/>
          <p:nvPr/>
        </p:nvSpPr>
        <p:spPr>
          <a:xfrm>
            <a:off x="914400" y="-1066800"/>
            <a:ext cx="5400599" cy="52318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2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DEWORMING CONT’</a:t>
            </a:r>
            <a:endParaRPr lang="x-none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sp>
      <p:sp>
        <p:nvSpPr>
          <p:cNvPr id="166" name="Shape 166"/>
          <p:cNvSpPr txBox="1"/>
          <p:nvPr/>
        </p:nvSpPr>
        <p:spPr>
          <a:xfrm>
            <a:off x="930175" y="825500"/>
            <a:ext cx="5009975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Water, Sanitation &amp; Hygiene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graphicFrame>
        <p:nvGraphicFramePr>
          <p:cNvPr id="168" name="Shape 168"/>
          <p:cNvGraphicFramePr/>
          <p:nvPr/>
        </p:nvGraphicFramePr>
        <p:xfrm>
          <a:off x="-2590801" y="533400"/>
          <a:ext cx="15316201" cy="15979004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905124"/>
                <a:gridCol w="1447675"/>
                <a:gridCol w="838200"/>
                <a:gridCol w="4191000"/>
                <a:gridCol w="2667001"/>
                <a:gridCol w="2057400"/>
                <a:gridCol w="2209801"/>
              </a:tblGrid>
              <a:tr h="119368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Program Name: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Health Promotion  and prevention of communicable and non communicable diseases in schools</a:t>
                      </a:r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849">
                <a:tc gridSpan="7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6707"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Goal: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i="0" u="none" strike="noStrike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cap="none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To prevent communicable and non-communicable diseases through health promotion and Education</a:t>
                      </a:r>
                      <a:endParaRPr lang="en-US" sz="1800" dirty="0" smtClean="0"/>
                    </a:p>
                    <a:p>
                      <a:endParaRPr lang="en-US" sz="1400" b="0" i="0" u="none" strike="noStrike" cap="none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849">
                <a:tc gridSpan="7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818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Needs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Activities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Timeframe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Responsible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Verification of Completion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</a:tr>
              <a:tr h="2058711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Launching </a:t>
                      </a:r>
                      <a:r>
                        <a:rPr lang="en-US" baseline="0" dirty="0" smtClean="0"/>
                        <a:t> pre - deworming activities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1.Develop the proposal</a:t>
                      </a:r>
                    </a:p>
                    <a:p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2. Engage government and  other stakeholders  for resources mobilization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r>
                        <a:rPr lang="en-US" dirty="0" smtClean="0"/>
                        <a:t>3.Elaborate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 joint  operation plan in collaboration</a:t>
                      </a:r>
                      <a:r>
                        <a:rPr lang="en-US" baseline="0" dirty="0" smtClean="0"/>
                        <a:t> with MOH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4. Elaboration of  monitoring tools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5. Organize  training  for health  care providers and teachers</a:t>
                      </a:r>
                      <a:endParaRPr lang="en-US" dirty="0" smtClean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  2012–March</a:t>
                      </a:r>
                      <a:r>
                        <a:rPr lang="en-US" baseline="0" dirty="0" smtClean="0"/>
                        <a:t> 2013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MOH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 smtClean="0"/>
                        <a:t>The concept note developed and available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 smtClean="0"/>
                        <a:t>Government </a:t>
                      </a:r>
                      <a:r>
                        <a:rPr lang="en-US" baseline="0" dirty="0" smtClean="0"/>
                        <a:t> and other stakeholders engaged to support the activity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Joint operational plan developed and available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Number of health care providers and teachers trained 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849853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Trained</a:t>
                      </a:r>
                      <a:r>
                        <a:rPr lang="en-US" baseline="0" dirty="0" smtClean="0"/>
                        <a:t> teachers on  deworming,  child growth  and nutrition status  monitoring.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 smtClean="0"/>
                        <a:t>Harmonize</a:t>
                      </a:r>
                      <a:r>
                        <a:rPr lang="en-US" baseline="0" dirty="0" smtClean="0"/>
                        <a:t> the School health training module by i</a:t>
                      </a:r>
                      <a:r>
                        <a:rPr lang="en-US" dirty="0" smtClean="0"/>
                        <a:t>ntegrating</a:t>
                      </a:r>
                      <a:r>
                        <a:rPr lang="en-US" baseline="0" dirty="0" smtClean="0"/>
                        <a:t> issues of deworming,  child growth  and nutrition status  monitoring.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 Organize in -service  training for teachers on comprehensive school health including deworming,  child growth  and nutrition status  monitoring..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Harmonize and disseminate monitoring tools for deworming and nutrition  monitoring 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 2012–June</a:t>
                      </a:r>
                      <a:r>
                        <a:rPr lang="en-US" baseline="0" dirty="0" smtClean="0"/>
                        <a:t> 2013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REB</a:t>
                      </a:r>
                    </a:p>
                    <a:p>
                      <a:r>
                        <a:rPr lang="en-US" dirty="0" smtClean="0"/>
                        <a:t>MOH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1.SHT module harmonized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2.Number of in-service teachers trained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3.Monitoring tools harmonized and  disseminated in schools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84985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Beyond deworming activities</a:t>
                      </a:r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 smtClean="0"/>
                        <a:t>Review  SH minimum package  guidelines  and  integrate</a:t>
                      </a:r>
                      <a:r>
                        <a:rPr lang="en-US" baseline="0" dirty="0" smtClean="0"/>
                        <a:t>   toilet  papers  in the sanitation  package.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Sensitize schools  to adopt the use </a:t>
                      </a:r>
                      <a:r>
                        <a:rPr lang="en-US" baseline="0" dirty="0" smtClean="0"/>
                        <a:t>of liquid soap  for hand washing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Develop and disseminate  BCC  messages on  proper hygiene   and nutrition in schools.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Conduct joint </a:t>
                      </a:r>
                      <a:r>
                        <a:rPr lang="en-US" baseline="0" dirty="0" smtClean="0"/>
                        <a:t>monitoring and sensitization </a:t>
                      </a:r>
                      <a:r>
                        <a:rPr lang="en-US" baseline="0" dirty="0" smtClean="0"/>
                        <a:t>visits  on  comprehensive hygiene and sanitation in schools.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Sensitize  ,students, teachers , PTA parents  and communities on importance of their participation in schools health activities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September 2012-March 2013</a:t>
                      </a:r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MOH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1.SH guidelines reviewed  and  integrate</a:t>
                      </a:r>
                      <a:r>
                        <a:rPr lang="en-US" baseline="0" dirty="0" smtClean="0"/>
                        <a:t> sanitation facilities</a:t>
                      </a:r>
                    </a:p>
                    <a:p>
                      <a:r>
                        <a:rPr lang="en-US" baseline="0" dirty="0" smtClean="0"/>
                        <a:t>2.Number of schools using liquid soap</a:t>
                      </a:r>
                    </a:p>
                    <a:p>
                      <a:r>
                        <a:rPr lang="en-US" baseline="0" dirty="0" smtClean="0"/>
                        <a:t>3.BCC messages developed ,disseminated and available in schools</a:t>
                      </a:r>
                    </a:p>
                    <a:p>
                      <a:r>
                        <a:rPr lang="en-US" baseline="0" dirty="0" smtClean="0"/>
                        <a:t>4.Number of schools visited during joint monitoring visits</a:t>
                      </a:r>
                    </a:p>
                    <a:p>
                      <a:r>
                        <a:rPr lang="en-US" baseline="0" dirty="0" smtClean="0"/>
                        <a:t>5. Number of sensitization sessions organized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  <p:sp>
        <p:nvSpPr>
          <p:cNvPr id="284" name="Shape 28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sp>
      <p:sp>
        <p:nvSpPr>
          <p:cNvPr id="285" name="Shape 285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</a:p>
        </p:txBody>
      </p:sp>
      <p:sp>
        <p:nvSpPr>
          <p:cNvPr id="286" name="Shape 286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 Term Action Plan</a:t>
            </a:r>
          </a:p>
        </p:txBody>
      </p:sp>
      <p:graphicFrame>
        <p:nvGraphicFramePr>
          <p:cNvPr id="287" name="Shape 287"/>
          <p:cNvGraphicFramePr/>
          <p:nvPr>
            <p:extLst>
              <p:ext uri="{D42A27DB-BD31-4B8C-83A1-F6EECF244321}">
                <p14:modId xmlns="" xmlns:p14="http://schemas.microsoft.com/office/powerpoint/2010/main" val="3732769887"/>
              </p:ext>
            </p:extLst>
          </p:nvPr>
        </p:nvGraphicFramePr>
        <p:xfrm>
          <a:off x="-3962400" y="1219201"/>
          <a:ext cx="15735200" cy="10612052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732446"/>
                <a:gridCol w="758701"/>
                <a:gridCol w="3632805"/>
                <a:gridCol w="2324083"/>
                <a:gridCol w="2053332"/>
                <a:gridCol w="2233833"/>
              </a:tblGrid>
              <a:tr h="78613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Program Name: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Health Promotion  and prevention of communicable and non communicable diseases</a:t>
                      </a:r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0974">
                <a:tc gridSpan="6"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613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Goal: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To prevent communicable and non-communicable diseases  including Malaria through health promotion and Education</a:t>
                      </a:r>
                      <a:endParaRPr lang="en-US" dirty="0" smtClean="0"/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0974">
                <a:tc gridSpan="6"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0666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Needs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Activities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Timeframe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Responsible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Verification of Completion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</a:tr>
              <a:tr h="219380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Strengthened</a:t>
                      </a:r>
                      <a:r>
                        <a:rPr lang="en-US" baseline="0" dirty="0" smtClean="0"/>
                        <a:t>  existing  malaria preventive measures  in schools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 Conduct sensitization  campaign on  malaria  prevention and control  with emphasize  on proper use of  treated mosquito nets</a:t>
                      </a:r>
                      <a:r>
                        <a:rPr lang="en-US" baseline="0" dirty="0" smtClean="0"/>
                        <a:t> and  maintain a clean environment</a:t>
                      </a:r>
                      <a:endParaRPr lang="en-US" dirty="0" smtClean="0"/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July-December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MoH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MoE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schools sensitized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57195">
                <a:tc gridSpan="2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2.Organise open day activities on</a:t>
                      </a:r>
                      <a:r>
                        <a:rPr lang="en-US" baseline="0" dirty="0" smtClean="0"/>
                        <a:t> malaria prevention trough </a:t>
                      </a:r>
                      <a:r>
                        <a:rPr lang="en-US" baseline="0" dirty="0" err="1" smtClean="0"/>
                        <a:t>danses</a:t>
                      </a:r>
                      <a:r>
                        <a:rPr lang="en-US" baseline="0" dirty="0" smtClean="0"/>
                        <a:t>, poems, songs,… in schools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</a:t>
                      </a:r>
                      <a:r>
                        <a:rPr lang="en-US" baseline="0" dirty="0" smtClean="0"/>
                        <a:t> 2012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students</a:t>
                      </a:r>
                      <a:r>
                        <a:rPr lang="en-US" baseline="0" dirty="0" smtClean="0"/>
                        <a:t> participated</a:t>
                      </a:r>
                    </a:p>
                    <a:p>
                      <a:r>
                        <a:rPr lang="en-US" baseline="0" dirty="0" smtClean="0"/>
                        <a:t>Reports of activities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57195">
                <a:tc gridSpan="2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3.Develop and disseminate  IEC materials</a:t>
                      </a:r>
                      <a:r>
                        <a:rPr lang="en-US" baseline="0" dirty="0" smtClean="0"/>
                        <a:t> on Malaria prevention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MOH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IEC materials available in schools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57195">
                <a:tc gridSpan="2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3.Implement protocols on clean environment in order to eradicate plasmodium</a:t>
                      </a:r>
                      <a:r>
                        <a:rPr lang="en-US" baseline="0" dirty="0" smtClean="0"/>
                        <a:t> in schools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September-December</a:t>
                      </a:r>
                      <a:r>
                        <a:rPr lang="en-US" baseline="0" dirty="0" smtClean="0"/>
                        <a:t> 2012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MOH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schools implement that protocol</a:t>
                      </a:r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57195">
                <a:tc gridSpan="2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 Develop and disseminate protocol on students participation in school hygiene around schools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2012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Protocol is available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57195">
                <a:tc gridSpan="2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 Organize workshops of</a:t>
                      </a:r>
                      <a:r>
                        <a:rPr lang="en-US" baseline="0" dirty="0" smtClean="0"/>
                        <a:t> health school teachers on protocols used in malaria  eradication and help them to develop their action plans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Nov.-</a:t>
                      </a:r>
                      <a:r>
                        <a:rPr lang="en-US" dirty="0" err="1" smtClean="0"/>
                        <a:t>january</a:t>
                      </a:r>
                      <a:r>
                        <a:rPr lang="en-US" dirty="0" smtClean="0"/>
                        <a:t> 2013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MOH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teachers trained</a:t>
                      </a:r>
                    </a:p>
                    <a:p>
                      <a:r>
                        <a:rPr lang="en-US" dirty="0" smtClean="0"/>
                        <a:t>Number of schools raised </a:t>
                      </a:r>
                      <a:r>
                        <a:rPr lang="en-US" dirty="0" err="1" smtClean="0"/>
                        <a:t>awereness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88" name="Shape 288"/>
          <p:cNvSpPr txBox="1"/>
          <p:nvPr/>
        </p:nvSpPr>
        <p:spPr>
          <a:xfrm>
            <a:off x="945671" y="819726"/>
            <a:ext cx="6218615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Malaria and other Tropical Diseases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  <p:sp>
        <p:nvSpPr>
          <p:cNvPr id="346" name="Shape 346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sp>
      <p:sp>
        <p:nvSpPr>
          <p:cNvPr id="347" name="Shape 347"/>
          <p:cNvSpPr txBox="1"/>
          <p:nvPr/>
        </p:nvSpPr>
        <p:spPr>
          <a:xfrm>
            <a:off x="930175" y="825500"/>
            <a:ext cx="821382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School Environment</a:t>
            </a:r>
          </a:p>
        </p:txBody>
      </p:sp>
      <p:sp>
        <p:nvSpPr>
          <p:cNvPr id="348" name="Shape 348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</a:p>
        </p:txBody>
      </p:sp>
      <p:sp>
        <p:nvSpPr>
          <p:cNvPr id="349" name="Shape 349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 Term Action Plan</a:t>
            </a:r>
          </a:p>
        </p:txBody>
      </p:sp>
      <p:graphicFrame>
        <p:nvGraphicFramePr>
          <p:cNvPr id="350" name="Shape 350"/>
          <p:cNvGraphicFramePr/>
          <p:nvPr/>
        </p:nvGraphicFramePr>
        <p:xfrm>
          <a:off x="-4800600" y="1676399"/>
          <a:ext cx="18821400" cy="1351208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788100"/>
                <a:gridCol w="967673"/>
                <a:gridCol w="4633409"/>
                <a:gridCol w="2964216"/>
                <a:gridCol w="2618894"/>
                <a:gridCol w="2849108"/>
              </a:tblGrid>
              <a:tr h="68310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Program Name: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SCHOOL ENVIRONMENT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3107">
                <a:tc gridSpan="6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082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Goal: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pPr lvl="0"/>
                      <a:r>
                        <a:rPr lang="en-US" sz="2000" b="0" i="0" u="none" strike="noStrike" cap="none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To establish improved hygienic and healthy environment in schools</a:t>
                      </a:r>
                    </a:p>
                    <a:p>
                      <a:pPr lvl="0"/>
                      <a:endParaRPr lang="en-US" sz="1400" b="0" i="0" u="none" strike="noStrike" cap="none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3107">
                <a:tc gridSpan="6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3249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Needs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Activities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Timeframe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Responsible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Verification of Completion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</a:tr>
              <a:tr h="138960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Established conducive learning environment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Disseminate  national guidelines on  school greening and beautification</a:t>
                      </a:r>
                      <a:endParaRPr lang="en-US" dirty="0" smtClean="0"/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2012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schools implementing  school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greening and beautification guidelines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553065">
                <a:tc gridSpan="2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Organize and conduct Sensitization campaign  through sports competition to implement  the national  Anti-drugs abuse  guidelines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 2012- November</a:t>
                      </a:r>
                      <a:r>
                        <a:rPr lang="en-US" baseline="0" dirty="0" smtClean="0"/>
                        <a:t> 2012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smtClean="0"/>
                        <a:t>MOH</a:t>
                      </a:r>
                    </a:p>
                    <a:p>
                      <a:r>
                        <a:rPr lang="en-US" dirty="0" smtClean="0"/>
                        <a:t>MINIYOUTH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 of Sensitization sessions organized through sports competition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211595">
                <a:tc gridSpan="2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Disseminate  school infrastructure norms, standards and guidelines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School infrastructure norms, standards and guidelines available</a:t>
                      </a:r>
                      <a:r>
                        <a:rPr lang="en-US" baseline="0" dirty="0" smtClean="0"/>
                        <a:t> in schools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424955">
                <a:tc gridSpan="2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Integrate</a:t>
                      </a:r>
                      <a:r>
                        <a:rPr lang="en-US" baseline="0" dirty="0" smtClean="0"/>
                        <a:t>   a component of OVCs support and  consideration in to the national school health policy , strategic plan and guidelines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2012</a:t>
                      </a:r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endParaRPr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Policy  and guidelines  integrate OVC s  component </a:t>
                      </a:r>
                      <a:endParaRPr lang="en-US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2769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Availability </a:t>
                      </a:r>
                      <a:r>
                        <a:rPr lang="en-US" dirty="0" smtClean="0"/>
                        <a:t>of power in all schools</a:t>
                      </a:r>
                      <a:endParaRPr lang="en-US"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Develop a project</a:t>
                      </a:r>
                      <a:r>
                        <a:rPr lang="en-US" baseline="0" dirty="0" smtClean="0"/>
                        <a:t> proposal  and </a:t>
                      </a:r>
                      <a:r>
                        <a:rPr lang="en-US" dirty="0" smtClean="0"/>
                        <a:t>Conduct a</a:t>
                      </a:r>
                      <a:r>
                        <a:rPr lang="en-US" baseline="0" dirty="0" smtClean="0"/>
                        <a:t> rapid  assessment I on power availability n schools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2012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moe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schools without power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161460">
                <a:tc gridSpan="2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Engage government and other stakeholder in resources mobilization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January 2013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</a:p>
                    <a:p>
                      <a:r>
                        <a:rPr lang="en-US" dirty="0" err="1" smtClean="0"/>
                        <a:t>Mininfra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minecofin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Resources mobilized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92968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Extension of one laptop per child </a:t>
                      </a:r>
                      <a:r>
                        <a:rPr lang="en-US" dirty="0" err="1" smtClean="0"/>
                        <a:t>programme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Organize meeting of donors</a:t>
                      </a:r>
                      <a:r>
                        <a:rPr lang="en-US" baseline="0" dirty="0" smtClean="0"/>
                        <a:t> for </a:t>
                      </a:r>
                      <a:r>
                        <a:rPr lang="en-US" dirty="0" smtClean="0"/>
                        <a:t>Advocating for</a:t>
                      </a:r>
                      <a:r>
                        <a:rPr lang="en-US" baseline="0" dirty="0" smtClean="0"/>
                        <a:t> financial support  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 2012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MOE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donors committed funds</a:t>
                      </a:r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1134</Words>
  <Application>Microsoft Office PowerPoint</Application>
  <PresentationFormat>On-screen Show (4:3)</PresentationFormat>
  <Paragraphs>249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RWANDA SHN Strategy Framework</vt:lpstr>
      <vt:lpstr>Slide 2</vt:lpstr>
      <vt:lpstr>Slide 3</vt:lpstr>
      <vt:lpstr>Slide 4</vt:lpstr>
      <vt:lpstr>Slide 5</vt:lpstr>
      <vt:lpstr>Slide 6</vt:lpstr>
      <vt:lpstr>Slide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SHN Strategy Framework</dc:title>
  <dc:creator>Denise</dc:creator>
  <cp:lastModifiedBy>Denise</cp:lastModifiedBy>
  <cp:revision>77</cp:revision>
  <dcterms:created xsi:type="dcterms:W3CDTF">2012-06-27T11:59:01Z</dcterms:created>
  <dcterms:modified xsi:type="dcterms:W3CDTF">2012-06-28T07:06:56Z</dcterms:modified>
</cp:coreProperties>
</file>