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27"/>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794500" cy="9906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BDBFB7AD-6AF9-4B7A-8D35-0E830C472EA6}">
  <a:tblStyle styleId="{BDBFB7AD-6AF9-4B7A-8D35-0E830C472EA6}" styleName="Table_0">
    <a:wholeTbl>
      <a:tcTxStyle b="off" i="off">
        <a:schemeClr val="dk1"/>
      </a:tcTxStyle>
      <a:tcStyle>
        <a:tcBdr>
          <a:left>
            <a:ln w="12700" cap="flat">
              <a:solidFill>
                <a:schemeClr val="accent4"/>
              </a:solidFill>
              <a:prstDash val="solid"/>
              <a:round/>
              <a:headEnd type="none" w="med" len="med"/>
              <a:tailEnd type="none" w="med" len="med"/>
            </a:ln>
          </a:left>
          <a:right>
            <a:ln w="12700" cap="flat">
              <a:solidFill>
                <a:schemeClr val="accent4"/>
              </a:solidFill>
              <a:prstDash val="solid"/>
              <a:round/>
              <a:headEnd type="none" w="med" len="med"/>
              <a:tailEnd type="none" w="med" len="med"/>
            </a:ln>
          </a:right>
          <a:top>
            <a:ln w="12700" cap="flat">
              <a:solidFill>
                <a:schemeClr val="accent4"/>
              </a:solidFill>
              <a:prstDash val="solid"/>
              <a:round/>
              <a:headEnd type="none" w="med" len="med"/>
              <a:tailEnd type="none" w="med" len="med"/>
            </a:ln>
          </a:top>
          <a:bottom>
            <a:ln w="12700" cap="flat">
              <a:solidFill>
                <a:schemeClr val="accent4"/>
              </a:solidFill>
              <a:prstDash val="solid"/>
              <a:round/>
              <a:headEnd type="none" w="med" len="med"/>
              <a:tailEnd type="none" w="med" len="med"/>
            </a:ln>
          </a:bottom>
          <a:insideH>
            <a:ln w="12700" cap="flat">
              <a:solidFill>
                <a:schemeClr val="accent4"/>
              </a:solidFill>
              <a:prstDash val="solid"/>
              <a:round/>
              <a:headEnd type="none" w="med" len="med"/>
              <a:tailEnd type="none" w="med" len="med"/>
            </a:ln>
          </a:insideH>
          <a:insideV>
            <a:ln w="12700" cap="flat">
              <a:solidFill>
                <a:schemeClr val="accent4"/>
              </a:solidFill>
              <a:prstDash val="solid"/>
              <a:round/>
              <a:headEnd type="none" w="med" len="med"/>
              <a:tailEnd type="none" w="med" len="med"/>
            </a:ln>
          </a:insideV>
        </a:tcBdr>
        <a:fill>
          <a:solidFill>
            <a:srgbClr val="FFFFFF">
              <a:alpha val="0"/>
            </a:srgbClr>
          </a:solid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4"/>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4"/>
              </a:solidFill>
              <a:prstDash val="solid"/>
              <a:round/>
              <a:headEnd type="none" w="med" len="med"/>
              <a:tailEnd type="none" w="med" len="med"/>
            </a:ln>
          </a:bottom>
        </a:tcBdr>
        <a:fill>
          <a:solidFill>
            <a:srgbClr val="FFFFFF">
              <a:alpha val="0"/>
            </a:srgbClr>
          </a:solidFill>
        </a:fill>
      </a:tcStyle>
    </a:firstRow>
  </a:tblStyle>
  <a:tblStyle styleId="{07A7ABCC-DC45-4F6E-8890-99CA25BA6CC3}" styleName="Table_1">
    <a:wholeTbl>
      <a:tcTxStyle b="off" i="off">
        <a:schemeClr val="dk1"/>
      </a:tcTxStyle>
      <a:tcStyle>
        <a:tcBdr>
          <a:left>
            <a:ln w="12700" cap="flat">
              <a:solidFill>
                <a:schemeClr val="accent4"/>
              </a:solidFill>
              <a:prstDash val="solid"/>
              <a:round/>
              <a:headEnd type="none" w="med" len="med"/>
              <a:tailEnd type="none" w="med" len="med"/>
            </a:ln>
          </a:left>
          <a:right>
            <a:ln w="12700" cap="flat">
              <a:solidFill>
                <a:schemeClr val="accent4"/>
              </a:solidFill>
              <a:prstDash val="solid"/>
              <a:round/>
              <a:headEnd type="none" w="med" len="med"/>
              <a:tailEnd type="none" w="med" len="med"/>
            </a:ln>
          </a:right>
          <a:top>
            <a:ln w="12700" cap="flat">
              <a:solidFill>
                <a:schemeClr val="accent4"/>
              </a:solidFill>
              <a:prstDash val="solid"/>
              <a:round/>
              <a:headEnd type="none" w="med" len="med"/>
              <a:tailEnd type="none" w="med" len="med"/>
            </a:ln>
          </a:top>
          <a:bottom>
            <a:ln w="12700" cap="flat">
              <a:solidFill>
                <a:schemeClr val="accent4"/>
              </a:solidFill>
              <a:prstDash val="solid"/>
              <a:round/>
              <a:headEnd type="none" w="med" len="med"/>
              <a:tailEnd type="none" w="med" len="med"/>
            </a:ln>
          </a:bottom>
          <a:insideH>
            <a:ln w="12700" cap="flat">
              <a:solidFill>
                <a:schemeClr val="accent4"/>
              </a:solidFill>
              <a:prstDash val="solid"/>
              <a:round/>
              <a:headEnd type="none" w="med" len="med"/>
              <a:tailEnd type="none" w="med" len="med"/>
            </a:ln>
          </a:insideH>
          <a:insideV>
            <a:ln w="12700" cap="flat">
              <a:solidFill>
                <a:schemeClr val="accent4"/>
              </a:solidFill>
              <a:prstDash val="solid"/>
              <a:round/>
              <a:headEnd type="none" w="med" len="med"/>
              <a:tailEnd type="none" w="med" len="med"/>
            </a:ln>
          </a:insideV>
        </a:tcBdr>
        <a:fill>
          <a:solidFill>
            <a:srgbClr val="FFFFFF">
              <a:alpha val="0"/>
            </a:srgbClr>
          </a:solid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4"/>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4"/>
              </a:solidFill>
              <a:prstDash val="solid"/>
              <a:round/>
              <a:headEnd type="none" w="med" len="med"/>
              <a:tailEnd type="none" w="med" len="med"/>
            </a:ln>
          </a:bottom>
        </a:tcBdr>
        <a:fill>
          <a:solidFill>
            <a:srgbClr val="FFFFFF">
              <a:alpha val="0"/>
            </a:srgbClr>
          </a:solidFill>
        </a:fill>
      </a:tcStyle>
    </a:firstRow>
  </a:tblStyle>
  <a:tblStyle styleId="{25FAF77A-D1D7-4CB7-9B12-9BD9F9F3868B}" styleName="Table_2">
    <a:wholeTbl>
      <a:tcTxStyle b="off" i="off">
        <a:schemeClr val="dk1"/>
      </a:tcTxStyle>
      <a:tcStyle>
        <a:tcBdr>
          <a:left>
            <a:ln w="12700" cap="flat">
              <a:solidFill>
                <a:schemeClr val="accent4"/>
              </a:solidFill>
              <a:prstDash val="solid"/>
              <a:round/>
              <a:headEnd type="none" w="med" len="med"/>
              <a:tailEnd type="none" w="med" len="med"/>
            </a:ln>
          </a:left>
          <a:right>
            <a:ln w="12700" cap="flat">
              <a:solidFill>
                <a:schemeClr val="accent4"/>
              </a:solidFill>
              <a:prstDash val="solid"/>
              <a:round/>
              <a:headEnd type="none" w="med" len="med"/>
              <a:tailEnd type="none" w="med" len="med"/>
            </a:ln>
          </a:right>
          <a:top>
            <a:ln w="12700" cap="flat">
              <a:solidFill>
                <a:schemeClr val="accent4"/>
              </a:solidFill>
              <a:prstDash val="solid"/>
              <a:round/>
              <a:headEnd type="none" w="med" len="med"/>
              <a:tailEnd type="none" w="med" len="med"/>
            </a:ln>
          </a:top>
          <a:bottom>
            <a:ln w="12700" cap="flat">
              <a:solidFill>
                <a:schemeClr val="accent4"/>
              </a:solidFill>
              <a:prstDash val="solid"/>
              <a:round/>
              <a:headEnd type="none" w="med" len="med"/>
              <a:tailEnd type="none" w="med" len="med"/>
            </a:ln>
          </a:bottom>
          <a:insideH>
            <a:ln w="12700" cap="flat">
              <a:solidFill>
                <a:schemeClr val="accent4"/>
              </a:solidFill>
              <a:prstDash val="solid"/>
              <a:round/>
              <a:headEnd type="none" w="med" len="med"/>
              <a:tailEnd type="none" w="med" len="med"/>
            </a:ln>
          </a:insideH>
          <a:insideV>
            <a:ln w="12700" cap="flat">
              <a:solidFill>
                <a:schemeClr val="accent4"/>
              </a:solidFill>
              <a:prstDash val="solid"/>
              <a:round/>
              <a:headEnd type="none" w="med" len="med"/>
              <a:tailEnd type="none" w="med" len="med"/>
            </a:ln>
          </a:insideV>
        </a:tcBdr>
        <a:fill>
          <a:solidFill>
            <a:srgbClr val="FFFFFF">
              <a:alpha val="0"/>
            </a:srgbClr>
          </a:solid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4"/>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4"/>
              </a:solidFill>
              <a:prstDash val="solid"/>
              <a:round/>
              <a:headEnd type="none" w="med" len="med"/>
              <a:tailEnd type="none" w="med" len="med"/>
            </a:ln>
          </a:bottom>
        </a:tcBdr>
        <a:fill>
          <a:solidFill>
            <a:srgbClr val="FFFFFF">
              <a:alpha val="0"/>
            </a:srgbClr>
          </a:solidFill>
        </a:fill>
      </a:tcStyle>
    </a:firstRow>
  </a:tblStyle>
  <a:tblStyle styleId="{534F89D2-5289-4DA8-8B06-DB0322ACB64C}" styleName="Table_3">
    <a:wholeTbl>
      <a:tcTxStyle b="off" i="off">
        <a:schemeClr val="dk1"/>
      </a:tcTxStyle>
      <a:tcStyle>
        <a:tcBdr>
          <a:left>
            <a:ln w="9525" cap="flat">
              <a:solidFill>
                <a:srgbClr val="000000">
                  <a:alpha val="0"/>
                </a:srgbClr>
              </a:solidFill>
              <a:prstDash val="solid"/>
              <a:round/>
              <a:headEnd type="none" w="med" len="med"/>
              <a:tailEnd type="none" w="med" len="med"/>
            </a:ln>
          </a:left>
          <a:right>
            <a:ln w="9525" cap="flat">
              <a:solidFill>
                <a:srgbClr val="000000">
                  <a:alpha val="0"/>
                </a:srgbClr>
              </a:solidFill>
              <a:prstDash val="solid"/>
              <a:round/>
              <a:headEnd type="none" w="med" len="med"/>
              <a:tailEnd type="none" w="med" len="med"/>
            </a:ln>
          </a:right>
          <a:top>
            <a:ln w="12700" cap="flat">
              <a:solidFill>
                <a:schemeClr val="accent4"/>
              </a:solidFill>
              <a:prstDash val="solid"/>
              <a:round/>
              <a:headEnd type="none" w="med" len="med"/>
              <a:tailEnd type="none" w="med" len="med"/>
            </a:ln>
          </a:top>
          <a:bottom>
            <a:ln w="12700" cap="flat">
              <a:solidFill>
                <a:schemeClr val="accent4"/>
              </a:solidFill>
              <a:prstDash val="solid"/>
              <a:round/>
              <a:headEnd type="none" w="med" len="med"/>
              <a:tailEnd type="none" w="med" len="med"/>
            </a:ln>
          </a:bottom>
          <a:insideH>
            <a:ln w="9525" cap="flat">
              <a:solidFill>
                <a:srgbClr val="000000">
                  <a:alpha val="0"/>
                </a:srgbClr>
              </a:solidFill>
              <a:prstDash val="solid"/>
              <a:round/>
              <a:headEnd type="none" w="med" len="med"/>
              <a:tailEnd type="none" w="med" len="med"/>
            </a:ln>
          </a:insideH>
          <a:insideV>
            <a:ln w="9525" cap="flat">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i="off"/>
      <a:tcStyle>
        <a:tcBdr/>
      </a:tcStyle>
    </a:lastCol>
    <a:firstCol>
      <a:tcTxStyle b="on" i="off"/>
      <a:tcStyle>
        <a:tcBdr/>
      </a:tcStyle>
    </a:firstCol>
    <a:lastRow>
      <a:tcTxStyle b="on" i="off"/>
      <a:tcStyle>
        <a:tcBdr>
          <a:top>
            <a:ln w="12700" cap="flat">
              <a:solidFill>
                <a:schemeClr val="accent4"/>
              </a:solidFill>
              <a:prstDash val="solid"/>
              <a:round/>
              <a:headEnd type="none" w="med" len="med"/>
              <a:tailEnd type="none" w="med" len="med"/>
            </a:ln>
          </a:top>
        </a:tcBdr>
        <a:fill>
          <a:solidFill>
            <a:srgbClr val="FFFFFF">
              <a:alpha val="0"/>
            </a:srgbClr>
          </a:solidFill>
        </a:fill>
      </a:tcStyle>
    </a:lastRow>
    <a:firstRow>
      <a:tcTxStyle b="on" i="off"/>
      <a:tcStyle>
        <a:tcBdr>
          <a:bottom>
            <a:ln w="12700" cap="flat">
              <a:solidFill>
                <a:schemeClr val="accent4"/>
              </a:solidFill>
              <a:prstDash val="solid"/>
              <a:round/>
              <a:headEnd type="none" w="med" len="med"/>
              <a:tailEnd type="none" w="med" len="med"/>
            </a:ln>
          </a:bottom>
        </a:tcBdr>
        <a:fill>
          <a:solidFill>
            <a:srgbClr val="FFFFFF">
              <a:alpha val="0"/>
            </a:srgbClr>
          </a:solidFill>
        </a:fill>
      </a:tcStyle>
    </a:firstRow>
  </a:tblStyle>
  <a:tblStyle styleId="{89993DA5-4813-4E6A-98FC-B8118827A7A2}" styleName="Table_4">
    <a:wholeTbl>
      <a:tcTxStyle b="off" i="off">
        <a:schemeClr val="dk1"/>
      </a:tcTxStyle>
      <a:tcStyle>
        <a:tcBdr>
          <a:left>
            <a:ln w="12700" cap="flat">
              <a:solidFill>
                <a:schemeClr val="accent4"/>
              </a:solidFill>
              <a:prstDash val="solid"/>
              <a:round/>
              <a:headEnd type="none" w="med" len="med"/>
              <a:tailEnd type="none" w="med" len="med"/>
            </a:ln>
          </a:left>
          <a:right>
            <a:ln w="12700" cap="flat">
              <a:solidFill>
                <a:schemeClr val="accent4"/>
              </a:solidFill>
              <a:prstDash val="solid"/>
              <a:round/>
              <a:headEnd type="none" w="med" len="med"/>
              <a:tailEnd type="none" w="med" len="med"/>
            </a:ln>
          </a:right>
          <a:top>
            <a:ln w="12700" cap="flat">
              <a:solidFill>
                <a:schemeClr val="accent4"/>
              </a:solidFill>
              <a:prstDash val="solid"/>
              <a:round/>
              <a:headEnd type="none" w="med" len="med"/>
              <a:tailEnd type="none" w="med" len="med"/>
            </a:ln>
          </a:top>
          <a:bottom>
            <a:ln w="12700" cap="flat">
              <a:solidFill>
                <a:schemeClr val="accent4"/>
              </a:solidFill>
              <a:prstDash val="solid"/>
              <a:round/>
              <a:headEnd type="none" w="med" len="med"/>
              <a:tailEnd type="none" w="med" len="med"/>
            </a:ln>
          </a:bottom>
          <a:insideH>
            <a:ln w="12700" cap="flat">
              <a:solidFill>
                <a:schemeClr val="accent4"/>
              </a:solidFill>
              <a:prstDash val="solid"/>
              <a:round/>
              <a:headEnd type="none" w="med" len="med"/>
              <a:tailEnd type="none" w="med" len="med"/>
            </a:ln>
          </a:insideH>
          <a:insideV>
            <a:ln w="12700" cap="flat">
              <a:solidFill>
                <a:schemeClr val="accent4"/>
              </a:solidFill>
              <a:prstDash val="solid"/>
              <a:round/>
              <a:headEnd type="none" w="med" len="med"/>
              <a:tailEnd type="none" w="med" len="med"/>
            </a:ln>
          </a:insideV>
        </a:tcBdr>
        <a:fill>
          <a:solidFill>
            <a:srgbClr val="FFFFFF">
              <a:alpha val="0"/>
            </a:srgbClr>
          </a:solid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4"/>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4"/>
              </a:solidFill>
              <a:prstDash val="solid"/>
              <a:round/>
              <a:headEnd type="none" w="med" len="med"/>
              <a:tailEnd type="none" w="med" len="med"/>
            </a:ln>
          </a:bottom>
        </a:tcBdr>
        <a:fill>
          <a:solidFill>
            <a:srgbClr val="FFFFFF">
              <a:alpha val="0"/>
            </a:srgbClr>
          </a:solidFill>
        </a:fill>
      </a:tcStyle>
    </a:firstRow>
  </a:tblStyle>
  <a:tblStyle styleId="{409F3065-4D48-487E-93F8-E212017E3A6A}" styleName="Table_5"/>
  <a:tblStyle styleId="{9C535B93-2700-456A-9C42-3BB8912B78FB}" styleName="Table_6">
    <a:wholeTbl>
      <a:tcTxStyle b="off" i="off">
        <a:schemeClr val="dk1"/>
      </a:tcTxStyle>
      <a:tcStyle>
        <a:tcBdr>
          <a:left>
            <a:ln w="12700" cap="flat">
              <a:solidFill>
                <a:schemeClr val="accent3"/>
              </a:solidFill>
              <a:prstDash val="solid"/>
              <a:round/>
              <a:headEnd type="none" w="med" len="med"/>
              <a:tailEnd type="none" w="med" len="med"/>
            </a:ln>
          </a:left>
          <a:right>
            <a:ln w="12700" cap="flat">
              <a:solidFill>
                <a:schemeClr val="accent3"/>
              </a:solidFill>
              <a:prstDash val="solid"/>
              <a:round/>
              <a:headEnd type="none" w="med" len="med"/>
              <a:tailEnd type="none" w="med" len="med"/>
            </a:ln>
          </a:right>
          <a:top>
            <a:ln w="12700" cap="flat">
              <a:solidFill>
                <a:schemeClr val="accent3"/>
              </a:solidFill>
              <a:prstDash val="solid"/>
              <a:round/>
              <a:headEnd type="none" w="med" len="med"/>
              <a:tailEnd type="none" w="med" len="med"/>
            </a:ln>
          </a:top>
          <a:bottom>
            <a:ln w="12700" cap="flat">
              <a:solidFill>
                <a:schemeClr val="accent3"/>
              </a:solidFill>
              <a:prstDash val="solid"/>
              <a:round/>
              <a:headEnd type="none" w="med" len="med"/>
              <a:tailEnd type="none" w="med" len="med"/>
            </a:ln>
          </a:bottom>
          <a:insideH>
            <a:ln w="12700" cap="flat">
              <a:solidFill>
                <a:schemeClr val="accent3"/>
              </a:solidFill>
              <a:prstDash val="solid"/>
              <a:round/>
              <a:headEnd type="none" w="med" len="med"/>
              <a:tailEnd type="none" w="med" len="med"/>
            </a:ln>
          </a:insideH>
          <a:insideV>
            <a:ln w="12700" cap="flat">
              <a:solidFill>
                <a:schemeClr val="accent3"/>
              </a:solidFill>
              <a:prstDash val="solid"/>
              <a:round/>
              <a:headEnd type="none" w="med" len="med"/>
              <a:tailEnd type="none" w="med" len="med"/>
            </a:ln>
          </a:insideV>
        </a:tcBdr>
        <a:fill>
          <a:solidFill>
            <a:srgbClr val="FFFFFF">
              <a:alpha val="0"/>
            </a:srgbClr>
          </a:solid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3"/>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3"/>
              </a:solidFill>
              <a:prstDash val="solid"/>
              <a:round/>
              <a:headEnd type="none" w="med" len="med"/>
              <a:tailEnd type="none" w="med" len="med"/>
            </a:ln>
          </a:bottom>
        </a:tcBdr>
        <a:fill>
          <a:solidFill>
            <a:srgbClr val="FFFFFF">
              <a:alpha val="0"/>
            </a:srgbClr>
          </a:solidFill>
        </a:fill>
      </a:tcStyle>
    </a:firstRow>
  </a:tblStyle>
  <a:tblStyle styleId="{CF3027D3-4879-4CF8-965D-92E7C7779C95}" styleName="Table_7">
    <a:wholeTbl>
      <a:tcTxStyle b="off" i="off">
        <a:schemeClr val="dk1"/>
      </a:tcTxStyle>
      <a:tcStyle>
        <a:tcBdr>
          <a:left>
            <a:ln w="12700" cap="flat">
              <a:solidFill>
                <a:schemeClr val="accent3"/>
              </a:solidFill>
              <a:prstDash val="solid"/>
              <a:round/>
              <a:headEnd type="none" w="med" len="med"/>
              <a:tailEnd type="none" w="med" len="med"/>
            </a:ln>
          </a:left>
          <a:right>
            <a:ln w="12700" cap="flat">
              <a:solidFill>
                <a:schemeClr val="accent3"/>
              </a:solidFill>
              <a:prstDash val="solid"/>
              <a:round/>
              <a:headEnd type="none" w="med" len="med"/>
              <a:tailEnd type="none" w="med" len="med"/>
            </a:ln>
          </a:right>
          <a:top>
            <a:ln w="12700" cap="flat">
              <a:solidFill>
                <a:schemeClr val="accent3"/>
              </a:solidFill>
              <a:prstDash val="solid"/>
              <a:round/>
              <a:headEnd type="none" w="med" len="med"/>
              <a:tailEnd type="none" w="med" len="med"/>
            </a:ln>
          </a:top>
          <a:bottom>
            <a:ln w="12700" cap="flat">
              <a:solidFill>
                <a:schemeClr val="accent3"/>
              </a:solidFill>
              <a:prstDash val="solid"/>
              <a:round/>
              <a:headEnd type="none" w="med" len="med"/>
              <a:tailEnd type="none" w="med" len="med"/>
            </a:ln>
          </a:bottom>
          <a:insideH>
            <a:ln w="12700" cap="flat">
              <a:solidFill>
                <a:schemeClr val="accent3"/>
              </a:solidFill>
              <a:prstDash val="solid"/>
              <a:round/>
              <a:headEnd type="none" w="med" len="med"/>
              <a:tailEnd type="none" w="med" len="med"/>
            </a:ln>
          </a:insideH>
          <a:insideV>
            <a:ln w="12700" cap="flat">
              <a:solidFill>
                <a:schemeClr val="accent3"/>
              </a:solidFill>
              <a:prstDash val="solid"/>
              <a:round/>
              <a:headEnd type="none" w="med" len="med"/>
              <a:tailEnd type="none" w="med" len="med"/>
            </a:ln>
          </a:insideV>
        </a:tcBdr>
        <a:fill>
          <a:solidFill>
            <a:srgbClr val="FFFFFF">
              <a:alpha val="0"/>
            </a:srgbClr>
          </a:solid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3"/>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3"/>
              </a:solidFill>
              <a:prstDash val="solid"/>
              <a:round/>
              <a:headEnd type="none" w="med" len="med"/>
              <a:tailEnd type="none" w="med" len="med"/>
            </a:ln>
          </a:bottom>
        </a:tcBdr>
        <a:fill>
          <a:solidFill>
            <a:srgbClr val="FFFFFF">
              <a:alpha val="0"/>
            </a:srgbClr>
          </a:solidFill>
        </a:fill>
      </a:tcStyle>
    </a:firstRow>
  </a:tblStyle>
  <a:tblStyle styleId="{B5AA5976-48E7-4F87-A68D-5364F5AA3F7E}" styleName="Table_8">
    <a:wholeTbl>
      <a:tcTxStyle b="off" i="off">
        <a:schemeClr val="dk1"/>
      </a:tcTxStyle>
      <a:tcStyle>
        <a:tcBdr>
          <a:left>
            <a:ln w="12700" cap="flat">
              <a:solidFill>
                <a:schemeClr val="accent3"/>
              </a:solidFill>
              <a:prstDash val="solid"/>
              <a:round/>
              <a:headEnd type="none" w="med" len="med"/>
              <a:tailEnd type="none" w="med" len="med"/>
            </a:ln>
          </a:left>
          <a:right>
            <a:ln w="12700" cap="flat">
              <a:solidFill>
                <a:schemeClr val="accent3"/>
              </a:solidFill>
              <a:prstDash val="solid"/>
              <a:round/>
              <a:headEnd type="none" w="med" len="med"/>
              <a:tailEnd type="none" w="med" len="med"/>
            </a:ln>
          </a:right>
          <a:top>
            <a:ln w="12700" cap="flat">
              <a:solidFill>
                <a:schemeClr val="accent3"/>
              </a:solidFill>
              <a:prstDash val="solid"/>
              <a:round/>
              <a:headEnd type="none" w="med" len="med"/>
              <a:tailEnd type="none" w="med" len="med"/>
            </a:ln>
          </a:top>
          <a:bottom>
            <a:ln w="12700" cap="flat">
              <a:solidFill>
                <a:schemeClr val="accent3"/>
              </a:solidFill>
              <a:prstDash val="solid"/>
              <a:round/>
              <a:headEnd type="none" w="med" len="med"/>
              <a:tailEnd type="none" w="med" len="med"/>
            </a:ln>
          </a:bottom>
          <a:insideH>
            <a:ln w="12700" cap="flat">
              <a:solidFill>
                <a:schemeClr val="accent3"/>
              </a:solidFill>
              <a:prstDash val="solid"/>
              <a:round/>
              <a:headEnd type="none" w="med" len="med"/>
              <a:tailEnd type="none" w="med" len="med"/>
            </a:ln>
          </a:insideH>
          <a:insideV>
            <a:ln w="12700" cap="flat">
              <a:solidFill>
                <a:schemeClr val="accent3"/>
              </a:solidFill>
              <a:prstDash val="solid"/>
              <a:round/>
              <a:headEnd type="none" w="med" len="med"/>
              <a:tailEnd type="none" w="med" len="med"/>
            </a:ln>
          </a:insideV>
        </a:tcBdr>
        <a:fill>
          <a:solidFill>
            <a:srgbClr val="FFFFFF">
              <a:alpha val="0"/>
            </a:srgbClr>
          </a:solid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3"/>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3"/>
              </a:solidFill>
              <a:prstDash val="solid"/>
              <a:round/>
              <a:headEnd type="none" w="med" len="med"/>
              <a:tailEnd type="none" w="med" len="med"/>
            </a:ln>
          </a:bottom>
        </a:tcBdr>
        <a:fill>
          <a:solidFill>
            <a:srgbClr val="FFFFFF">
              <a:alpha val="0"/>
            </a:srgbClr>
          </a:solidFill>
        </a:fill>
      </a:tcStyle>
    </a:firstRow>
  </a:tblStyle>
  <a:tblStyle styleId="{A401797E-13A7-409A-8FE3-42E7FAE3BF5E}" styleName="Table_9">
    <a:wholeTbl>
      <a:tcTxStyle b="off" i="off">
        <a:schemeClr val="dk1"/>
      </a:tcTxStyle>
      <a:tcStyle>
        <a:tcBdr>
          <a:left>
            <a:ln w="9525" cap="flat">
              <a:solidFill>
                <a:srgbClr val="000000">
                  <a:alpha val="0"/>
                </a:srgbClr>
              </a:solidFill>
              <a:prstDash val="solid"/>
              <a:round/>
              <a:headEnd type="none" w="med" len="med"/>
              <a:tailEnd type="none" w="med" len="med"/>
            </a:ln>
          </a:left>
          <a:right>
            <a:ln w="9525" cap="flat">
              <a:solidFill>
                <a:srgbClr val="000000">
                  <a:alpha val="0"/>
                </a:srgbClr>
              </a:solidFill>
              <a:prstDash val="solid"/>
              <a:round/>
              <a:headEnd type="none" w="med" len="med"/>
              <a:tailEnd type="none" w="med" len="med"/>
            </a:ln>
          </a:right>
          <a:top>
            <a:ln w="12700" cap="flat">
              <a:solidFill>
                <a:schemeClr val="accent3"/>
              </a:solidFill>
              <a:prstDash val="solid"/>
              <a:round/>
              <a:headEnd type="none" w="med" len="med"/>
              <a:tailEnd type="none" w="med" len="med"/>
            </a:ln>
          </a:top>
          <a:bottom>
            <a:ln w="12700" cap="flat">
              <a:solidFill>
                <a:schemeClr val="accent3"/>
              </a:solidFill>
              <a:prstDash val="solid"/>
              <a:round/>
              <a:headEnd type="none" w="med" len="med"/>
              <a:tailEnd type="none" w="med" len="med"/>
            </a:ln>
          </a:bottom>
          <a:insideH>
            <a:ln w="9525" cap="flat">
              <a:solidFill>
                <a:srgbClr val="000000">
                  <a:alpha val="0"/>
                </a:srgbClr>
              </a:solidFill>
              <a:prstDash val="solid"/>
              <a:round/>
              <a:headEnd type="none" w="med" len="med"/>
              <a:tailEnd type="none" w="med" len="med"/>
            </a:ln>
          </a:insideH>
          <a:insideV>
            <a:ln w="9525" cap="flat">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i="off"/>
      <a:tcStyle>
        <a:tcBdr/>
      </a:tcStyle>
    </a:lastCol>
    <a:firstCol>
      <a:tcTxStyle b="on" i="off"/>
      <a:tcStyle>
        <a:tcBdr/>
      </a:tcStyle>
    </a:firstCol>
    <a:lastRow>
      <a:tcTxStyle b="on" i="off"/>
      <a:tcStyle>
        <a:tcBdr>
          <a:top>
            <a:ln w="12700" cap="flat">
              <a:solidFill>
                <a:schemeClr val="accent3"/>
              </a:solidFill>
              <a:prstDash val="solid"/>
              <a:round/>
              <a:headEnd type="none" w="med" len="med"/>
              <a:tailEnd type="none" w="med" len="med"/>
            </a:ln>
          </a:top>
        </a:tcBdr>
        <a:fill>
          <a:solidFill>
            <a:srgbClr val="FFFFFF">
              <a:alpha val="0"/>
            </a:srgbClr>
          </a:solidFill>
        </a:fill>
      </a:tcStyle>
    </a:lastRow>
    <a:firstRow>
      <a:tcTxStyle b="on" i="off"/>
      <a:tcStyle>
        <a:tcBdr>
          <a:bottom>
            <a:ln w="12700" cap="flat">
              <a:solidFill>
                <a:schemeClr val="accent3"/>
              </a:solidFill>
              <a:prstDash val="solid"/>
              <a:round/>
              <a:headEnd type="none" w="med" len="med"/>
              <a:tailEnd type="none" w="med" len="med"/>
            </a:ln>
          </a:bottom>
        </a:tcBdr>
        <a:fill>
          <a:solidFill>
            <a:srgbClr val="FFFFFF">
              <a:alpha val="0"/>
            </a:srgbClr>
          </a:solidFill>
        </a:fill>
      </a:tcStyle>
    </a:firstRow>
  </a:tblStyle>
  <a:tblStyle styleId="{A49AA257-B956-4E9A-AD46-995501A74E8E}" styleName="Table_10">
    <a:wholeTbl>
      <a:tcTxStyle b="off" i="off">
        <a:schemeClr val="dk1"/>
      </a:tcTxStyle>
      <a:tcStyle>
        <a:tcBdr>
          <a:left>
            <a:ln w="12700" cap="flat">
              <a:solidFill>
                <a:schemeClr val="accent3"/>
              </a:solidFill>
              <a:prstDash val="solid"/>
              <a:round/>
              <a:headEnd type="none" w="med" len="med"/>
              <a:tailEnd type="none" w="med" len="med"/>
            </a:ln>
          </a:left>
          <a:right>
            <a:ln w="12700" cap="flat">
              <a:solidFill>
                <a:schemeClr val="accent3"/>
              </a:solidFill>
              <a:prstDash val="solid"/>
              <a:round/>
              <a:headEnd type="none" w="med" len="med"/>
              <a:tailEnd type="none" w="med" len="med"/>
            </a:ln>
          </a:right>
          <a:top>
            <a:ln w="12700" cap="flat">
              <a:solidFill>
                <a:schemeClr val="accent3"/>
              </a:solidFill>
              <a:prstDash val="solid"/>
              <a:round/>
              <a:headEnd type="none" w="med" len="med"/>
              <a:tailEnd type="none" w="med" len="med"/>
            </a:ln>
          </a:top>
          <a:bottom>
            <a:ln w="12700" cap="flat">
              <a:solidFill>
                <a:schemeClr val="accent3"/>
              </a:solidFill>
              <a:prstDash val="solid"/>
              <a:round/>
              <a:headEnd type="none" w="med" len="med"/>
              <a:tailEnd type="none" w="med" len="med"/>
            </a:ln>
          </a:bottom>
          <a:insideH>
            <a:ln w="12700" cap="flat">
              <a:solidFill>
                <a:schemeClr val="accent3"/>
              </a:solidFill>
              <a:prstDash val="solid"/>
              <a:round/>
              <a:headEnd type="none" w="med" len="med"/>
              <a:tailEnd type="none" w="med" len="med"/>
            </a:ln>
          </a:insideH>
          <a:insideV>
            <a:ln w="12700" cap="flat">
              <a:solidFill>
                <a:schemeClr val="accent3"/>
              </a:solidFill>
              <a:prstDash val="solid"/>
              <a:round/>
              <a:headEnd type="none" w="med" len="med"/>
              <a:tailEnd type="none" w="med" len="med"/>
            </a:ln>
          </a:insideV>
        </a:tcBdr>
        <a:fill>
          <a:solidFill>
            <a:srgbClr val="FFFFFF">
              <a:alpha val="0"/>
            </a:srgbClr>
          </a:solid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3"/>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3"/>
              </a:solidFill>
              <a:prstDash val="solid"/>
              <a:round/>
              <a:headEnd type="none" w="med" len="med"/>
              <a:tailEnd type="none" w="med" len="med"/>
            </a:ln>
          </a:bottom>
        </a:tcBdr>
        <a:fill>
          <a:solidFill>
            <a:srgbClr val="FFFFFF">
              <a:alpha val="0"/>
            </a:srgbClr>
          </a:solidFill>
        </a:fill>
      </a:tcStyle>
    </a:firstRow>
  </a:tblStyle>
  <a:tblStyle styleId="{EB51764C-5E66-49F7-B4C6-AD3AB12F2493}" styleName="Table_11"/>
  <a:tblStyle styleId="{1823E12C-25E3-4C0A-9874-6676BAEE6D05}" styleName="Table_12">
    <a:wholeTbl>
      <a:tcTxStyle b="off" i="off">
        <a:schemeClr val="dk1"/>
      </a:tcTxStyle>
      <a:tcStyle>
        <a:tcBdr>
          <a:left>
            <a:ln w="12700" cap="flat">
              <a:solidFill>
                <a:schemeClr val="accent2"/>
              </a:solidFill>
              <a:prstDash val="solid"/>
              <a:round/>
              <a:headEnd type="none" w="med" len="med"/>
              <a:tailEnd type="none" w="med" len="med"/>
            </a:ln>
          </a:left>
          <a:right>
            <a:ln w="12700" cap="flat">
              <a:solidFill>
                <a:schemeClr val="accent2"/>
              </a:solidFill>
              <a:prstDash val="solid"/>
              <a:round/>
              <a:headEnd type="none" w="med" len="med"/>
              <a:tailEnd type="none" w="med" len="med"/>
            </a:ln>
          </a:right>
          <a:top>
            <a:ln w="12700" cap="flat">
              <a:solidFill>
                <a:schemeClr val="accent2"/>
              </a:solidFill>
              <a:prstDash val="solid"/>
              <a:round/>
              <a:headEnd type="none" w="med" len="med"/>
              <a:tailEnd type="none" w="med" len="med"/>
            </a:ln>
          </a:top>
          <a:bottom>
            <a:ln w="12700" cap="flat">
              <a:solidFill>
                <a:schemeClr val="accent2"/>
              </a:solidFill>
              <a:prstDash val="solid"/>
              <a:round/>
              <a:headEnd type="none" w="med" len="med"/>
              <a:tailEnd type="none" w="med" len="med"/>
            </a:ln>
          </a:bottom>
          <a:insideH>
            <a:ln w="12700" cap="flat">
              <a:solidFill>
                <a:schemeClr val="accent2"/>
              </a:solidFill>
              <a:prstDash val="solid"/>
              <a:round/>
              <a:headEnd type="none" w="med" len="med"/>
              <a:tailEnd type="none" w="med" len="med"/>
            </a:ln>
          </a:insideH>
          <a:insideV>
            <a:ln w="12700" cap="flat">
              <a:solidFill>
                <a:schemeClr val="accent2"/>
              </a:solidFill>
              <a:prstDash val="solid"/>
              <a:round/>
              <a:headEnd type="none" w="med" len="med"/>
              <a:tailEnd type="none" w="med" len="med"/>
            </a:ln>
          </a:insideV>
        </a:tcBdr>
        <a:fill>
          <a:solidFill>
            <a:srgbClr val="FFFFFF">
              <a:alpha val="0"/>
            </a:srgbClr>
          </a:solid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2"/>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2"/>
              </a:solidFill>
              <a:prstDash val="solid"/>
              <a:round/>
              <a:headEnd type="none" w="med" len="med"/>
              <a:tailEnd type="none" w="med" len="med"/>
            </a:ln>
          </a:bottom>
        </a:tcBdr>
        <a:fill>
          <a:solidFill>
            <a:srgbClr val="FFFFFF">
              <a:alpha val="0"/>
            </a:srgbClr>
          </a:solidFill>
        </a:fill>
      </a:tcStyle>
    </a:firstRow>
  </a:tblStyle>
  <a:tblStyle styleId="{38DDCF99-5F20-475F-9D9F-032B3C6BDFCF}" styleName="Table_13">
    <a:wholeTbl>
      <a:tcTxStyle b="off" i="off">
        <a:schemeClr val="dk1"/>
      </a:tcTxStyle>
      <a:tcStyle>
        <a:tcBdr>
          <a:left>
            <a:ln w="12700" cap="flat">
              <a:solidFill>
                <a:schemeClr val="accent2"/>
              </a:solidFill>
              <a:prstDash val="solid"/>
              <a:round/>
              <a:headEnd type="none" w="med" len="med"/>
              <a:tailEnd type="none" w="med" len="med"/>
            </a:ln>
          </a:left>
          <a:right>
            <a:ln w="12700" cap="flat">
              <a:solidFill>
                <a:schemeClr val="accent2"/>
              </a:solidFill>
              <a:prstDash val="solid"/>
              <a:round/>
              <a:headEnd type="none" w="med" len="med"/>
              <a:tailEnd type="none" w="med" len="med"/>
            </a:ln>
          </a:right>
          <a:top>
            <a:ln w="12700" cap="flat">
              <a:solidFill>
                <a:schemeClr val="accent2"/>
              </a:solidFill>
              <a:prstDash val="solid"/>
              <a:round/>
              <a:headEnd type="none" w="med" len="med"/>
              <a:tailEnd type="none" w="med" len="med"/>
            </a:ln>
          </a:top>
          <a:bottom>
            <a:ln w="12700" cap="flat">
              <a:solidFill>
                <a:schemeClr val="accent2"/>
              </a:solidFill>
              <a:prstDash val="solid"/>
              <a:round/>
              <a:headEnd type="none" w="med" len="med"/>
              <a:tailEnd type="none" w="med" len="med"/>
            </a:ln>
          </a:bottom>
          <a:insideH>
            <a:ln w="12700" cap="flat">
              <a:solidFill>
                <a:schemeClr val="accent2"/>
              </a:solidFill>
              <a:prstDash val="solid"/>
              <a:round/>
              <a:headEnd type="none" w="med" len="med"/>
              <a:tailEnd type="none" w="med" len="med"/>
            </a:ln>
          </a:insideH>
          <a:insideV>
            <a:ln w="12700" cap="flat">
              <a:solidFill>
                <a:schemeClr val="accent2"/>
              </a:solidFill>
              <a:prstDash val="solid"/>
              <a:round/>
              <a:headEnd type="none" w="med" len="med"/>
              <a:tailEnd type="none" w="med" len="med"/>
            </a:ln>
          </a:insideV>
        </a:tcBdr>
        <a:fill>
          <a:solidFill>
            <a:srgbClr val="FFFFFF">
              <a:alpha val="0"/>
            </a:srgbClr>
          </a:solid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2"/>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2"/>
              </a:solidFill>
              <a:prstDash val="solid"/>
              <a:round/>
              <a:headEnd type="none" w="med" len="med"/>
              <a:tailEnd type="none" w="med" len="med"/>
            </a:ln>
          </a:bottom>
        </a:tcBdr>
        <a:fill>
          <a:solidFill>
            <a:srgbClr val="FFFFFF">
              <a:alpha val="0"/>
            </a:srgbClr>
          </a:solidFill>
        </a:fill>
      </a:tcStyle>
    </a:firstRow>
  </a:tblStyle>
  <a:tblStyle styleId="{2D577E93-1E88-4EF2-90D6-7F39C4B1578B}" styleName="Table_14">
    <a:wholeTbl>
      <a:tcTxStyle b="off" i="off">
        <a:schemeClr val="dk1"/>
      </a:tcTxStyle>
      <a:tcStyle>
        <a:tcBdr>
          <a:left>
            <a:ln w="12700" cap="flat">
              <a:solidFill>
                <a:schemeClr val="accent2"/>
              </a:solidFill>
              <a:prstDash val="solid"/>
              <a:round/>
              <a:headEnd type="none" w="med" len="med"/>
              <a:tailEnd type="none" w="med" len="med"/>
            </a:ln>
          </a:left>
          <a:right>
            <a:ln w="12700" cap="flat">
              <a:solidFill>
                <a:schemeClr val="accent2"/>
              </a:solidFill>
              <a:prstDash val="solid"/>
              <a:round/>
              <a:headEnd type="none" w="med" len="med"/>
              <a:tailEnd type="none" w="med" len="med"/>
            </a:ln>
          </a:right>
          <a:top>
            <a:ln w="12700" cap="flat">
              <a:solidFill>
                <a:schemeClr val="accent2"/>
              </a:solidFill>
              <a:prstDash val="solid"/>
              <a:round/>
              <a:headEnd type="none" w="med" len="med"/>
              <a:tailEnd type="none" w="med" len="med"/>
            </a:ln>
          </a:top>
          <a:bottom>
            <a:ln w="12700" cap="flat">
              <a:solidFill>
                <a:schemeClr val="accent2"/>
              </a:solidFill>
              <a:prstDash val="solid"/>
              <a:round/>
              <a:headEnd type="none" w="med" len="med"/>
              <a:tailEnd type="none" w="med" len="med"/>
            </a:ln>
          </a:bottom>
          <a:insideH>
            <a:ln w="12700" cap="flat">
              <a:solidFill>
                <a:schemeClr val="accent2"/>
              </a:solidFill>
              <a:prstDash val="solid"/>
              <a:round/>
              <a:headEnd type="none" w="med" len="med"/>
              <a:tailEnd type="none" w="med" len="med"/>
            </a:ln>
          </a:insideH>
          <a:insideV>
            <a:ln w="12700" cap="flat">
              <a:solidFill>
                <a:schemeClr val="accent2"/>
              </a:solidFill>
              <a:prstDash val="solid"/>
              <a:round/>
              <a:headEnd type="none" w="med" len="med"/>
              <a:tailEnd type="none" w="med" len="med"/>
            </a:ln>
          </a:insideV>
        </a:tcBdr>
        <a:fill>
          <a:solidFill>
            <a:srgbClr val="FFFFFF">
              <a:alpha val="0"/>
            </a:srgbClr>
          </a:solid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2"/>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2"/>
              </a:solidFill>
              <a:prstDash val="solid"/>
              <a:round/>
              <a:headEnd type="none" w="med" len="med"/>
              <a:tailEnd type="none" w="med" len="med"/>
            </a:ln>
          </a:bottom>
        </a:tcBdr>
        <a:fill>
          <a:solidFill>
            <a:srgbClr val="FFFFFF">
              <a:alpha val="0"/>
            </a:srgbClr>
          </a:solidFill>
        </a:fill>
      </a:tcStyle>
    </a:firstRow>
  </a:tblStyle>
  <a:tblStyle styleId="{C85A5108-DB00-4C54-B4BA-B50BB89D7C17}" styleName="Table_15">
    <a:wholeTbl>
      <a:tcTxStyle b="off" i="off">
        <a:schemeClr val="dk1"/>
      </a:tcTxStyle>
      <a:tcStyle>
        <a:tcBdr>
          <a:left>
            <a:ln w="9525" cap="flat">
              <a:solidFill>
                <a:srgbClr val="000000">
                  <a:alpha val="0"/>
                </a:srgbClr>
              </a:solidFill>
              <a:prstDash val="solid"/>
              <a:round/>
              <a:headEnd type="none" w="med" len="med"/>
              <a:tailEnd type="none" w="med" len="med"/>
            </a:ln>
          </a:left>
          <a:right>
            <a:ln w="9525" cap="flat">
              <a:solidFill>
                <a:srgbClr val="000000">
                  <a:alpha val="0"/>
                </a:srgbClr>
              </a:solidFill>
              <a:prstDash val="solid"/>
              <a:round/>
              <a:headEnd type="none" w="med" len="med"/>
              <a:tailEnd type="none" w="med" len="med"/>
            </a:ln>
          </a:right>
          <a:top>
            <a:ln w="12700" cap="flat">
              <a:solidFill>
                <a:schemeClr val="accent2"/>
              </a:solidFill>
              <a:prstDash val="solid"/>
              <a:round/>
              <a:headEnd type="none" w="med" len="med"/>
              <a:tailEnd type="none" w="med" len="med"/>
            </a:ln>
          </a:top>
          <a:bottom>
            <a:ln w="12700" cap="flat">
              <a:solidFill>
                <a:schemeClr val="accent2"/>
              </a:solidFill>
              <a:prstDash val="solid"/>
              <a:round/>
              <a:headEnd type="none" w="med" len="med"/>
              <a:tailEnd type="none" w="med" len="med"/>
            </a:ln>
          </a:bottom>
          <a:insideH>
            <a:ln w="9525" cap="flat">
              <a:solidFill>
                <a:srgbClr val="000000">
                  <a:alpha val="0"/>
                </a:srgbClr>
              </a:solidFill>
              <a:prstDash val="solid"/>
              <a:round/>
              <a:headEnd type="none" w="med" len="med"/>
              <a:tailEnd type="none" w="med" len="med"/>
            </a:ln>
          </a:insideH>
          <a:insideV>
            <a:ln w="9525" cap="flat">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i="off"/>
      <a:tcStyle>
        <a:tcBdr/>
      </a:tcStyle>
    </a:lastCol>
    <a:firstCol>
      <a:tcTxStyle b="on" i="off"/>
      <a:tcStyle>
        <a:tcBdr/>
      </a:tcStyle>
    </a:firstCol>
    <a:lastRow>
      <a:tcTxStyle b="on" i="off"/>
      <a:tcStyle>
        <a:tcBdr>
          <a:top>
            <a:ln w="12700" cap="flat">
              <a:solidFill>
                <a:schemeClr val="accent2"/>
              </a:solidFill>
              <a:prstDash val="solid"/>
              <a:round/>
              <a:headEnd type="none" w="med" len="med"/>
              <a:tailEnd type="none" w="med" len="med"/>
            </a:ln>
          </a:top>
        </a:tcBdr>
        <a:fill>
          <a:solidFill>
            <a:srgbClr val="FFFFFF">
              <a:alpha val="0"/>
            </a:srgbClr>
          </a:solidFill>
        </a:fill>
      </a:tcStyle>
    </a:lastRow>
    <a:firstRow>
      <a:tcTxStyle b="on" i="off"/>
      <a:tcStyle>
        <a:tcBdr>
          <a:bottom>
            <a:ln w="12700" cap="flat">
              <a:solidFill>
                <a:schemeClr val="accent2"/>
              </a:solidFill>
              <a:prstDash val="solid"/>
              <a:round/>
              <a:headEnd type="none" w="med" len="med"/>
              <a:tailEnd type="none" w="med" len="med"/>
            </a:ln>
          </a:bottom>
        </a:tcBdr>
        <a:fill>
          <a:solidFill>
            <a:srgbClr val="FFFFFF">
              <a:alpha val="0"/>
            </a:srgbClr>
          </a:solidFill>
        </a:fill>
      </a:tcStyle>
    </a:firstRow>
  </a:tblStyle>
  <a:tblStyle styleId="{61A5A181-440E-45DE-A71C-7EA8C62FDF1B}" styleName="Table_16">
    <a:wholeTbl>
      <a:tcTxStyle b="off" i="off">
        <a:schemeClr val="dk1"/>
      </a:tcTxStyle>
      <a:tcStyle>
        <a:tcBdr>
          <a:left>
            <a:ln w="12700" cap="flat">
              <a:solidFill>
                <a:schemeClr val="accent2"/>
              </a:solidFill>
              <a:prstDash val="solid"/>
              <a:round/>
              <a:headEnd type="none" w="med" len="med"/>
              <a:tailEnd type="none" w="med" len="med"/>
            </a:ln>
          </a:left>
          <a:right>
            <a:ln w="12700" cap="flat">
              <a:solidFill>
                <a:schemeClr val="accent2"/>
              </a:solidFill>
              <a:prstDash val="solid"/>
              <a:round/>
              <a:headEnd type="none" w="med" len="med"/>
              <a:tailEnd type="none" w="med" len="med"/>
            </a:ln>
          </a:right>
          <a:top>
            <a:ln w="12700" cap="flat">
              <a:solidFill>
                <a:schemeClr val="accent2"/>
              </a:solidFill>
              <a:prstDash val="solid"/>
              <a:round/>
              <a:headEnd type="none" w="med" len="med"/>
              <a:tailEnd type="none" w="med" len="med"/>
            </a:ln>
          </a:top>
          <a:bottom>
            <a:ln w="12700" cap="flat">
              <a:solidFill>
                <a:schemeClr val="accent2"/>
              </a:solidFill>
              <a:prstDash val="solid"/>
              <a:round/>
              <a:headEnd type="none" w="med" len="med"/>
              <a:tailEnd type="none" w="med" len="med"/>
            </a:ln>
          </a:bottom>
          <a:insideH>
            <a:ln w="12700" cap="flat">
              <a:solidFill>
                <a:schemeClr val="accent2"/>
              </a:solidFill>
              <a:prstDash val="solid"/>
              <a:round/>
              <a:headEnd type="none" w="med" len="med"/>
              <a:tailEnd type="none" w="med" len="med"/>
            </a:ln>
          </a:insideH>
          <a:insideV>
            <a:ln w="12700" cap="flat">
              <a:solidFill>
                <a:schemeClr val="accent2"/>
              </a:solidFill>
              <a:prstDash val="solid"/>
              <a:round/>
              <a:headEnd type="none" w="med" len="med"/>
              <a:tailEnd type="none" w="med" len="med"/>
            </a:ln>
          </a:insideV>
        </a:tcBdr>
        <a:fill>
          <a:solidFill>
            <a:srgbClr val="FFFFFF">
              <a:alpha val="0"/>
            </a:srgbClr>
          </a:solid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i="off"/>
      <a:tcStyle>
        <a:tcBdr/>
      </a:tcStyle>
    </a:lastCol>
    <a:firstCol>
      <a:tcTxStyle b="on" i="off"/>
      <a:tcStyle>
        <a:tcBdr/>
      </a:tcStyle>
    </a:firstCol>
    <a:lastRow>
      <a:tcTxStyle b="on" i="off"/>
      <a:tcStyle>
        <a:tcBdr>
          <a:top>
            <a:ln w="50800" cap="flat">
              <a:solidFill>
                <a:schemeClr val="accent2"/>
              </a:solidFill>
              <a:prstDash val="solid"/>
              <a:round/>
              <a:headEnd type="none" w="med" len="med"/>
              <a:tailEnd type="none" w="med" len="med"/>
            </a:ln>
          </a:top>
        </a:tcBdr>
        <a:fill>
          <a:solidFill>
            <a:srgbClr val="FFFFFF">
              <a:alpha val="0"/>
            </a:srgbClr>
          </a:solidFill>
        </a:fill>
      </a:tcStyle>
    </a:lastRow>
    <a:firstRow>
      <a:tcTxStyle b="on" i="off"/>
      <a:tcStyle>
        <a:tcBdr>
          <a:bottom>
            <a:ln w="25400" cap="flat">
              <a:solidFill>
                <a:schemeClr val="accent2"/>
              </a:solidFill>
              <a:prstDash val="solid"/>
              <a:round/>
              <a:headEnd type="none" w="med" len="med"/>
              <a:tailEnd type="none" w="med" len="med"/>
            </a:ln>
          </a:bottom>
        </a:tcBdr>
        <a:fill>
          <a:solidFill>
            <a:srgbClr val="FFFFFF">
              <a:alpha val="0"/>
            </a:srgbClr>
          </a:solidFill>
        </a:fill>
      </a:tcStyle>
    </a:firstRow>
  </a:tblStyle>
  <a:tblStyle styleId="{CC29515C-4952-4B9A-94A5-8DB45795B510}" styleName="Table_17"/>
  <a:tblStyle styleId="{65F9D4FC-5092-4D83-B0B7-B566EE66D9FA}" styleName="Table_18">
    <a:wholeTbl>
      <a:tcTxStyle b="off" i="off">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F3F0F6"/>
          </a:solidFill>
        </a:fill>
      </a:tcStyle>
    </a:wholeTbl>
    <a:band1H>
      <a:tcStyle>
        <a:tcBdr/>
        <a:fill>
          <a:solidFill>
            <a:srgbClr val="E5DFEC"/>
          </a:solidFill>
        </a:fill>
      </a:tcStyle>
    </a:band1H>
    <a:band1V>
      <a:tcStyle>
        <a:tcBdr/>
        <a:fill>
          <a:solidFill>
            <a:srgbClr val="E5DFEC"/>
          </a:solidFill>
        </a:fill>
      </a:tcStyle>
    </a:band1V>
    <a:lastCol>
      <a:tcTxStyle b="on" i="off">
        <a:schemeClr val="lt1"/>
      </a:tcTxStyle>
      <a:tcStyle>
        <a:tcBdr/>
        <a:fill>
          <a:solidFill>
            <a:schemeClr val="accent4"/>
          </a:solidFill>
        </a:fill>
      </a:tcStyle>
    </a:lastCol>
    <a:firstCol>
      <a:tcTxStyle b="on" i="off">
        <a:schemeClr val="lt1"/>
      </a:tcTxStyle>
      <a:tcStyle>
        <a:tcBdr/>
        <a:fill>
          <a:solidFill>
            <a:schemeClr val="accent4"/>
          </a:solidFill>
        </a:fill>
      </a:tcStyle>
    </a:firstCol>
    <a:lastRow>
      <a:tcTxStyle b="on" i="off">
        <a:schemeClr val="lt1"/>
      </a:tcTxStyle>
      <a:tcStyle>
        <a:tcBdr>
          <a:top>
            <a:ln w="38100" cap="flat">
              <a:solidFill>
                <a:schemeClr val="lt1"/>
              </a:solidFill>
              <a:prstDash val="solid"/>
              <a:round/>
              <a:headEnd type="none" w="med" len="med"/>
              <a:tailEnd type="none" w="med" len="med"/>
            </a:ln>
          </a:top>
        </a:tcBdr>
        <a:fill>
          <a:solidFill>
            <a:schemeClr val="accent4"/>
          </a:solidFill>
        </a:fill>
      </a:tcStyle>
    </a:lastRow>
    <a:firstRow>
      <a:tcTxStyle b="on" i="off">
        <a:schemeClr val="lt1"/>
      </a:tcTxStyle>
      <a:tcStyle>
        <a:tcBdr>
          <a:bottom>
            <a:ln w="38100" cap="flat">
              <a:solidFill>
                <a:schemeClr val="lt1"/>
              </a:solidFill>
              <a:prstDash val="solid"/>
              <a:round/>
              <a:headEnd type="none" w="med" len="med"/>
              <a:tailEnd type="none" w="med" len="med"/>
            </a:ln>
          </a:bottom>
        </a:tcBdr>
        <a:fill>
          <a:solidFill>
            <a:schemeClr val="accent4"/>
          </a:solidFill>
        </a:fill>
      </a:tcStyle>
    </a:firstRow>
  </a:tblStyle>
  <a:tblStyle styleId="{9E8096C4-BDEA-4EE7-BC4E-2F8B1FED67D7}" styleName="Table_19">
    <a:wholeTbl>
      <a:tcTxStyle b="off" i="off">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F3F0F6"/>
          </a:solidFill>
        </a:fill>
      </a:tcStyle>
    </a:wholeTbl>
    <a:band1H>
      <a:tcStyle>
        <a:tcBdr/>
        <a:fill>
          <a:solidFill>
            <a:srgbClr val="E5DFEC"/>
          </a:solidFill>
        </a:fill>
      </a:tcStyle>
    </a:band1H>
    <a:band1V>
      <a:tcStyle>
        <a:tcBdr/>
        <a:fill>
          <a:solidFill>
            <a:srgbClr val="E5DFEC"/>
          </a:solidFill>
        </a:fill>
      </a:tcStyle>
    </a:band1V>
    <a:lastCol>
      <a:tcTxStyle b="on" i="off">
        <a:schemeClr val="lt1"/>
      </a:tcTxStyle>
      <a:tcStyle>
        <a:tcBdr/>
        <a:fill>
          <a:solidFill>
            <a:schemeClr val="accent4"/>
          </a:solidFill>
        </a:fill>
      </a:tcStyle>
    </a:lastCol>
    <a:firstCol>
      <a:tcTxStyle b="on" i="off">
        <a:schemeClr val="lt1"/>
      </a:tcTxStyle>
      <a:tcStyle>
        <a:tcBdr/>
        <a:fill>
          <a:solidFill>
            <a:schemeClr val="accent4"/>
          </a:solidFill>
        </a:fill>
      </a:tcStyle>
    </a:firstCol>
    <a:lastRow>
      <a:tcTxStyle b="on" i="off">
        <a:schemeClr val="lt1"/>
      </a:tcTxStyle>
      <a:tcStyle>
        <a:tcBdr>
          <a:top>
            <a:ln w="38100" cap="flat">
              <a:solidFill>
                <a:schemeClr val="lt1"/>
              </a:solidFill>
              <a:prstDash val="solid"/>
              <a:round/>
              <a:headEnd type="none" w="med" len="med"/>
              <a:tailEnd type="none" w="med" len="med"/>
            </a:ln>
          </a:top>
        </a:tcBdr>
        <a:fill>
          <a:solidFill>
            <a:schemeClr val="accent4"/>
          </a:solidFill>
        </a:fill>
      </a:tcStyle>
    </a:lastRow>
    <a:firstRow>
      <a:tcTxStyle b="on" i="off">
        <a:schemeClr val="lt1"/>
      </a:tcTxStyle>
      <a:tcStyle>
        <a:tcBdr>
          <a:bottom>
            <a:ln w="38100" cap="flat">
              <a:solidFill>
                <a:schemeClr val="lt1"/>
              </a:solidFill>
              <a:prstDash val="solid"/>
              <a:round/>
              <a:headEnd type="none" w="med" len="med"/>
              <a:tailEnd type="none" w="med" len="med"/>
            </a:ln>
          </a:bottom>
        </a:tcBdr>
        <a:fill>
          <a:solidFill>
            <a:schemeClr val="accent4"/>
          </a:solidFill>
        </a:fill>
      </a:tcStyle>
    </a:firstRow>
  </a:tblStyle>
  <a:tblStyle styleId="{B6BA8BE2-6E8B-495D-B298-403E2FD90022}" styleName="Table_20">
    <a:wholeTbl>
      <a:tcTxStyle b="off" i="off">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F3F0F6"/>
          </a:solidFill>
        </a:fill>
      </a:tcStyle>
    </a:wholeTbl>
    <a:band1H>
      <a:tcStyle>
        <a:tcBdr/>
        <a:fill>
          <a:solidFill>
            <a:srgbClr val="E5DFEC"/>
          </a:solidFill>
        </a:fill>
      </a:tcStyle>
    </a:band1H>
    <a:band1V>
      <a:tcStyle>
        <a:tcBdr/>
        <a:fill>
          <a:solidFill>
            <a:srgbClr val="E5DFEC"/>
          </a:solidFill>
        </a:fill>
      </a:tcStyle>
    </a:band1V>
    <a:lastCol>
      <a:tcTxStyle b="on" i="off">
        <a:schemeClr val="lt1"/>
      </a:tcTxStyle>
      <a:tcStyle>
        <a:tcBdr/>
        <a:fill>
          <a:solidFill>
            <a:schemeClr val="accent4"/>
          </a:solidFill>
        </a:fill>
      </a:tcStyle>
    </a:lastCol>
    <a:firstCol>
      <a:tcTxStyle b="on" i="off">
        <a:schemeClr val="lt1"/>
      </a:tcTxStyle>
      <a:tcStyle>
        <a:tcBdr/>
        <a:fill>
          <a:solidFill>
            <a:schemeClr val="accent4"/>
          </a:solidFill>
        </a:fill>
      </a:tcStyle>
    </a:firstCol>
    <a:lastRow>
      <a:tcTxStyle b="on" i="off">
        <a:schemeClr val="lt1"/>
      </a:tcTxStyle>
      <a:tcStyle>
        <a:tcBdr>
          <a:top>
            <a:ln w="38100" cap="flat">
              <a:solidFill>
                <a:schemeClr val="lt1"/>
              </a:solidFill>
              <a:prstDash val="solid"/>
              <a:round/>
              <a:headEnd type="none" w="med" len="med"/>
              <a:tailEnd type="none" w="med" len="med"/>
            </a:ln>
          </a:top>
        </a:tcBdr>
        <a:fill>
          <a:solidFill>
            <a:schemeClr val="accent4"/>
          </a:solidFill>
        </a:fill>
      </a:tcStyle>
    </a:lastRow>
    <a:firstRow>
      <a:tcTxStyle b="on" i="off">
        <a:schemeClr val="lt1"/>
      </a:tcTxStyle>
      <a:tcStyle>
        <a:tcBdr>
          <a:bottom>
            <a:ln w="38100" cap="flat">
              <a:solidFill>
                <a:schemeClr val="lt1"/>
              </a:solidFill>
              <a:prstDash val="solid"/>
              <a:round/>
              <a:headEnd type="none" w="med" len="med"/>
              <a:tailEnd type="none" w="med" len="med"/>
            </a:ln>
          </a:bottom>
        </a:tcBdr>
        <a:fill>
          <a:solidFill>
            <a:schemeClr val="accent4"/>
          </a:solidFill>
        </a:fill>
      </a:tcStyle>
    </a:firstRow>
  </a:tblStyle>
  <a:tblStyle styleId="{7835DD5F-C94A-430F-A8E7-7C418F4B026E}" styleName="Table_21">
    <a:wholeTbl>
      <a:tcTxStyle b="off" i="off">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F3F0F6"/>
          </a:solidFill>
        </a:fill>
      </a:tcStyle>
    </a:wholeTbl>
    <a:band1H>
      <a:tcStyle>
        <a:tcBdr/>
        <a:fill>
          <a:solidFill>
            <a:srgbClr val="E5DFEC"/>
          </a:solidFill>
        </a:fill>
      </a:tcStyle>
    </a:band1H>
    <a:band1V>
      <a:tcStyle>
        <a:tcBdr/>
        <a:fill>
          <a:solidFill>
            <a:srgbClr val="E5DFEC"/>
          </a:solidFill>
        </a:fill>
      </a:tcStyle>
    </a:band1V>
    <a:lastCol>
      <a:tcTxStyle b="on" i="off">
        <a:schemeClr val="lt1"/>
      </a:tcTxStyle>
      <a:tcStyle>
        <a:tcBdr/>
        <a:fill>
          <a:solidFill>
            <a:schemeClr val="accent4"/>
          </a:solidFill>
        </a:fill>
      </a:tcStyle>
    </a:lastCol>
    <a:firstCol>
      <a:tcTxStyle b="on" i="off">
        <a:schemeClr val="lt1"/>
      </a:tcTxStyle>
      <a:tcStyle>
        <a:tcBdr/>
        <a:fill>
          <a:solidFill>
            <a:schemeClr val="accent4"/>
          </a:solidFill>
        </a:fill>
      </a:tcStyle>
    </a:firstCol>
    <a:lastRow>
      <a:tcTxStyle b="on" i="off">
        <a:schemeClr val="lt1"/>
      </a:tcTxStyle>
      <a:tcStyle>
        <a:tcBdr>
          <a:top>
            <a:ln w="38100" cap="flat">
              <a:solidFill>
                <a:schemeClr val="lt1"/>
              </a:solidFill>
              <a:prstDash val="solid"/>
              <a:round/>
              <a:headEnd type="none" w="med" len="med"/>
              <a:tailEnd type="none" w="med" len="med"/>
            </a:ln>
          </a:top>
        </a:tcBdr>
        <a:fill>
          <a:solidFill>
            <a:schemeClr val="accent4"/>
          </a:solidFill>
        </a:fill>
      </a:tcStyle>
    </a:lastRow>
    <a:firstRow>
      <a:tcTxStyle b="on" i="off">
        <a:schemeClr val="lt1"/>
      </a:tcTxStyle>
      <a:tcStyle>
        <a:tcBdr>
          <a:bottom>
            <a:ln w="38100" cap="flat">
              <a:solidFill>
                <a:schemeClr val="lt1"/>
              </a:solidFill>
              <a:prstDash val="solid"/>
              <a:round/>
              <a:headEnd type="none" w="med" len="med"/>
              <a:tailEnd type="none" w="med" len="med"/>
            </a:ln>
          </a:bottom>
        </a:tcBdr>
        <a:fill>
          <a:solidFill>
            <a:schemeClr val="accent4"/>
          </a:solidFill>
        </a:fill>
      </a:tcStyle>
    </a:firstRow>
  </a:tblStyle>
  <a:tblStyle styleId="{EBD3FE6C-6726-40D3-9074-20D4E81933A6}" styleName="Table_22">
    <a:wholeTbl>
      <a:tcTxStyle b="off" i="off">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F3F0F6"/>
          </a:solidFill>
        </a:fill>
      </a:tcStyle>
    </a:wholeTbl>
    <a:band1H>
      <a:tcStyle>
        <a:tcBdr/>
        <a:fill>
          <a:solidFill>
            <a:srgbClr val="E5DFEC"/>
          </a:solidFill>
        </a:fill>
      </a:tcStyle>
    </a:band1H>
    <a:band1V>
      <a:tcStyle>
        <a:tcBdr/>
        <a:fill>
          <a:solidFill>
            <a:srgbClr val="E5DFEC"/>
          </a:solidFill>
        </a:fill>
      </a:tcStyle>
    </a:band1V>
    <a:lastCol>
      <a:tcTxStyle b="on" i="off">
        <a:schemeClr val="lt1"/>
      </a:tcTxStyle>
      <a:tcStyle>
        <a:tcBdr/>
        <a:fill>
          <a:solidFill>
            <a:schemeClr val="accent4"/>
          </a:solidFill>
        </a:fill>
      </a:tcStyle>
    </a:lastCol>
    <a:firstCol>
      <a:tcTxStyle b="on" i="off">
        <a:schemeClr val="lt1"/>
      </a:tcTxStyle>
      <a:tcStyle>
        <a:tcBdr/>
        <a:fill>
          <a:solidFill>
            <a:schemeClr val="accent4"/>
          </a:solidFill>
        </a:fill>
      </a:tcStyle>
    </a:firstCol>
    <a:lastRow>
      <a:tcTxStyle b="on" i="off">
        <a:schemeClr val="lt1"/>
      </a:tcTxStyle>
      <a:tcStyle>
        <a:tcBdr>
          <a:top>
            <a:ln w="38100" cap="flat">
              <a:solidFill>
                <a:schemeClr val="lt1"/>
              </a:solidFill>
              <a:prstDash val="solid"/>
              <a:round/>
              <a:headEnd type="none" w="med" len="med"/>
              <a:tailEnd type="none" w="med" len="med"/>
            </a:ln>
          </a:top>
        </a:tcBdr>
        <a:fill>
          <a:solidFill>
            <a:schemeClr val="accent4"/>
          </a:solidFill>
        </a:fill>
      </a:tcStyle>
    </a:lastRow>
    <a:firstRow>
      <a:tcTxStyle b="on" i="off">
        <a:schemeClr val="lt1"/>
      </a:tcTxStyle>
      <a:tcStyle>
        <a:tcBdr>
          <a:bottom>
            <a:ln w="38100" cap="flat">
              <a:solidFill>
                <a:schemeClr val="lt1"/>
              </a:solidFill>
              <a:prstDash val="solid"/>
              <a:round/>
              <a:headEnd type="none" w="med" len="med"/>
              <a:tailEnd type="none" w="med" len="med"/>
            </a:ln>
          </a:bottom>
        </a:tcBdr>
        <a:fill>
          <a:solidFill>
            <a:schemeClr val="accent4"/>
          </a:solidFill>
        </a:fill>
      </a:tcStyle>
    </a:firstRow>
  </a:tblStyle>
  <a:tblStyle styleId="{2E4EEF2B-53DD-47B3-99A2-59EF1E13BF66}" styleName="Table_23"/>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113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44283" cy="4952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48644" y="0"/>
            <a:ext cx="2944283" cy="4952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79450" y="4705350"/>
            <a:ext cx="5435599" cy="44577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9408981"/>
            <a:ext cx="2944283" cy="4952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48644" y="9408981"/>
            <a:ext cx="2944283" cy="4952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xmlns="" val="199846388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8" name="Shape 108"/>
          <p:cNvSpPr txBox="1">
            <a:spLocks noGrp="1"/>
          </p:cNvSpPr>
          <p:nvPr>
            <p:ph type="body" idx="1"/>
          </p:nvPr>
        </p:nvSpPr>
        <p:spPr>
          <a:xfrm>
            <a:off x="679450" y="4705350"/>
            <a:ext cx="5435599" cy="4457700"/>
          </a:xfrm>
          <a:prstGeom prst="rect">
            <a:avLst/>
          </a:prstGeom>
          <a:noFill/>
          <a:ln>
            <a:noFill/>
          </a:ln>
        </p:spPr>
        <p:txBody>
          <a:bodyPr lIns="91425" tIns="45700" rIns="91425" bIns="45700" anchor="t" anchorCtr="0">
            <a:spAutoFit/>
          </a:bodyPr>
          <a:lstStyle/>
          <a:p>
            <a:endParaRPr/>
          </a:p>
        </p:txBody>
      </p:sp>
      <p:sp>
        <p:nvSpPr>
          <p:cNvPr id="109" name="Shape 109"/>
          <p:cNvSpPr txBox="1">
            <a:spLocks noGrp="1"/>
          </p:cNvSpPr>
          <p:nvPr>
            <p:ph type="sldNum" idx="12"/>
          </p:nvPr>
        </p:nvSpPr>
        <p:spPr>
          <a:xfrm>
            <a:off x="3848644" y="9408981"/>
            <a:ext cx="2944283" cy="495299"/>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01" name="Shape 20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11" name="Shape 21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21" name="Shape 22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31" name="Shape 23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41" name="Shape 24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51" name="Shape 25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61" name="Shape 26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71" name="Shape 27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81" name="Shape 28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291" name="Shape 29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20" name="Shape 120"/>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02" name="Shape 302"/>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12" name="Shape 312"/>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23" name="Shape 323"/>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33" name="Shape 333"/>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43" name="Shape 343"/>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Shape 352"/>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353" name="Shape 353"/>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30" name="Shape 130"/>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41" name="Shape 14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51" name="Shape 15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61" name="Shape 16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71" name="Shape 17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81" name="Shape 18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79450" y="4705350"/>
            <a:ext cx="5435599" cy="4457700"/>
          </a:xfrm>
          <a:prstGeom prst="rect">
            <a:avLst/>
          </a:prstGeom>
        </p:spPr>
        <p:txBody>
          <a:bodyPr lIns="91425" tIns="91425" rIns="91425" bIns="91425" anchor="ctr" anchorCtr="0">
            <a:spAutoFit/>
          </a:bodyPr>
          <a:lstStyle/>
          <a:p>
            <a:endParaRPr/>
          </a:p>
        </p:txBody>
      </p:sp>
      <p:sp>
        <p:nvSpPr>
          <p:cNvPr id="191" name="Shape 191"/>
          <p:cNvSpPr>
            <a:spLocks noGrp="1" noRot="1" noChangeAspect="1"/>
          </p:cNvSpPr>
          <p:nvPr>
            <p:ph type="sldImg" idx="2"/>
          </p:nvPr>
        </p:nvSpPr>
        <p:spPr>
          <a:xfrm>
            <a:off x="920750" y="742950"/>
            <a:ext cx="4953000" cy="3714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4"/>
        <p:cNvGrpSpPr/>
        <p:nvPr/>
      </p:nvGrpSpPr>
      <p:grpSpPr>
        <a:xfrm>
          <a:off x="0" y="0"/>
          <a:ext cx="0" cy="0"/>
          <a:chOff x="0" y="0"/>
          <a:chExt cx="0" cy="0"/>
        </a:xfrm>
      </p:grpSpPr>
      <p:sp>
        <p:nvSpPr>
          <p:cNvPr id="15" name="Shape 15"/>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sz="4400" b="0" i="0" u="none" strike="noStrike" cap="none" baseline="0">
                <a:solidFill>
                  <a:schemeClr val="dk1"/>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16" name="Shape 16"/>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sz="3200" b="0" i="0" u="none" strike="noStrike" cap="none" baseline="0">
                <a:solidFill>
                  <a:srgbClr val="888888"/>
                </a:solidFill>
                <a:latin typeface="Arial"/>
                <a:ea typeface="Arial"/>
                <a:cs typeface="Arial"/>
                <a:sym typeface="Arial"/>
              </a:defRPr>
            </a:lvl1pPr>
            <a:lvl2pPr marL="457200" marR="0" indent="0" algn="ctr" rtl="0">
              <a:spcBef>
                <a:spcPts val="560"/>
              </a:spcBef>
              <a:buClr>
                <a:srgbClr val="888888"/>
              </a:buClr>
              <a:buFont typeface="Arial"/>
              <a:buNone/>
              <a:defRPr sz="2800" b="0" i="0" u="none" strike="noStrike" cap="none" baseline="0">
                <a:solidFill>
                  <a:srgbClr val="888888"/>
                </a:solidFill>
                <a:latin typeface="Arial"/>
                <a:ea typeface="Arial"/>
                <a:cs typeface="Arial"/>
                <a:sym typeface="Arial"/>
              </a:defRPr>
            </a:lvl2pPr>
            <a:lvl3pPr marL="914400" marR="0" indent="0" algn="ctr" rtl="0">
              <a:spcBef>
                <a:spcPts val="480"/>
              </a:spcBef>
              <a:buClr>
                <a:srgbClr val="888888"/>
              </a:buClr>
              <a:buFont typeface="Arial"/>
              <a:buNone/>
              <a:defRPr sz="2400" b="0" i="0" u="none" strike="noStrike" cap="none" baseline="0">
                <a:solidFill>
                  <a:srgbClr val="888888"/>
                </a:solidFill>
                <a:latin typeface="Arial"/>
                <a:ea typeface="Arial"/>
                <a:cs typeface="Arial"/>
                <a:sym typeface="Arial"/>
              </a:defRPr>
            </a:lvl3pPr>
            <a:lvl4pPr marL="13716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4pPr>
            <a:lvl5pPr marL="18288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5pPr>
            <a:lvl6pPr marL="22860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6pPr>
            <a:lvl7pPr marL="27432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7pPr>
            <a:lvl8pPr marL="32004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8pPr>
            <a:lvl9pPr marL="36576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9pPr>
          </a:lstStyle>
          <a:p>
            <a:endParaRPr/>
          </a:p>
        </p:txBody>
      </p:sp>
      <p:sp>
        <p:nvSpPr>
          <p:cNvPr id="17" name="Shape 1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8" name="Shape 1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9" name="Shape 1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Tx" type="vertTx">
  <p:cSld name="vertTx">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74" name="Shape 7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5" name="Shape 7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TitleAndTx" type="vertTitleAndTx">
  <p:cSld name="vertTitleAndTx">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80" name="Shape 8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81" name="Shape 8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82" name="Shape 8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23" name="Shape 2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 name="Shape 2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 name="Shape 2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Head" type="secHead">
  <p:cSld name="secHead">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defRPr sz="4000" b="1" cap="small"/>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buClr>
                <a:srgbClr val="888888"/>
              </a:buClr>
              <a:buNone/>
              <a:defRPr sz="2000">
                <a:solidFill>
                  <a:srgbClr val="888888"/>
                </a:solidFill>
              </a:defRPr>
            </a:lvl1pPr>
            <a:lvl2pPr marL="457200" indent="0" rtl="0">
              <a:buClr>
                <a:srgbClr val="888888"/>
              </a:buClr>
              <a:buNone/>
              <a:defRPr sz="1800">
                <a:solidFill>
                  <a:srgbClr val="888888"/>
                </a:solidFill>
              </a:defRPr>
            </a:lvl2pPr>
            <a:lvl3pPr marL="914400" indent="0" rtl="0">
              <a:buClr>
                <a:srgbClr val="888888"/>
              </a:buClr>
              <a:buNone/>
              <a:defRPr sz="1600">
                <a:solidFill>
                  <a:srgbClr val="888888"/>
                </a:solidFill>
              </a:defRPr>
            </a:lvl3pPr>
            <a:lvl4pPr marL="1371600" indent="0" rtl="0">
              <a:buClr>
                <a:srgbClr val="888888"/>
              </a:buClr>
              <a:buNone/>
              <a:defRPr sz="1400">
                <a:solidFill>
                  <a:srgbClr val="888888"/>
                </a:solidFill>
              </a:defRPr>
            </a:lvl4pPr>
            <a:lvl5pPr marL="1828800" indent="0" rtl="0">
              <a:buClr>
                <a:srgbClr val="888888"/>
              </a:buClr>
              <a:buNone/>
              <a:defRPr sz="1400">
                <a:solidFill>
                  <a:srgbClr val="888888"/>
                </a:solidFill>
              </a:defRPr>
            </a:lvl5pPr>
            <a:lvl6pPr marL="2286000" indent="0" rtl="0">
              <a:buClr>
                <a:srgbClr val="888888"/>
              </a:buClr>
              <a:buNone/>
              <a:defRPr sz="1400">
                <a:solidFill>
                  <a:srgbClr val="888888"/>
                </a:solidFill>
              </a:defRPr>
            </a:lvl6pPr>
            <a:lvl7pPr marL="2743200" indent="0" rtl="0">
              <a:buClr>
                <a:srgbClr val="888888"/>
              </a:buClr>
              <a:buNone/>
              <a:defRPr sz="1400">
                <a:solidFill>
                  <a:srgbClr val="888888"/>
                </a:solidFill>
              </a:defRPr>
            </a:lvl7pPr>
            <a:lvl8pPr marL="3200400" indent="0" rtl="0">
              <a:buClr>
                <a:srgbClr val="888888"/>
              </a:buClr>
              <a:buNone/>
              <a:defRPr sz="1400">
                <a:solidFill>
                  <a:srgbClr val="888888"/>
                </a:solidFill>
              </a:defRPr>
            </a:lvl8pPr>
            <a:lvl9pPr marL="3657600" indent="0" rtl="0">
              <a:buClr>
                <a:srgbClr val="888888"/>
              </a:buClr>
              <a:buNone/>
              <a:defRPr sz="1400">
                <a:solidFill>
                  <a:srgbClr val="888888"/>
                </a:solidFill>
              </a:defRPr>
            </a:lvl9pPr>
          </a:lstStyle>
          <a:p>
            <a:endParaRPr/>
          </a:p>
        </p:txBody>
      </p:sp>
      <p:sp>
        <p:nvSpPr>
          <p:cNvPr id="29" name="Shape 2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0" name="Shape 3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1" name="Shape 3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Obj" type="twoObj">
  <p:cSld name="twoObj">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36" name="Shape 3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7" name="Shape 3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8" name="Shape 3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TxTwoObj" type="twoTxTwoObj">
  <p:cSld name="twoTxTwoObj">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None/>
              <a:defRPr sz="2400" b="1"/>
            </a:lvl1pPr>
            <a:lvl2pPr marL="457200" indent="0" rtl="0">
              <a:buNone/>
              <a:defRPr sz="2000" b="1"/>
            </a:lvl2pPr>
            <a:lvl3pPr marL="914400" indent="0" rtl="0">
              <a:buNone/>
              <a:defRPr sz="1800" b="1"/>
            </a:lvl3pPr>
            <a:lvl4pPr marL="1371600" indent="0" rtl="0">
              <a:buNone/>
              <a:defRPr sz="1600" b="1"/>
            </a:lvl4pPr>
            <a:lvl5pPr marL="1828800" indent="0" rtl="0">
              <a:buNone/>
              <a:defRPr sz="1600" b="1"/>
            </a:lvl5pPr>
            <a:lvl6pPr marL="2286000" indent="0" rtl="0">
              <a:buNone/>
              <a:defRPr sz="1600" b="1"/>
            </a:lvl6pPr>
            <a:lvl7pPr marL="2743200" indent="0" rtl="0">
              <a:buNone/>
              <a:defRPr sz="1600" b="1"/>
            </a:lvl7pPr>
            <a:lvl8pPr marL="3200400" indent="0" rtl="0">
              <a:buNone/>
              <a:defRPr sz="1600" b="1"/>
            </a:lvl8pPr>
            <a:lvl9pPr marL="3657600" indent="0" rtl="0">
              <a:buNone/>
              <a:defRPr sz="1600" b="1"/>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None/>
              <a:defRPr sz="2400" b="1"/>
            </a:lvl1pPr>
            <a:lvl2pPr marL="457200" indent="0" rtl="0">
              <a:buNone/>
              <a:defRPr sz="2000" b="1"/>
            </a:lvl2pPr>
            <a:lvl3pPr marL="914400" indent="0" rtl="0">
              <a:buNone/>
              <a:defRPr sz="1800" b="1"/>
            </a:lvl3pPr>
            <a:lvl4pPr marL="1371600" indent="0" rtl="0">
              <a:buNone/>
              <a:defRPr sz="1600" b="1"/>
            </a:lvl4pPr>
            <a:lvl5pPr marL="1828800" indent="0" rtl="0">
              <a:buNone/>
              <a:defRPr sz="1600" b="1"/>
            </a:lvl5pPr>
            <a:lvl6pPr marL="2286000" indent="0" rtl="0">
              <a:buNone/>
              <a:defRPr sz="1600" b="1"/>
            </a:lvl6pPr>
            <a:lvl7pPr marL="2743200" indent="0" rtl="0">
              <a:buNone/>
              <a:defRPr sz="1600" b="1"/>
            </a:lvl7pPr>
            <a:lvl8pPr marL="3200400" indent="0" rtl="0">
              <a:buNone/>
              <a:defRPr sz="1600" b="1"/>
            </a:lvl8pPr>
            <a:lvl9pPr marL="3657600" indent="0" rtl="0">
              <a:buNone/>
              <a:defRPr sz="1600" b="1"/>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5" name="Shape 4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jTx" type="objTx">
  <p:cSld name="objTx">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None/>
              <a:defRPr sz="1400"/>
            </a:lvl1pPr>
            <a:lvl2pPr marL="457200" indent="0" rtl="0">
              <a:buNone/>
              <a:defRPr sz="1200"/>
            </a:lvl2pPr>
            <a:lvl3pPr marL="914400" indent="0" rtl="0">
              <a:buNone/>
              <a:defRPr sz="1000"/>
            </a:lvl3pPr>
            <a:lvl4pPr marL="1371600" indent="0" rtl="0">
              <a:buNone/>
              <a:defRPr sz="900"/>
            </a:lvl4pPr>
            <a:lvl5pPr marL="1828800" indent="0" rtl="0">
              <a:buNone/>
              <a:defRPr sz="900"/>
            </a:lvl5pPr>
            <a:lvl6pPr marL="2286000" indent="0" rtl="0">
              <a:buNone/>
              <a:defRPr sz="900"/>
            </a:lvl6pPr>
            <a:lvl7pPr marL="2743200" indent="0" rtl="0">
              <a:buNone/>
              <a:defRPr sz="900"/>
            </a:lvl7pPr>
            <a:lvl8pPr marL="3200400" indent="0" rtl="0">
              <a:buNone/>
              <a:defRPr sz="900"/>
            </a:lvl8pPr>
            <a:lvl9pPr marL="3657600" indent="0" rtl="0">
              <a:buNone/>
              <a:defRPr sz="900"/>
            </a:lvl9pPr>
          </a:lstStyle>
          <a:p>
            <a:endParaRPr/>
          </a:p>
        </p:txBody>
      </p:sp>
      <p:sp>
        <p:nvSpPr>
          <p:cNvPr id="61" name="Shape 6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2" name="Shape 6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3" name="Shape 6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x" type="picTx">
  <p:cSld name="picTx">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buClr>
                <a:srgbClr val="888888"/>
              </a:buClr>
              <a:buFont typeface="Arial"/>
              <a:buNone/>
              <a:defRPr sz="3200" b="0" i="0" u="none" strike="noStrike" cap="none" baseline="0">
                <a:solidFill>
                  <a:srgbClr val="888888"/>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buNone/>
              <a:defRPr sz="1400"/>
            </a:lvl1pPr>
            <a:lvl2pPr marL="457200" indent="0" rtl="0">
              <a:buNone/>
              <a:defRPr sz="1200"/>
            </a:lvl2pPr>
            <a:lvl3pPr marL="914400" indent="0" rtl="0">
              <a:buNone/>
              <a:defRPr sz="1000"/>
            </a:lvl3pPr>
            <a:lvl4pPr marL="1371600" indent="0" rtl="0">
              <a:buNone/>
              <a:defRPr sz="900"/>
            </a:lvl4pPr>
            <a:lvl5pPr marL="1828800" indent="0" rtl="0">
              <a:buNone/>
              <a:defRPr sz="900"/>
            </a:lvl5pPr>
            <a:lvl6pPr marL="2286000" indent="0" rtl="0">
              <a:buNone/>
              <a:defRPr sz="900"/>
            </a:lvl6pPr>
            <a:lvl7pPr marL="2743200" indent="0" rtl="0">
              <a:buNone/>
              <a:defRPr sz="900"/>
            </a:lvl7pPr>
            <a:lvl8pPr marL="3200400" indent="0" rtl="0">
              <a:buNone/>
              <a:defRPr sz="900"/>
            </a:lvl8pPr>
            <a:lvl9pPr marL="3657600" indent="0" rtl="0">
              <a:buNone/>
              <a:defRPr sz="900"/>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sz="4400" b="0" i="0" u="none" strike="noStrike" cap="none" baseline="0">
                <a:solidFill>
                  <a:schemeClr val="dk1"/>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222250" algn="l" rtl="0">
              <a:spcBef>
                <a:spcPts val="640"/>
              </a:spcBef>
              <a:buClr>
                <a:schemeClr val="dk1"/>
              </a:buClr>
              <a:buFont typeface="Arial"/>
              <a:buChar char="•"/>
              <a:defRPr sz="3200" b="0" i="0" u="none" strike="noStrike" cap="none" baseline="0">
                <a:solidFill>
                  <a:schemeClr val="dk1"/>
                </a:solidFill>
                <a:latin typeface="Arial"/>
                <a:ea typeface="Arial"/>
                <a:cs typeface="Arial"/>
                <a:sym typeface="Arial"/>
              </a:defRPr>
            </a:lvl1pPr>
            <a:lvl2pPr marL="742950" marR="0" indent="-177800" algn="l" rtl="0">
              <a:spcBef>
                <a:spcPts val="560"/>
              </a:spcBef>
              <a:buClr>
                <a:schemeClr val="dk1"/>
              </a:buClr>
              <a:buFont typeface="Arial"/>
              <a:buChar char="•"/>
              <a:defRPr sz="2800" b="0" i="0" u="none" strike="noStrike" cap="none" baseline="0">
                <a:solidFill>
                  <a:schemeClr val="dk1"/>
                </a:solidFill>
                <a:latin typeface="Arial"/>
                <a:ea typeface="Arial"/>
                <a:cs typeface="Arial"/>
                <a:sym typeface="Arial"/>
              </a:defRPr>
            </a:lvl2pPr>
            <a:lvl3pPr marL="1143000" marR="0" indent="-136525" algn="l" rtl="0">
              <a:spcBef>
                <a:spcPts val="480"/>
              </a:spcBef>
              <a:buClr>
                <a:schemeClr val="dk1"/>
              </a:buClr>
              <a:buFont typeface="Arial"/>
              <a:buChar char="•"/>
              <a:defRPr sz="2400" b="0" i="0" u="none" strike="noStrike" cap="none" baseline="0">
                <a:solidFill>
                  <a:schemeClr val="dk1"/>
                </a:solidFill>
                <a:latin typeface="Arial"/>
                <a:ea typeface="Arial"/>
                <a:cs typeface="Arial"/>
                <a:sym typeface="Arial"/>
              </a:defRPr>
            </a:lvl3pPr>
            <a:lvl4pPr marL="16002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4pPr>
            <a:lvl5pPr marL="20574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5pPr>
            <a:lvl6pPr marL="25146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6pPr>
            <a:lvl7pPr marL="29718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7pPr>
            <a:lvl8pPr marL="34290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8pPr>
            <a:lvl9pPr marL="38862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9pPr>
          </a:lstStyle>
          <a:p>
            <a:endParaRPr/>
          </a:p>
        </p:txBody>
      </p:sp>
      <p:sp>
        <p:nvSpPr>
          <p:cNvPr id="11" name="Shape 1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2" name="Shape 1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3" name="Shape 1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463154" y="1052736"/>
            <a:ext cx="6190456" cy="1152128"/>
          </a:xfrm>
          <a:prstGeom prst="rect">
            <a:avLst/>
          </a:prstGeom>
          <a:noFill/>
          <a:ln>
            <a:noFill/>
          </a:ln>
        </p:spPr>
        <p:txBody>
          <a:bodyPr lIns="91425" tIns="45700" rIns="91425" bIns="45700" anchor="ctr" anchorCtr="0">
            <a:spAutoFit/>
          </a:bodyPr>
          <a:lstStyle/>
          <a:p>
            <a:pPr marL="0" marR="0" lvl="0" indent="0" algn="ctr" rtl="0">
              <a:spcBef>
                <a:spcPts val="0"/>
              </a:spcBef>
              <a:buClr>
                <a:schemeClr val="dk1"/>
              </a:buClr>
              <a:buSzPct val="25000"/>
              <a:buFont typeface="Arial"/>
              <a:buNone/>
            </a:pPr>
            <a:r>
              <a:rPr lang="x-none" sz="4400" b="0" i="0" u="none" strike="noStrike" cap="none" baseline="0">
                <a:solidFill>
                  <a:schemeClr val="dk1"/>
                </a:solidFill>
                <a:latin typeface="Arial"/>
                <a:ea typeface="Arial"/>
                <a:cs typeface="Arial"/>
                <a:sym typeface="Arial"/>
              </a:rPr>
              <a:t>SHN Strategy Framework</a:t>
            </a:r>
          </a:p>
        </p:txBody>
      </p:sp>
      <p:sp>
        <p:nvSpPr>
          <p:cNvPr id="99" name="Shape 99"/>
          <p:cNvSpPr txBox="1">
            <a:spLocks noGrp="1"/>
          </p:cNvSpPr>
          <p:nvPr>
            <p:ph type="subTitle" idx="1"/>
          </p:nvPr>
        </p:nvSpPr>
        <p:spPr>
          <a:xfrm>
            <a:off x="1334845" y="2276872"/>
            <a:ext cx="6400799" cy="1152128"/>
          </a:xfrm>
          <a:prstGeom prst="rect">
            <a:avLst/>
          </a:prstGeom>
          <a:noFill/>
          <a:ln>
            <a:noFill/>
          </a:ln>
        </p:spPr>
        <p:txBody>
          <a:bodyPr lIns="91425" tIns="45700" rIns="91425" bIns="45700" anchor="t" anchorCtr="0">
            <a:spAutoFit/>
          </a:bodyPr>
          <a:lstStyle/>
          <a:p>
            <a:pPr marL="342900" marR="0" lvl="0" indent="-342900" algn="ctr" rtl="0">
              <a:spcBef>
                <a:spcPts val="280"/>
              </a:spcBef>
              <a:buClr>
                <a:srgbClr val="888888"/>
              </a:buClr>
              <a:buSzPct val="100000"/>
              <a:buFont typeface="Arial"/>
              <a:buAutoNum type="arabicPeriod"/>
            </a:pPr>
            <a:r>
              <a:rPr lang="x-none" sz="1400" b="0" i="0" u="none" strike="noStrike" cap="none" baseline="0">
                <a:solidFill>
                  <a:schemeClr val="dk1"/>
                </a:solidFill>
                <a:latin typeface="Arial"/>
                <a:ea typeface="Arial"/>
                <a:cs typeface="Arial"/>
                <a:sym typeface="Arial"/>
              </a:rPr>
              <a:t>Water, Sanitation &amp; Hygiene</a:t>
            </a:r>
          </a:p>
          <a:p>
            <a:pPr marL="342900" marR="0" lvl="0" indent="-342900" algn="ctr" rtl="0">
              <a:spcBef>
                <a:spcPts val="280"/>
              </a:spcBef>
              <a:buClr>
                <a:srgbClr val="888888"/>
              </a:buClr>
              <a:buSzPct val="100000"/>
              <a:buFont typeface="Arial"/>
              <a:buAutoNum type="arabicPeriod"/>
            </a:pPr>
            <a:r>
              <a:rPr lang="x-none" sz="1400" b="0" i="0" u="none" strike="noStrike" cap="none" baseline="0">
                <a:solidFill>
                  <a:schemeClr val="dk1"/>
                </a:solidFill>
                <a:latin typeface="Arial"/>
                <a:ea typeface="Arial"/>
                <a:cs typeface="Arial"/>
                <a:sym typeface="Arial"/>
              </a:rPr>
              <a:t>Deworming</a:t>
            </a:r>
          </a:p>
          <a:p>
            <a:pPr marL="342900" marR="0" lvl="0" indent="-342900" algn="ctr" rtl="0">
              <a:spcBef>
                <a:spcPts val="280"/>
              </a:spcBef>
              <a:buClr>
                <a:srgbClr val="888888"/>
              </a:buClr>
              <a:buSzPct val="100000"/>
              <a:buFont typeface="Arial"/>
              <a:buAutoNum type="arabicPeriod"/>
            </a:pPr>
            <a:r>
              <a:rPr lang="x-none" sz="1400" b="0" i="0" u="none" strike="noStrike" cap="none" baseline="0">
                <a:solidFill>
                  <a:schemeClr val="dk1"/>
                </a:solidFill>
                <a:latin typeface="Arial"/>
                <a:ea typeface="Arial"/>
                <a:cs typeface="Arial"/>
                <a:sym typeface="Arial"/>
              </a:rPr>
              <a:t>Malaria and other Tropical Diseases</a:t>
            </a:r>
          </a:p>
          <a:p>
            <a:pPr marL="342900" marR="0" lvl="0" indent="-342900" algn="ctr" rtl="0">
              <a:spcBef>
                <a:spcPts val="280"/>
              </a:spcBef>
              <a:buClr>
                <a:srgbClr val="888888"/>
              </a:buClr>
              <a:buSzPct val="100000"/>
              <a:buFont typeface="Arial"/>
              <a:buAutoNum type="arabicPeriod"/>
            </a:pPr>
            <a:r>
              <a:rPr lang="x-none" sz="1400" b="0" i="0" u="none" strike="noStrike" cap="none" baseline="0">
                <a:solidFill>
                  <a:schemeClr val="dk1"/>
                </a:solidFill>
                <a:latin typeface="Arial"/>
                <a:ea typeface="Arial"/>
                <a:cs typeface="Arial"/>
                <a:sym typeface="Arial"/>
              </a:rPr>
              <a:t>Safe &amp; Secure School Environment</a:t>
            </a:r>
          </a:p>
        </p:txBody>
      </p:sp>
      <p:sp>
        <p:nvSpPr>
          <p:cNvPr id="100" name="Shape 100"/>
          <p:cNvSpPr/>
          <p:nvPr/>
        </p:nvSpPr>
        <p:spPr>
          <a:xfrm>
            <a:off x="0" y="5805264"/>
            <a:ext cx="9144000" cy="1052735"/>
          </a:xfrm>
          <a:prstGeom prst="rect">
            <a:avLst/>
          </a:prstGeom>
          <a:blipFill>
            <a:blip r:embed="rId3"/>
            <a:stretch>
              <a:fillRect/>
            </a:stretch>
          </a:blipFill>
        </p:spPr>
      </p:sp>
      <p:sp>
        <p:nvSpPr>
          <p:cNvPr id="101" name="Shape 101"/>
          <p:cNvSpPr/>
          <p:nvPr/>
        </p:nvSpPr>
        <p:spPr>
          <a:xfrm>
            <a:off x="517420" y="3738451"/>
            <a:ext cx="8120062" cy="1685925"/>
          </a:xfrm>
          <a:prstGeom prst="rect">
            <a:avLst/>
          </a:prstGeom>
          <a:solidFill>
            <a:srgbClr val="538CD5"/>
          </a:solidFill>
          <a:ln w="9525" cap="flat">
            <a:solidFill>
              <a:srgbClr val="538CD5"/>
            </a:solidFill>
            <a:prstDash val="solid"/>
            <a:round/>
            <a:headEnd type="none" w="med" len="med"/>
            <a:tailEnd type="none" w="med" len="med"/>
          </a:ln>
        </p:spPr>
        <p:txBody>
          <a:bodyPr lIns="91425" tIns="45700" rIns="91425" bIns="45700" anchor="ctr" anchorCtr="0">
            <a:spAutoFit/>
          </a:bodyPr>
          <a:lstStyle/>
          <a:p>
            <a:endParaRPr/>
          </a:p>
        </p:txBody>
      </p:sp>
      <p:sp>
        <p:nvSpPr>
          <p:cNvPr id="102" name="Shape 102"/>
          <p:cNvSpPr/>
          <p:nvPr/>
        </p:nvSpPr>
        <p:spPr>
          <a:xfrm>
            <a:off x="899591" y="4002210"/>
            <a:ext cx="606425" cy="971550"/>
          </a:xfrm>
          <a:prstGeom prst="rect">
            <a:avLst/>
          </a:prstGeom>
          <a:blipFill>
            <a:blip r:embed="rId4"/>
            <a:stretch>
              <a:fillRect/>
            </a:stretch>
          </a:blipFill>
        </p:spPr>
      </p:sp>
      <p:sp>
        <p:nvSpPr>
          <p:cNvPr id="103" name="Shape 103"/>
          <p:cNvSpPr txBox="1"/>
          <p:nvPr/>
        </p:nvSpPr>
        <p:spPr>
          <a:xfrm>
            <a:off x="1763688" y="3843173"/>
            <a:ext cx="5976664" cy="1477328"/>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0" i="0" u="none" strike="noStrike" cap="none" baseline="0">
                <a:solidFill>
                  <a:schemeClr val="lt1"/>
                </a:solidFill>
                <a:latin typeface="Arial"/>
                <a:ea typeface="Arial"/>
                <a:cs typeface="Arial"/>
                <a:sym typeface="Arial"/>
              </a:rPr>
              <a:t>As you progress through the week, please use your observations in the field and learning from lectures to fill out this SHN Strategy framework.  This framework will help you to define your long term goals, identify needs, and determine immediate actions upon return to your countries.</a:t>
            </a:r>
          </a:p>
        </p:txBody>
      </p:sp>
      <p:sp>
        <p:nvSpPr>
          <p:cNvPr id="104" name="Shape 104"/>
          <p:cNvSpPr txBox="1"/>
          <p:nvPr/>
        </p:nvSpPr>
        <p:spPr>
          <a:xfrm>
            <a:off x="899591" y="4981410"/>
            <a:ext cx="563562" cy="400049"/>
          </a:xfrm>
          <a:prstGeom prst="rect">
            <a:avLst/>
          </a:prstGeom>
          <a:noFill/>
          <a:ln>
            <a:noFill/>
          </a:ln>
        </p:spPr>
        <p:txBody>
          <a:bodyPr lIns="91425" tIns="45700" rIns="91425" bIns="45700" anchor="t" anchorCtr="0">
            <a:spAutoFit/>
          </a:bodyPr>
          <a:lstStyle/>
          <a:p>
            <a:pPr marL="0" marR="0" lvl="0" indent="0" algn="l" rtl="0">
              <a:buSzPct val="25000"/>
              <a:buNone/>
            </a:pPr>
            <a:r>
              <a:rPr lang="x-none" sz="2000" b="1" i="0" u="none" strike="noStrike" cap="none" baseline="0">
                <a:solidFill>
                  <a:schemeClr val="lt1"/>
                </a:solidFill>
                <a:latin typeface="Arial"/>
                <a:ea typeface="Arial"/>
                <a:cs typeface="Arial"/>
                <a:sym typeface="Arial"/>
              </a:rPr>
              <a:t>Tip</a:t>
            </a:r>
          </a:p>
        </p:txBody>
      </p:sp>
      <p:sp>
        <p:nvSpPr>
          <p:cNvPr id="105" name="Shape 105"/>
          <p:cNvSpPr/>
          <p:nvPr/>
        </p:nvSpPr>
        <p:spPr>
          <a:xfrm>
            <a:off x="6948264" y="342814"/>
            <a:ext cx="1152127" cy="361836"/>
          </a:xfrm>
          <a:prstGeom prst="rect">
            <a:avLst/>
          </a:prstGeom>
          <a:blipFill>
            <a:blip r:embed="rId5"/>
            <a:stretch>
              <a:fillRect/>
            </a:stretch>
          </a:blipFill>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p:nvPr/>
        </p:nvSpPr>
        <p:spPr>
          <a:xfrm>
            <a:off x="0" y="0"/>
            <a:ext cx="9144000" cy="825499"/>
          </a:xfrm>
          <a:prstGeom prst="rect">
            <a:avLst/>
          </a:prstGeom>
          <a:blipFill>
            <a:blip r:embed="rId3"/>
            <a:stretch>
              <a:fillRect/>
            </a:stretch>
          </a:blipFill>
        </p:spPr>
      </p:sp>
      <p:sp>
        <p:nvSpPr>
          <p:cNvPr id="194" name="Shape 194"/>
          <p:cNvSpPr/>
          <p:nvPr/>
        </p:nvSpPr>
        <p:spPr>
          <a:xfrm>
            <a:off x="0" y="825500"/>
            <a:ext cx="9144000" cy="412749"/>
          </a:xfrm>
          <a:prstGeom prst="rect">
            <a:avLst/>
          </a:prstGeom>
          <a:blipFill>
            <a:blip r:embed="rId4"/>
            <a:stretch>
              <a:fillRect/>
            </a:stretch>
          </a:blipFill>
        </p:spPr>
      </p:sp>
      <p:sp>
        <p:nvSpPr>
          <p:cNvPr id="195" name="Shape 195"/>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 Education</a:t>
            </a:r>
          </a:p>
        </p:txBody>
      </p:sp>
      <p:sp>
        <p:nvSpPr>
          <p:cNvPr id="196" name="Shape 19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sp>
        <p:nvSpPr>
          <p:cNvPr id="197" name="Shape 19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graphicFrame>
        <p:nvGraphicFramePr>
          <p:cNvPr id="198" name="Shape 198"/>
          <p:cNvGraphicFramePr/>
          <p:nvPr/>
        </p:nvGraphicFramePr>
        <p:xfrm>
          <a:off x="827583" y="1628800"/>
          <a:ext cx="7488825" cy="4608500"/>
        </p:xfrm>
        <a:graphic>
          <a:graphicData uri="http://schemas.openxmlformats.org/drawingml/2006/table">
            <a:tbl>
              <a:tblPr firstRow="1" bandRow="1">
                <a:noFill/>
                <a:tableStyleId>{B5AA5976-48E7-4F87-A68D-5364F5AA3F7E}</a:tableStyleId>
              </a:tblPr>
              <a:tblGrid>
                <a:gridCol w="7488825"/>
              </a:tblGrid>
              <a:tr h="2304250">
                <a:tc>
                  <a:txBody>
                    <a:bodyPr/>
                    <a:lstStyle/>
                    <a:p>
                      <a:pPr marL="0" lvl="0" algn="l" rtl="0">
                        <a:buSzPct val="25000"/>
                        <a:buNone/>
                      </a:pPr>
                      <a:r>
                        <a:rPr lang="x-none" sz="1400" b="0"/>
                        <a:t>What </a:t>
                      </a:r>
                      <a:r>
                        <a:rPr lang="x-none" sz="1400" b="1"/>
                        <a:t>observations</a:t>
                      </a:r>
                      <a:r>
                        <a:rPr lang="x-none" sz="1400" b="0"/>
                        <a:t> of </a:t>
                      </a:r>
                      <a:r>
                        <a:rPr lang="x-none" sz="1400" b="0">
                          <a:solidFill>
                            <a:schemeClr val="dk1"/>
                          </a:solidFill>
                        </a:rPr>
                        <a:t>Deworming</a:t>
                      </a:r>
                      <a:r>
                        <a:rPr lang="x-none" sz="1400" b="0" baseline="0">
                          <a:solidFill>
                            <a:schemeClr val="dk1"/>
                          </a:solidFill>
                        </a:rPr>
                        <a:t> </a:t>
                      </a:r>
                      <a:r>
                        <a:rPr lang="x-none" sz="1400" b="0"/>
                        <a:t>education were you impressed by, i.e. what</a:t>
                      </a:r>
                      <a:r>
                        <a:rPr lang="x-none" sz="1400" b="0" baseline="0"/>
                        <a:t> </a:t>
                      </a:r>
                      <a:r>
                        <a:rPr lang="x-none" sz="1400" b="0"/>
                        <a:t>best practices were observed? Is this relevant</a:t>
                      </a:r>
                      <a:r>
                        <a:rPr lang="x-none" sz="1400" b="0" baseline="0"/>
                        <a:t> to your country program?</a:t>
                      </a:r>
                    </a:p>
                    <a:p>
                      <a:endParaRPr lang="x-none" sz="1400" b="0" baseline="0"/>
                    </a:p>
                  </a:txBody>
                  <a:tcPr marL="91450" marR="91450" marT="45725" marB="45725"/>
                </a:tc>
              </a:tr>
              <a:tr h="2304250">
                <a:tc>
                  <a:txBody>
                    <a:bodyPr/>
                    <a:lstStyle/>
                    <a:p>
                      <a:pPr marL="0" lvl="0" algn="l" rtl="0">
                        <a:buSzPct val="25000"/>
                        <a:buNone/>
                      </a:pPr>
                      <a:r>
                        <a:rPr lang="x-none" sz="1400"/>
                        <a:t>How could you see elements of the </a:t>
                      </a:r>
                      <a:r>
                        <a:rPr lang="x-none" sz="1400">
                          <a:solidFill>
                            <a:schemeClr val="dk1"/>
                          </a:solidFill>
                        </a:rPr>
                        <a:t>Deworming </a:t>
                      </a:r>
                      <a:r>
                        <a:rPr lang="x-none" sz="1400" baseline="0"/>
                        <a:t>education </a:t>
                      </a:r>
                      <a:r>
                        <a:rPr lang="x-none" sz="1400"/>
                        <a:t>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p>
                  </a:txBody>
                  <a:tcPr marL="91450" marR="91450" marT="45725" marB="45725"/>
                </a:tc>
              </a:tr>
            </a:tbl>
          </a:graphicData>
        </a:graphic>
      </p:graphicFrame>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p:nvPr/>
        </p:nvSpPr>
        <p:spPr>
          <a:xfrm>
            <a:off x="0" y="0"/>
            <a:ext cx="9144000" cy="825499"/>
          </a:xfrm>
          <a:prstGeom prst="rect">
            <a:avLst/>
          </a:prstGeom>
          <a:blipFill>
            <a:blip r:embed="rId3"/>
            <a:stretch>
              <a:fillRect/>
            </a:stretch>
          </a:blipFill>
        </p:spPr>
      </p:sp>
      <p:sp>
        <p:nvSpPr>
          <p:cNvPr id="204" name="Shape 204"/>
          <p:cNvSpPr/>
          <p:nvPr/>
        </p:nvSpPr>
        <p:spPr>
          <a:xfrm>
            <a:off x="0" y="825500"/>
            <a:ext cx="9144000" cy="412749"/>
          </a:xfrm>
          <a:prstGeom prst="rect">
            <a:avLst/>
          </a:prstGeom>
          <a:blipFill>
            <a:blip r:embed="rId4"/>
            <a:stretch>
              <a:fillRect/>
            </a:stretch>
          </a:blipFill>
        </p:spPr>
      </p:sp>
      <p:sp>
        <p:nvSpPr>
          <p:cNvPr id="205" name="Shape 205"/>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 – Stakeholder Analysis</a:t>
            </a:r>
          </a:p>
        </p:txBody>
      </p:sp>
      <p:sp>
        <p:nvSpPr>
          <p:cNvPr id="206" name="Shape 20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sp>
        <p:nvSpPr>
          <p:cNvPr id="207" name="Shape 20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graphicFrame>
        <p:nvGraphicFramePr>
          <p:cNvPr id="208" name="Shape 208"/>
          <p:cNvGraphicFramePr/>
          <p:nvPr/>
        </p:nvGraphicFramePr>
        <p:xfrm>
          <a:off x="827583" y="1340767"/>
          <a:ext cx="7488825" cy="6583390"/>
        </p:xfrm>
        <a:graphic>
          <a:graphicData uri="http://schemas.openxmlformats.org/drawingml/2006/table">
            <a:tbl>
              <a:tblPr firstRow="1" bandRow="1">
                <a:noFill/>
                <a:tableStyleId>{A401797E-13A7-409A-8FE3-42E7FAE3BF5E}</a:tableStyleId>
              </a:tblPr>
              <a:tblGrid>
                <a:gridCol w="2880325"/>
                <a:gridCol w="1440150"/>
                <a:gridCol w="1491750"/>
                <a:gridCol w="1676600"/>
              </a:tblGrid>
              <a:tr h="1040850">
                <a:tc>
                  <a:txBody>
                    <a:bodyPr/>
                    <a:lstStyle/>
                    <a:p>
                      <a:pPr marL="0" lvl="0" algn="l" rtl="0">
                        <a:buSzPct val="25000"/>
                        <a:buNone/>
                      </a:pPr>
                      <a:r>
                        <a:rPr lang="x-none" sz="1000" b="0"/>
                        <a:t>Please list below all of the stakeholders currently and/or </a:t>
                      </a:r>
                      <a:r>
                        <a:rPr lang="x-none" sz="1000" b="0" baseline="0"/>
                        <a:t>potentially involved in Deworming services and education for your country programs:</a:t>
                      </a:r>
                    </a:p>
                    <a:p>
                      <a:endParaRPr lang="x-none" sz="1000" b="0" baseline="0"/>
                    </a:p>
                    <a:p>
                      <a:endParaRPr lang="x-none" sz="1000" b="0" baseline="0"/>
                    </a:p>
                    <a:p>
                      <a:endParaRPr lang="x-none" sz="1000" b="0" baseline="0"/>
                    </a:p>
                    <a:p>
                      <a:endParaRPr lang="x-none" sz="1000" b="0" baseline="0"/>
                    </a:p>
                    <a:p>
                      <a:endParaRPr lang="x-none" sz="1000" b="0" baseline="0"/>
                    </a:p>
                    <a:p>
                      <a:pPr marL="0" marR="0" lvl="0" indent="0" algn="l" rtl="0">
                        <a:lnSpc>
                          <a:spcPct val="100000"/>
                        </a:lnSpc>
                        <a:spcBef>
                          <a:spcPts val="0"/>
                        </a:spcBef>
                        <a:spcAft>
                          <a:spcPts val="0"/>
                        </a:spcAft>
                        <a:buClr>
                          <a:schemeClr val="dk1"/>
                        </a:buClr>
                        <a:buSzPct val="25000"/>
                        <a:buNone/>
                      </a:pPr>
                      <a:r>
                        <a:rPr lang="x-none" sz="1000" b="0" i="1" baseline="0"/>
                        <a:t>Example:  Teachers</a:t>
                      </a:r>
                    </a:p>
                    <a:p>
                      <a:pPr marL="0" lvl="0" algn="l" rtl="0">
                        <a:buSzPct val="25000"/>
                        <a:buNone/>
                      </a:pPr>
                      <a:r>
                        <a:rPr lang="x-none" sz="1000" b="0" i="1" baseline="0"/>
                        <a:t>                   School Principal</a:t>
                      </a:r>
                    </a:p>
                  </a:txBody>
                  <a:tcPr marL="91450" marR="91450" marT="45725" marB="45725"/>
                </a:tc>
                <a:tc>
                  <a:txBody>
                    <a:bodyPr/>
                    <a:lstStyle/>
                    <a:p>
                      <a:pPr marL="0" lvl="0" algn="l" rtl="0">
                        <a:buSzPct val="25000"/>
                        <a:buNone/>
                      </a:pPr>
                      <a:r>
                        <a:rPr lang="x-none" sz="1000" b="0"/>
                        <a:t>Please rank the stakeholder</a:t>
                      </a:r>
                      <a:r>
                        <a:rPr lang="x-none" sz="1000" b="0" baseline="0"/>
                        <a:t>s in order of importance, where 1 = most important for your program.</a:t>
                      </a:r>
                    </a:p>
                    <a:p>
                      <a:endParaRPr lang="x-none" sz="1000" b="0" baseline="0"/>
                    </a:p>
                    <a:p>
                      <a:endParaRPr lang="x-none" sz="1000" b="0" baseline="0"/>
                    </a:p>
                    <a:p>
                      <a:endParaRPr lang="x-none" sz="1000" b="0" baseline="0"/>
                    </a:p>
                    <a:p>
                      <a:pPr lvl="0" algn="ctr" rtl="0">
                        <a:buSzPct val="25000"/>
                        <a:buNone/>
                      </a:pPr>
                      <a:r>
                        <a:rPr lang="x-none" sz="1000" b="0" i="1" baseline="0"/>
                        <a:t>2</a:t>
                      </a:r>
                    </a:p>
                    <a:p>
                      <a:pPr lvl="0" algn="ctr" rtl="0">
                        <a:buSzPct val="25000"/>
                        <a:buNone/>
                      </a:pPr>
                      <a:r>
                        <a:rPr lang="x-none" sz="1000" b="0" i="1" baseline="0"/>
                        <a:t>1</a:t>
                      </a:r>
                    </a:p>
                  </a:txBody>
                  <a:tcPr marL="91450" marR="91450" marT="45725" marB="45725"/>
                </a:tc>
                <a:tc>
                  <a:txBody>
                    <a:bodyPr/>
                    <a:lstStyle/>
                    <a:p>
                      <a:pPr lvl="0" algn="l" rtl="0">
                        <a:buSzPct val="25000"/>
                        <a:buNone/>
                      </a:pPr>
                      <a:r>
                        <a:rPr lang="x-none" sz="1000" b="0"/>
                        <a:t>Please identify what</a:t>
                      </a:r>
                      <a:r>
                        <a:rPr lang="x-none" sz="1000" b="0" baseline="0"/>
                        <a:t> role the stakeholder may play, where  </a:t>
                      </a:r>
                      <a:r>
                        <a:rPr lang="x-none" sz="1000" b="0"/>
                        <a:t>F = Financial, T = Technical, P = Policy, I = Implementation, and B</a:t>
                      </a:r>
                      <a:r>
                        <a:rPr lang="x-none" sz="1000" b="0" baseline="0"/>
                        <a:t> = Beneficiary </a:t>
                      </a:r>
                    </a:p>
                    <a:p>
                      <a:endParaRPr lang="x-none" sz="1000" b="0" baseline="0"/>
                    </a:p>
                    <a:p>
                      <a:pPr lvl="0" algn="ctr" rtl="0">
                        <a:buSzPct val="25000"/>
                        <a:buNone/>
                      </a:pPr>
                      <a:r>
                        <a:rPr lang="x-none" sz="1000" b="0" i="1" baseline="0"/>
                        <a:t>I; B</a:t>
                      </a:r>
                    </a:p>
                    <a:p>
                      <a:pPr lvl="0" algn="ctr" rtl="0">
                        <a:buSzPct val="25000"/>
                        <a:buNone/>
                      </a:pPr>
                      <a:r>
                        <a:rPr lang="x-none" sz="1000" b="0" i="1" baseline="0"/>
                        <a:t>I; B</a:t>
                      </a:r>
                    </a:p>
                  </a:txBody>
                  <a:tcPr marL="91450" marR="91450" marT="45725" marB="45725"/>
                </a:tc>
                <a:tc>
                  <a:txBody>
                    <a:bodyPr/>
                    <a:lstStyle/>
                    <a:p>
                      <a:pPr lvl="0" algn="l" rtl="0">
                        <a:buSzPct val="25000"/>
                        <a:buNone/>
                      </a:pPr>
                      <a:r>
                        <a:rPr lang="x-none" sz="1000" b="0"/>
                        <a:t>Please indicate whether the stakeholder is currently engaged (E)</a:t>
                      </a:r>
                      <a:r>
                        <a:rPr lang="x-none" sz="1000" b="0" baseline="0"/>
                        <a:t> or could be potentially engaged (PE).</a:t>
                      </a:r>
                    </a:p>
                    <a:p>
                      <a:endParaRPr lang="x-none" sz="1000" b="0" baseline="0"/>
                    </a:p>
                    <a:p>
                      <a:endParaRPr lang="x-none" sz="1000" b="0" baseline="0"/>
                    </a:p>
                    <a:p>
                      <a:endParaRPr lang="x-none" sz="1000" b="0" baseline="0"/>
                    </a:p>
                    <a:p>
                      <a:endParaRPr lang="x-none" sz="1000" b="0" baseline="0"/>
                    </a:p>
                    <a:p>
                      <a:pPr lvl="0" algn="ctr" rtl="0">
                        <a:buSzPct val="25000"/>
                        <a:buNone/>
                      </a:pPr>
                      <a:r>
                        <a:rPr lang="x-none" sz="1000" b="0" i="1" baseline="0"/>
                        <a:t>PE</a:t>
                      </a:r>
                    </a:p>
                    <a:p>
                      <a:pPr lvl="0" algn="ctr" rtl="0">
                        <a:buSzPct val="25000"/>
                        <a:buNone/>
                      </a:pPr>
                      <a:r>
                        <a:rPr lang="x-none" sz="1000" b="0" i="1" baseline="0"/>
                        <a:t>E</a:t>
                      </a:r>
                    </a:p>
                  </a:txBody>
                  <a:tcPr marL="91450" marR="91450" marT="45725" marB="45725"/>
                </a:tc>
              </a:tr>
              <a:tr h="212575">
                <a:tc>
                  <a:txBody>
                    <a:bodyPr/>
                    <a:lstStyle/>
                    <a:p>
                      <a:r>
                        <a:rPr lang="nb-NO" dirty="0" smtClean="0"/>
                        <a:t>MoBSE</a:t>
                      </a:r>
                    </a:p>
                    <a:p>
                      <a:r>
                        <a:rPr lang="nb-NO" dirty="0" smtClean="0"/>
                        <a:t>MoHSW</a:t>
                      </a:r>
                    </a:p>
                    <a:p>
                      <a:r>
                        <a:rPr lang="nb-NO" dirty="0" smtClean="0"/>
                        <a:t>MoF</a:t>
                      </a:r>
                    </a:p>
                    <a:p>
                      <a:r>
                        <a:rPr lang="nb-NO" dirty="0" smtClean="0"/>
                        <a:t>WFP</a:t>
                      </a:r>
                    </a:p>
                    <a:p>
                      <a:r>
                        <a:rPr lang="nb-NO" dirty="0" smtClean="0"/>
                        <a:t>UNICEF</a:t>
                      </a:r>
                      <a:endParaRPr/>
                    </a:p>
                  </a:txBody>
                  <a:tcPr marL="91425" marR="91425" marT="91425" marB="91425"/>
                </a:tc>
                <a:tc>
                  <a:txBody>
                    <a:bodyPr/>
                    <a:lstStyle/>
                    <a:p>
                      <a:r>
                        <a:rPr lang="nb-NO" dirty="0" smtClean="0"/>
                        <a:t>1</a:t>
                      </a:r>
                    </a:p>
                    <a:p>
                      <a:r>
                        <a:rPr lang="nb-NO" dirty="0" smtClean="0"/>
                        <a:t>2</a:t>
                      </a:r>
                    </a:p>
                    <a:p>
                      <a:r>
                        <a:rPr lang="nb-NO" dirty="0" smtClean="0"/>
                        <a:t>2</a:t>
                      </a:r>
                    </a:p>
                    <a:p>
                      <a:r>
                        <a:rPr lang="nb-NO" dirty="0" smtClean="0"/>
                        <a:t>1</a:t>
                      </a:r>
                    </a:p>
                    <a:p>
                      <a:r>
                        <a:rPr lang="nb-NO" dirty="0" smtClean="0"/>
                        <a:t>1</a:t>
                      </a:r>
                      <a:endParaRPr/>
                    </a:p>
                  </a:txBody>
                  <a:tcPr marL="91425" marR="91425" marT="91425" marB="91425"/>
                </a:tc>
                <a:tc>
                  <a:txBody>
                    <a:bodyPr/>
                    <a:lstStyle/>
                    <a:p>
                      <a:r>
                        <a:rPr lang="nb-NO" dirty="0" smtClean="0"/>
                        <a:t>I,B,P</a:t>
                      </a:r>
                    </a:p>
                    <a:p>
                      <a:r>
                        <a:rPr lang="nb-NO" dirty="0" smtClean="0"/>
                        <a:t>T</a:t>
                      </a:r>
                    </a:p>
                    <a:p>
                      <a:r>
                        <a:rPr lang="nb-NO" dirty="0" smtClean="0"/>
                        <a:t>F</a:t>
                      </a:r>
                    </a:p>
                    <a:p>
                      <a:r>
                        <a:rPr lang="nb-NO" dirty="0" smtClean="0"/>
                        <a:t>F</a:t>
                      </a:r>
                    </a:p>
                    <a:p>
                      <a:r>
                        <a:rPr lang="nb-NO" dirty="0" smtClean="0"/>
                        <a:t>F</a:t>
                      </a:r>
                      <a:endParaRPr/>
                    </a:p>
                  </a:txBody>
                  <a:tcPr marL="91425" marR="91425" marT="91425" marB="91425"/>
                </a:tc>
                <a:tc>
                  <a:txBody>
                    <a:bodyPr/>
                    <a:lstStyle/>
                    <a:p>
                      <a:r>
                        <a:rPr lang="nb-NO" dirty="0" smtClean="0"/>
                        <a:t>E</a:t>
                      </a:r>
                    </a:p>
                    <a:p>
                      <a:r>
                        <a:rPr lang="nb-NO" dirty="0" smtClean="0"/>
                        <a:t>E</a:t>
                      </a:r>
                    </a:p>
                    <a:p>
                      <a:r>
                        <a:rPr lang="nb-NO" dirty="0" smtClean="0"/>
                        <a:t>E</a:t>
                      </a:r>
                    </a:p>
                    <a:p>
                      <a:r>
                        <a:rPr lang="nb-NO" dirty="0" smtClean="0"/>
                        <a:t>E</a:t>
                      </a:r>
                    </a:p>
                    <a:p>
                      <a:r>
                        <a:rPr lang="nb-NO" dirty="0" smtClean="0"/>
                        <a:t>E</a:t>
                      </a:r>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bl>
          </a:graphicData>
        </a:graphic>
      </p:graphicFrame>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p:nvPr/>
        </p:nvSpPr>
        <p:spPr>
          <a:xfrm>
            <a:off x="0" y="0"/>
            <a:ext cx="9144000" cy="825499"/>
          </a:xfrm>
          <a:prstGeom prst="rect">
            <a:avLst/>
          </a:prstGeom>
          <a:blipFill>
            <a:blip r:embed="rId3"/>
            <a:stretch>
              <a:fillRect/>
            </a:stretch>
          </a:blipFill>
        </p:spPr>
      </p:sp>
      <p:sp>
        <p:nvSpPr>
          <p:cNvPr id="214" name="Shape 214"/>
          <p:cNvSpPr/>
          <p:nvPr/>
        </p:nvSpPr>
        <p:spPr>
          <a:xfrm>
            <a:off x="0" y="825500"/>
            <a:ext cx="9144000" cy="412749"/>
          </a:xfrm>
          <a:prstGeom prst="rect">
            <a:avLst/>
          </a:prstGeom>
          <a:blipFill>
            <a:blip r:embed="rId4"/>
            <a:stretch>
              <a:fillRect/>
            </a:stretch>
          </a:blipFill>
        </p:spPr>
      </p:sp>
      <p:sp>
        <p:nvSpPr>
          <p:cNvPr id="215" name="Shape 215"/>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a:t>
            </a:r>
          </a:p>
        </p:txBody>
      </p:sp>
      <p:sp>
        <p:nvSpPr>
          <p:cNvPr id="216" name="Shape 21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sp>
        <p:nvSpPr>
          <p:cNvPr id="217" name="Shape 21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Long Term Roadmap</a:t>
            </a:r>
          </a:p>
        </p:txBody>
      </p:sp>
      <p:graphicFrame>
        <p:nvGraphicFramePr>
          <p:cNvPr id="218" name="Shape 218"/>
          <p:cNvGraphicFramePr/>
          <p:nvPr/>
        </p:nvGraphicFramePr>
        <p:xfrm>
          <a:off x="863587" y="1772816"/>
          <a:ext cx="7416825" cy="4238000"/>
        </p:xfrm>
        <a:graphic>
          <a:graphicData uri="http://schemas.openxmlformats.org/drawingml/2006/table">
            <a:tbl>
              <a:tblPr firstRow="1" bandRow="1">
                <a:noFill/>
                <a:tableStyleId>{A49AA257-B956-4E9A-AD46-995501A74E8E}</a:tableStyleId>
              </a:tblPr>
              <a:tblGrid>
                <a:gridCol w="7416825"/>
              </a:tblGrid>
              <a:tr h="1440150">
                <a:tc>
                  <a:txBody>
                    <a:bodyPr/>
                    <a:lstStyle/>
                    <a:p>
                      <a:pPr marL="0" lvl="0" algn="l" rtl="0">
                        <a:buSzPct val="25000"/>
                        <a:buNone/>
                      </a:pPr>
                      <a:r>
                        <a:rPr lang="x-none" sz="1400" b="0"/>
                        <a:t>Reflecting on what you</a:t>
                      </a:r>
                      <a:r>
                        <a:rPr lang="x-none" sz="1400" b="0" baseline="0"/>
                        <a:t> have learned, w</a:t>
                      </a:r>
                      <a:r>
                        <a:rPr lang="x-none" sz="1400" b="0"/>
                        <a:t>hat</a:t>
                      </a:r>
                      <a:r>
                        <a:rPr lang="x-none" sz="1400" b="0" baseline="0"/>
                        <a:t> do you see as the overarching </a:t>
                      </a:r>
                      <a:r>
                        <a:rPr lang="x-none" sz="1400" b="1" baseline="0"/>
                        <a:t>goal</a:t>
                      </a:r>
                      <a:r>
                        <a:rPr lang="x-none" sz="1400" b="0" baseline="0"/>
                        <a:t> of your national Deworming program</a:t>
                      </a:r>
                      <a:r>
                        <a:rPr lang="x-none" sz="1400" b="0" baseline="0" smtClean="0"/>
                        <a:t>?</a:t>
                      </a:r>
                      <a:endParaRPr lang="nb-NO" sz="1400" b="0" baseline="0" dirty="0" smtClean="0"/>
                    </a:p>
                    <a:p>
                      <a:pPr marL="0" lvl="0" algn="l" rtl="0">
                        <a:buSzPct val="25000"/>
                        <a:buNone/>
                      </a:pPr>
                      <a:endParaRPr lang="nb-NO" sz="1400" b="0" baseline="0" dirty="0" smtClean="0"/>
                    </a:p>
                    <a:p>
                      <a:pPr marL="0" lvl="0" algn="l" rtl="0">
                        <a:buSzPct val="25000"/>
                        <a:buNone/>
                      </a:pPr>
                      <a:r>
                        <a:rPr lang="nb-NO" sz="1400" b="0" baseline="0" dirty="0" smtClean="0"/>
                        <a:t>1.Reduction of worm infestation among school-aged children</a:t>
                      </a:r>
                      <a:r>
                        <a:rPr lang="x-none" sz="1400" b="0" baseline="0" smtClean="0"/>
                        <a:t> </a:t>
                      </a:r>
                      <a:endParaRPr lang="x-none" sz="1400" b="0" baseline="0"/>
                    </a:p>
                  </a:txBody>
                  <a:tcPr marL="91450" marR="91450" marT="45725" marB="45725"/>
                </a:tc>
              </a:tr>
              <a:tr h="1398925">
                <a:tc>
                  <a:txBody>
                    <a:bodyPr/>
                    <a:lstStyle/>
                    <a:p>
                      <a:pPr marL="0" lvl="0" algn="l" rtl="0">
                        <a:buSzPct val="25000"/>
                        <a:buNone/>
                      </a:pPr>
                      <a:r>
                        <a:rPr lang="x-none" sz="1400" smtClean="0"/>
                        <a:t>What </a:t>
                      </a:r>
                      <a:r>
                        <a:rPr lang="x-none" sz="1400"/>
                        <a:t>is required (</a:t>
                      </a:r>
                      <a:r>
                        <a:rPr lang="x-none" sz="1400" b="1"/>
                        <a:t>needs</a:t>
                      </a:r>
                      <a:r>
                        <a:rPr lang="x-none" sz="1400"/>
                        <a:t>) to strengthen your Deworming services and education in schools?  </a:t>
                      </a:r>
                      <a:endParaRPr lang="nb-NO" sz="1400" dirty="0" smtClean="0"/>
                    </a:p>
                    <a:p>
                      <a:pPr marL="0" lvl="0" algn="l" rtl="0">
                        <a:buSzPct val="25000"/>
                        <a:buNone/>
                      </a:pPr>
                      <a:endParaRPr lang="nb-NO" sz="1400" dirty="0" smtClean="0"/>
                    </a:p>
                    <a:p>
                      <a:pPr marL="0" lvl="0" algn="l" rtl="0">
                        <a:buSzPct val="25000"/>
                        <a:buNone/>
                      </a:pPr>
                      <a:r>
                        <a:rPr lang="nb-NO" sz="1400" dirty="0" smtClean="0"/>
                        <a:t>1. Strengthening of support, partnership and multisectoral collaboration among stakeholders</a:t>
                      </a:r>
                      <a:endParaRPr lang="x-none" sz="1400"/>
                    </a:p>
                  </a:txBody>
                  <a:tcPr marL="91450" marR="91450" marT="45725" marB="45725"/>
                </a:tc>
              </a:tr>
              <a:tr h="1398925">
                <a:tc>
                  <a:txBody>
                    <a:bodyPr/>
                    <a:lstStyle/>
                    <a:p>
                      <a:pPr marL="0" marR="0" lvl="0" indent="0" algn="l" rtl="0">
                        <a:lnSpc>
                          <a:spcPct val="100000"/>
                        </a:lnSpc>
                        <a:spcBef>
                          <a:spcPts val="0"/>
                        </a:spcBef>
                        <a:spcAft>
                          <a:spcPts val="0"/>
                        </a:spcAft>
                        <a:buClr>
                          <a:schemeClr val="dk1"/>
                        </a:buClr>
                        <a:buSzPct val="25000"/>
                        <a:buNone/>
                      </a:pPr>
                      <a:r>
                        <a:rPr lang="x-none" sz="1400"/>
                        <a:t>What </a:t>
                      </a:r>
                      <a:r>
                        <a:rPr lang="x-none" sz="1400" b="1"/>
                        <a:t>actions</a:t>
                      </a:r>
                      <a:r>
                        <a:rPr lang="x-none" sz="1400"/>
                        <a:t> can you</a:t>
                      </a:r>
                      <a:r>
                        <a:rPr lang="x-none" sz="1400" baseline="0"/>
                        <a:t> facilitate upon your return home to address these needs</a:t>
                      </a:r>
                      <a:r>
                        <a:rPr lang="x-none" sz="1400" baseline="0" smtClean="0"/>
                        <a:t>?</a:t>
                      </a:r>
                      <a:endParaRPr lang="nb-NO" sz="1400" baseline="0" dirty="0" smtClean="0"/>
                    </a:p>
                    <a:p>
                      <a:pPr marL="0" marR="0" lvl="0" indent="0" algn="l" rtl="0">
                        <a:lnSpc>
                          <a:spcPct val="100000"/>
                        </a:lnSpc>
                        <a:spcBef>
                          <a:spcPts val="0"/>
                        </a:spcBef>
                        <a:spcAft>
                          <a:spcPts val="0"/>
                        </a:spcAft>
                        <a:buClr>
                          <a:schemeClr val="dk1"/>
                        </a:buClr>
                        <a:buSzPct val="25000"/>
                        <a:buNone/>
                      </a:pPr>
                      <a:endParaRPr lang="nb-NO" sz="1400" baseline="0" dirty="0" smtClean="0"/>
                    </a:p>
                    <a:p>
                      <a:pPr marL="0" marR="0" lvl="0" indent="0" algn="l" rtl="0">
                        <a:lnSpc>
                          <a:spcPct val="100000"/>
                        </a:lnSpc>
                        <a:spcBef>
                          <a:spcPts val="0"/>
                        </a:spcBef>
                        <a:spcAft>
                          <a:spcPts val="0"/>
                        </a:spcAft>
                        <a:buClr>
                          <a:schemeClr val="dk1"/>
                        </a:buClr>
                        <a:buSzPct val="25000"/>
                        <a:buNone/>
                      </a:pPr>
                      <a:r>
                        <a:rPr lang="nb-NO" sz="1400" baseline="0" dirty="0" smtClean="0"/>
                        <a:t>1. Convening a stakeholders’ meeting</a:t>
                      </a:r>
                      <a:endParaRPr lang="x-none" sz="1400" baseline="0"/>
                    </a:p>
                  </a:txBody>
                  <a:tcPr marL="91450" marR="91450" marT="45725" marB="45725"/>
                </a:tc>
              </a:tr>
            </a:tbl>
          </a:graphicData>
        </a:graphic>
      </p:graphicFrame>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p:nvPr/>
        </p:nvSpPr>
        <p:spPr>
          <a:xfrm>
            <a:off x="0" y="0"/>
            <a:ext cx="9144000" cy="825499"/>
          </a:xfrm>
          <a:prstGeom prst="rect">
            <a:avLst/>
          </a:prstGeom>
          <a:blipFill>
            <a:blip r:embed="rId3"/>
            <a:stretch>
              <a:fillRect/>
            </a:stretch>
          </a:blipFill>
        </p:spPr>
      </p:sp>
      <p:sp>
        <p:nvSpPr>
          <p:cNvPr id="224" name="Shape 224"/>
          <p:cNvSpPr/>
          <p:nvPr/>
        </p:nvSpPr>
        <p:spPr>
          <a:xfrm>
            <a:off x="0" y="825500"/>
            <a:ext cx="9144000" cy="412749"/>
          </a:xfrm>
          <a:prstGeom prst="rect">
            <a:avLst/>
          </a:prstGeom>
          <a:blipFill>
            <a:blip r:embed="rId4"/>
            <a:stretch>
              <a:fillRect/>
            </a:stretch>
          </a:blipFill>
        </p:spPr>
      </p:sp>
      <p:sp>
        <p:nvSpPr>
          <p:cNvPr id="225" name="Shape 225"/>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a:t>
            </a:r>
          </a:p>
        </p:txBody>
      </p:sp>
      <p:sp>
        <p:nvSpPr>
          <p:cNvPr id="226" name="Shape 22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sp>
        <p:nvSpPr>
          <p:cNvPr id="227" name="Shape 22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Short Term Action Plan</a:t>
            </a:r>
          </a:p>
        </p:txBody>
      </p:sp>
      <p:graphicFrame>
        <p:nvGraphicFramePr>
          <p:cNvPr id="228" name="Shape 228"/>
          <p:cNvGraphicFramePr/>
          <p:nvPr/>
        </p:nvGraphicFramePr>
        <p:xfrm>
          <a:off x="827584" y="1556791"/>
          <a:ext cx="7488800" cy="6522200"/>
        </p:xfrm>
        <a:graphic>
          <a:graphicData uri="http://schemas.openxmlformats.org/drawingml/2006/table">
            <a:tbl>
              <a:tblPr>
                <a:noFill/>
                <a:tableStyleId>{EB51764C-5E66-49F7-B4C6-AD3AB12F2493}</a:tableStyleId>
              </a:tblPr>
              <a:tblGrid>
                <a:gridCol w="1905125"/>
                <a:gridCol w="385025"/>
                <a:gridCol w="1843575"/>
                <a:gridCol w="1179425"/>
                <a:gridCol w="1042025"/>
                <a:gridCol w="1133625"/>
              </a:tblGrid>
              <a:tr h="43205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Program Name: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dirty="0" smtClean="0"/>
                        <a:t>National Deworming</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470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Goal:</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pPr marL="0" lvl="0" algn="l" rtl="0">
                        <a:buSzPct val="25000"/>
                        <a:buNone/>
                      </a:pPr>
                      <a:r>
                        <a:rPr lang="nb-NO" sz="1400" b="0" baseline="0" dirty="0" smtClean="0"/>
                        <a:t>1.Reduction of worm infestation among school-aged children</a:t>
                      </a:r>
                      <a:r>
                        <a:rPr lang="x-none" sz="1400" b="0" baseline="0" smtClean="0"/>
                        <a:t> </a:t>
                      </a:r>
                      <a:endParaRPr lang="x-none" sz="1400" b="0" baseline="0"/>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35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3725">
                <a:tc gridSpan="2">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Needs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Activities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Timeframe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Responsible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Verification of Completion</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r>
              <a:tr h="409050">
                <a:tc gridSpan="2">
                  <a:txBody>
                    <a:bodyPr/>
                    <a:lstStyle/>
                    <a:p>
                      <a:r>
                        <a:rPr lang="nb-NO" dirty="0" smtClean="0"/>
                        <a:t>1. Deworming of school-aged children</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r>
                        <a:rPr lang="nb-NO" dirty="0" smtClean="0"/>
                        <a:t>1.Training of teachers and other comunity</a:t>
                      </a:r>
                      <a:r>
                        <a:rPr lang="nb-NO" baseline="0" dirty="0" smtClean="0"/>
                        <a:t> members on deworming</a:t>
                      </a:r>
                    </a:p>
                    <a:p>
                      <a:r>
                        <a:rPr lang="nb-NO" baseline="0" dirty="0" smtClean="0"/>
                        <a:t>2. Distribution of deworming tablets</a:t>
                      </a:r>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2013 - 2017</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p>
                    <a:p>
                      <a:r>
                        <a:rPr lang="nb-NO" dirty="0" smtClean="0"/>
                        <a:t>MoHSW</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bl>
          </a:graphicData>
        </a:graphic>
      </p:graphicFrame>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p:nvPr/>
        </p:nvSpPr>
        <p:spPr>
          <a:xfrm>
            <a:off x="0" y="0"/>
            <a:ext cx="9144000" cy="825499"/>
          </a:xfrm>
          <a:prstGeom prst="rect">
            <a:avLst/>
          </a:prstGeom>
          <a:blipFill>
            <a:blip r:embed="rId3"/>
            <a:stretch>
              <a:fillRect/>
            </a:stretch>
          </a:blipFill>
        </p:spPr>
      </p:sp>
      <p:sp>
        <p:nvSpPr>
          <p:cNvPr id="234" name="Shape 234"/>
          <p:cNvSpPr/>
          <p:nvPr/>
        </p:nvSpPr>
        <p:spPr>
          <a:xfrm>
            <a:off x="0" y="825500"/>
            <a:ext cx="9144000" cy="412749"/>
          </a:xfrm>
          <a:prstGeom prst="rect">
            <a:avLst/>
          </a:prstGeom>
          <a:blipFill>
            <a:blip r:embed="rId4"/>
            <a:stretch>
              <a:fillRect/>
            </a:stretch>
          </a:blipFill>
        </p:spPr>
      </p:sp>
      <p:sp>
        <p:nvSpPr>
          <p:cNvPr id="235" name="Shape 23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236" name="Shape 236"/>
          <p:cNvSpPr txBox="1"/>
          <p:nvPr/>
        </p:nvSpPr>
        <p:spPr>
          <a:xfrm>
            <a:off x="930175" y="825500"/>
            <a:ext cx="4433912"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 Services</a:t>
            </a:r>
          </a:p>
        </p:txBody>
      </p:sp>
      <p:sp>
        <p:nvSpPr>
          <p:cNvPr id="237" name="Shape 23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graphicFrame>
        <p:nvGraphicFramePr>
          <p:cNvPr id="238" name="Shape 238"/>
          <p:cNvGraphicFramePr/>
          <p:nvPr/>
        </p:nvGraphicFramePr>
        <p:xfrm>
          <a:off x="827583" y="1700808"/>
          <a:ext cx="7416825" cy="4464500"/>
        </p:xfrm>
        <a:graphic>
          <a:graphicData uri="http://schemas.openxmlformats.org/drawingml/2006/table">
            <a:tbl>
              <a:tblPr firstRow="1" bandRow="1">
                <a:noFill/>
                <a:tableStyleId>{1823E12C-25E3-4C0A-9874-6676BAEE6D05}</a:tableStyleId>
              </a:tblPr>
              <a:tblGrid>
                <a:gridCol w="7416825"/>
              </a:tblGrid>
              <a:tr h="2232250">
                <a:tc>
                  <a:txBody>
                    <a:bodyPr/>
                    <a:lstStyle/>
                    <a:p>
                      <a:pPr marL="0" lvl="0" algn="l" rtl="0">
                        <a:buSzPct val="25000"/>
                        <a:buNone/>
                      </a:pPr>
                      <a:r>
                        <a:rPr lang="x-none" sz="1400" b="0"/>
                        <a:t>What </a:t>
                      </a:r>
                      <a:r>
                        <a:rPr lang="x-none" sz="1400" b="1"/>
                        <a:t>observations</a:t>
                      </a:r>
                      <a:r>
                        <a:rPr lang="x-none" sz="1400" b="0"/>
                        <a:t> of Malaria and other Tropical</a:t>
                      </a:r>
                      <a:r>
                        <a:rPr lang="x-none" sz="1400" b="0" baseline="0"/>
                        <a:t> disease </a:t>
                      </a:r>
                      <a:r>
                        <a:rPr lang="x-none" sz="1400" b="0"/>
                        <a:t>services from the field and lectures were you impressed by, i.e. what</a:t>
                      </a:r>
                      <a:r>
                        <a:rPr lang="x-none" sz="1400" b="0" baseline="0"/>
                        <a:t> </a:t>
                      </a:r>
                      <a:r>
                        <a:rPr lang="x-none" sz="1400" b="0"/>
                        <a:t>best practices were observed? Is this relevant</a:t>
                      </a:r>
                      <a:r>
                        <a:rPr lang="x-none" sz="1400" b="0" baseline="0"/>
                        <a:t> to your country program</a:t>
                      </a:r>
                      <a:r>
                        <a:rPr lang="x-none" sz="1400" b="0" baseline="0" smtClean="0"/>
                        <a:t>?</a:t>
                      </a:r>
                      <a:endParaRPr lang="nb-NO" sz="1400" b="0" baseline="0" dirty="0" smtClean="0"/>
                    </a:p>
                    <a:p>
                      <a:pPr marL="0" lvl="0" algn="l" rtl="0">
                        <a:buSzPct val="25000"/>
                        <a:buNone/>
                      </a:pPr>
                      <a:endParaRPr lang="nb-NO" sz="1400" b="0" baseline="0" dirty="0" smtClean="0"/>
                    </a:p>
                    <a:p>
                      <a:pPr marL="0" lvl="0" algn="l" rtl="0">
                        <a:buSzPct val="25000"/>
                        <a:buNone/>
                      </a:pPr>
                      <a:r>
                        <a:rPr lang="nb-NO" sz="1400" b="0" baseline="0" dirty="0" smtClean="0"/>
                        <a:t>1. Keeping the school environment clean and filling of potholes as measures of malaria prevention and control</a:t>
                      </a:r>
                    </a:p>
                    <a:p>
                      <a:pPr marL="0" lvl="0" algn="l" rtl="0">
                        <a:buSzPct val="25000"/>
                        <a:buNone/>
                      </a:pPr>
                      <a:r>
                        <a:rPr lang="nb-NO" sz="1400" b="0" baseline="0" dirty="0" smtClean="0"/>
                        <a:t>2. Distribution of  ITNs to pupils</a:t>
                      </a:r>
                    </a:p>
                    <a:p>
                      <a:pPr marL="0" lvl="0" algn="l" rtl="0">
                        <a:buSzPct val="25000"/>
                        <a:buNone/>
                      </a:pPr>
                      <a:r>
                        <a:rPr lang="nb-NO" sz="1400" b="0" baseline="0" dirty="0" smtClean="0"/>
                        <a:t>3. Encourage the beneficiaries to sleep under ITNs through health education and promotion</a:t>
                      </a:r>
                      <a:endParaRPr lang="x-none" sz="1400" b="0" baseline="0"/>
                    </a:p>
                    <a:p>
                      <a:endParaRPr lang="x-none" sz="1400" b="0" baseline="0"/>
                    </a:p>
                  </a:txBody>
                  <a:tcPr marL="91450" marR="91450" marT="45725" marB="45725"/>
                </a:tc>
              </a:tr>
              <a:tr h="2232250">
                <a:tc>
                  <a:txBody>
                    <a:bodyPr/>
                    <a:lstStyle/>
                    <a:p>
                      <a:pPr marL="0" lvl="0" algn="l" rtl="0">
                        <a:buSzPct val="25000"/>
                        <a:buNone/>
                      </a:pPr>
                      <a:r>
                        <a:rPr lang="x-none" sz="1400"/>
                        <a:t>How could you see elements of the Malaria/Tropical</a:t>
                      </a:r>
                      <a:r>
                        <a:rPr lang="x-none" sz="1400" baseline="0"/>
                        <a:t> Disease </a:t>
                      </a:r>
                      <a:r>
                        <a:rPr lang="x-none" sz="1400"/>
                        <a:t>program replicated in your country?  What </a:t>
                      </a:r>
                      <a:r>
                        <a:rPr lang="x-none" sz="1400" b="1"/>
                        <a:t>opportunities</a:t>
                      </a:r>
                      <a:r>
                        <a:rPr lang="x-none" sz="1400"/>
                        <a:t> exist to implement these elements</a:t>
                      </a:r>
                      <a:r>
                        <a:rPr lang="x-none" sz="1400" baseline="0"/>
                        <a:t>?  What challenges or </a:t>
                      </a:r>
                      <a:r>
                        <a:rPr lang="x-none" sz="1400" b="1" baseline="0" smtClean="0"/>
                        <a:t>threats</a:t>
                      </a:r>
                      <a:r>
                        <a:rPr lang="x-none" sz="1400" baseline="0" smtClean="0"/>
                        <a:t> </a:t>
                      </a:r>
                      <a:r>
                        <a:rPr lang="x-none" sz="1400" baseline="0"/>
                        <a:t>might you face</a:t>
                      </a:r>
                      <a:r>
                        <a:rPr lang="x-none" sz="1400" baseline="0" smtClean="0"/>
                        <a:t>?</a:t>
                      </a:r>
                      <a:r>
                        <a:rPr lang="nb-NO" sz="1400" baseline="0" dirty="0" smtClean="0"/>
                        <a:t>  </a:t>
                      </a:r>
                    </a:p>
                    <a:p>
                      <a:pPr marL="0" lvl="0" algn="l" rtl="0">
                        <a:buSzPct val="25000"/>
                        <a:buNone/>
                      </a:pPr>
                      <a:endParaRPr lang="nb-NO" sz="1400" baseline="0" dirty="0" smtClean="0"/>
                    </a:p>
                    <a:p>
                      <a:pPr marL="0" lvl="0" algn="l" rtl="0">
                        <a:buSzPct val="25000"/>
                        <a:buNone/>
                      </a:pPr>
                      <a:r>
                        <a:rPr lang="nb-NO" sz="1400" baseline="0" dirty="0" smtClean="0"/>
                        <a:t>1. Pupils could be used as agents of change in their communities in preventing malaria</a:t>
                      </a:r>
                    </a:p>
                    <a:p>
                      <a:pPr marL="0" lvl="0" algn="l" rtl="0">
                        <a:buSzPct val="25000"/>
                        <a:buNone/>
                      </a:pPr>
                      <a:r>
                        <a:rPr lang="nb-NO" sz="1400" baseline="0" dirty="0" smtClean="0"/>
                        <a:t>2. Failure of pupils and communities to comply with preventive measures (Threat)</a:t>
                      </a:r>
                      <a:endParaRPr lang="x-none" sz="1400" baseline="0"/>
                    </a:p>
                  </a:txBody>
                  <a:tcPr marL="91450" marR="91450" marT="45725" marB="45725"/>
                </a:tc>
              </a:tr>
            </a:tbl>
          </a:graphicData>
        </a:graphic>
      </p:graphicFrame>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p:nvPr/>
        </p:nvSpPr>
        <p:spPr>
          <a:xfrm>
            <a:off x="0" y="0"/>
            <a:ext cx="9144000" cy="825499"/>
          </a:xfrm>
          <a:prstGeom prst="rect">
            <a:avLst/>
          </a:prstGeom>
          <a:blipFill>
            <a:blip r:embed="rId3"/>
            <a:stretch>
              <a:fillRect/>
            </a:stretch>
          </a:blipFill>
        </p:spPr>
      </p:sp>
      <p:sp>
        <p:nvSpPr>
          <p:cNvPr id="244" name="Shape 244"/>
          <p:cNvSpPr/>
          <p:nvPr/>
        </p:nvSpPr>
        <p:spPr>
          <a:xfrm>
            <a:off x="0" y="825500"/>
            <a:ext cx="9144000" cy="412749"/>
          </a:xfrm>
          <a:prstGeom prst="rect">
            <a:avLst/>
          </a:prstGeom>
          <a:blipFill>
            <a:blip r:embed="rId4"/>
            <a:stretch>
              <a:fillRect/>
            </a:stretch>
          </a:blipFill>
        </p:spPr>
      </p:sp>
      <p:sp>
        <p:nvSpPr>
          <p:cNvPr id="245" name="Shape 24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246" name="Shape 246"/>
          <p:cNvSpPr txBox="1"/>
          <p:nvPr/>
        </p:nvSpPr>
        <p:spPr>
          <a:xfrm>
            <a:off x="930175" y="825500"/>
            <a:ext cx="760226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Diseases– Engaging with the Community and Pupils</a:t>
            </a:r>
          </a:p>
        </p:txBody>
      </p:sp>
      <p:sp>
        <p:nvSpPr>
          <p:cNvPr id="247" name="Shape 24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graphicFrame>
        <p:nvGraphicFramePr>
          <p:cNvPr id="248" name="Shape 248"/>
          <p:cNvGraphicFramePr/>
          <p:nvPr/>
        </p:nvGraphicFramePr>
        <p:xfrm>
          <a:off x="827583" y="1700808"/>
          <a:ext cx="7416825" cy="4464500"/>
        </p:xfrm>
        <a:graphic>
          <a:graphicData uri="http://schemas.openxmlformats.org/drawingml/2006/table">
            <a:tbl>
              <a:tblPr firstRow="1" bandRow="1">
                <a:noFill/>
                <a:tableStyleId>{38DDCF99-5F20-475F-9D9F-032B3C6BDFCF}</a:tableStyleId>
              </a:tblPr>
              <a:tblGrid>
                <a:gridCol w="7416825"/>
              </a:tblGrid>
              <a:tr h="2232250">
                <a:tc>
                  <a:txBody>
                    <a:bodyPr/>
                    <a:lstStyle/>
                    <a:p>
                      <a:pPr marL="0" lvl="0" algn="l" rtl="0">
                        <a:buSzPct val="25000"/>
                        <a:buNone/>
                      </a:pPr>
                      <a:r>
                        <a:rPr lang="x-none" sz="1400" b="0"/>
                        <a:t>With regards to community and pupil</a:t>
                      </a:r>
                      <a:r>
                        <a:rPr lang="x-none" sz="1400" b="0" baseline="0"/>
                        <a:t> engagement with Malaria/Tropical Disease control activities, what best practices have you </a:t>
                      </a:r>
                      <a:r>
                        <a:rPr lang="x-none" sz="1400" b="1" baseline="0"/>
                        <a:t>observed</a:t>
                      </a:r>
                      <a:r>
                        <a:rPr lang="x-none" sz="1400" b="0" baseline="0"/>
                        <a:t>? </a:t>
                      </a:r>
                      <a:r>
                        <a:rPr lang="x-none" sz="1400" b="0"/>
                        <a:t>Is this relevant</a:t>
                      </a:r>
                      <a:r>
                        <a:rPr lang="x-none" sz="1400" b="0" baseline="0"/>
                        <a:t> to your country program?</a:t>
                      </a:r>
                    </a:p>
                    <a:p>
                      <a:endParaRPr lang="nb-NO" sz="1400" b="0" baseline="0" dirty="0" smtClean="0"/>
                    </a:p>
                    <a:p>
                      <a:pPr marL="0" lvl="0" algn="l" rtl="0">
                        <a:buSzPct val="25000"/>
                        <a:buNone/>
                      </a:pPr>
                      <a:r>
                        <a:rPr lang="nb-NO" sz="1400" b="0" baseline="0" dirty="0" smtClean="0"/>
                        <a:t>1. Keeping the school environment clean and filling of potholes as measures of malaria prevention and control</a:t>
                      </a:r>
                    </a:p>
                    <a:p>
                      <a:pPr marL="0" lvl="0" algn="l" rtl="0">
                        <a:buSzPct val="25000"/>
                        <a:buNone/>
                      </a:pPr>
                      <a:r>
                        <a:rPr lang="nb-NO" sz="1400" b="0" baseline="0" dirty="0" smtClean="0"/>
                        <a:t>2. Distribution of ITNs to pupils</a:t>
                      </a:r>
                    </a:p>
                    <a:p>
                      <a:pPr marL="0" lvl="0" algn="l" rtl="0">
                        <a:buSzPct val="25000"/>
                        <a:buNone/>
                      </a:pPr>
                      <a:r>
                        <a:rPr lang="nb-NO" sz="1400" b="0" baseline="0" dirty="0" smtClean="0"/>
                        <a:t>3. Encourage the beneficiaries to sleep under ITNs</a:t>
                      </a:r>
                      <a:endParaRPr lang="x-none" sz="1400" b="0" baseline="0" smtClean="0"/>
                    </a:p>
                    <a:p>
                      <a:endParaRPr lang="x-none" sz="1400" b="0" baseline="0"/>
                    </a:p>
                  </a:txBody>
                  <a:tcPr marL="91450" marR="91450" marT="45725" marB="45725"/>
                </a:tc>
              </a:tr>
              <a:tr h="2232250">
                <a:tc>
                  <a:txBody>
                    <a:bodyPr/>
                    <a:lstStyle/>
                    <a:p>
                      <a:pPr marL="0" lvl="0" algn="l" rtl="0">
                        <a:buSzPct val="25000"/>
                        <a:buNone/>
                      </a:pPr>
                      <a:r>
                        <a:rPr lang="x-none" sz="1400"/>
                        <a:t>How could you see elements of the observed community and/or pupil engagement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r>
                        <a:rPr lang="x-none" sz="1400" baseline="0" smtClean="0"/>
                        <a:t>?</a:t>
                      </a:r>
                      <a:endParaRPr lang="nb-NO" sz="1400" baseline="0" dirty="0" smtClean="0"/>
                    </a:p>
                    <a:p>
                      <a:pPr marL="0" lvl="0" algn="l" rtl="0">
                        <a:buSzPct val="25000"/>
                        <a:buNone/>
                      </a:pPr>
                      <a:endParaRPr lang="nb-NO" sz="1400" baseline="0" dirty="0" smtClean="0"/>
                    </a:p>
                    <a:p>
                      <a:pPr marL="0" lvl="0" algn="l" rtl="0">
                        <a:buSzPct val="25000"/>
                        <a:buNone/>
                      </a:pPr>
                      <a:endParaRPr lang="nb-NO" sz="1400" baseline="0" dirty="0" smtClean="0"/>
                    </a:p>
                    <a:p>
                      <a:pPr marL="0" lvl="0" algn="l" rtl="0">
                        <a:buSzPct val="25000"/>
                        <a:buNone/>
                      </a:pPr>
                      <a:r>
                        <a:rPr lang="nb-NO" sz="1400" baseline="0" dirty="0" smtClean="0"/>
                        <a:t>1. Pupils could be used as agents of change in their communities in preventing malaria</a:t>
                      </a:r>
                    </a:p>
                    <a:p>
                      <a:pPr marL="0" lvl="0" algn="l" rtl="0">
                        <a:buSzPct val="25000"/>
                        <a:buNone/>
                      </a:pPr>
                      <a:r>
                        <a:rPr lang="nb-NO" sz="1400" baseline="0" dirty="0" smtClean="0"/>
                        <a:t>2. Failure of pupils and communities to comply with preventive measures (Threat)</a:t>
                      </a:r>
                      <a:endParaRPr lang="x-none" sz="1400" baseline="0" smtClean="0"/>
                    </a:p>
                    <a:p>
                      <a:pPr marL="0" lvl="0" algn="l" rtl="0">
                        <a:buSzPct val="25000"/>
                        <a:buNone/>
                      </a:pPr>
                      <a:endParaRPr lang="x-none" sz="1400" baseline="0"/>
                    </a:p>
                  </a:txBody>
                  <a:tcPr marL="91450" marR="91450" marT="45725" marB="45725"/>
                </a:tc>
              </a:tr>
            </a:tbl>
          </a:graphicData>
        </a:graphic>
      </p:graphicFrame>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p:nvPr/>
        </p:nvSpPr>
        <p:spPr>
          <a:xfrm>
            <a:off x="0" y="0"/>
            <a:ext cx="9144000" cy="825499"/>
          </a:xfrm>
          <a:prstGeom prst="rect">
            <a:avLst/>
          </a:prstGeom>
          <a:blipFill>
            <a:blip r:embed="rId3"/>
            <a:stretch>
              <a:fillRect/>
            </a:stretch>
          </a:blipFill>
        </p:spPr>
      </p:sp>
      <p:sp>
        <p:nvSpPr>
          <p:cNvPr id="254" name="Shape 254"/>
          <p:cNvSpPr/>
          <p:nvPr/>
        </p:nvSpPr>
        <p:spPr>
          <a:xfrm>
            <a:off x="0" y="825500"/>
            <a:ext cx="9144000" cy="412749"/>
          </a:xfrm>
          <a:prstGeom prst="rect">
            <a:avLst/>
          </a:prstGeom>
          <a:blipFill>
            <a:blip r:embed="rId4"/>
            <a:stretch>
              <a:fillRect/>
            </a:stretch>
          </a:blipFill>
        </p:spPr>
      </p:sp>
      <p:sp>
        <p:nvSpPr>
          <p:cNvPr id="255" name="Shape 25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256" name="Shape 256"/>
          <p:cNvSpPr txBox="1"/>
          <p:nvPr/>
        </p:nvSpPr>
        <p:spPr>
          <a:xfrm>
            <a:off x="930175" y="825500"/>
            <a:ext cx="6450136"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 Education</a:t>
            </a:r>
          </a:p>
        </p:txBody>
      </p:sp>
      <p:sp>
        <p:nvSpPr>
          <p:cNvPr id="257" name="Shape 25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graphicFrame>
        <p:nvGraphicFramePr>
          <p:cNvPr id="258" name="Shape 258"/>
          <p:cNvGraphicFramePr/>
          <p:nvPr/>
        </p:nvGraphicFramePr>
        <p:xfrm>
          <a:off x="827583" y="1700808"/>
          <a:ext cx="7416825" cy="4464500"/>
        </p:xfrm>
        <a:graphic>
          <a:graphicData uri="http://schemas.openxmlformats.org/drawingml/2006/table">
            <a:tbl>
              <a:tblPr firstRow="1" bandRow="1">
                <a:noFill/>
                <a:tableStyleId>{2D577E93-1E88-4EF2-90D6-7F39C4B1578B}</a:tableStyleId>
              </a:tblPr>
              <a:tblGrid>
                <a:gridCol w="7416825"/>
              </a:tblGrid>
              <a:tr h="2232250">
                <a:tc>
                  <a:txBody>
                    <a:bodyPr/>
                    <a:lstStyle/>
                    <a:p>
                      <a:pPr marL="0" lvl="0" algn="l" rtl="0">
                        <a:buSzPct val="25000"/>
                        <a:buNone/>
                      </a:pPr>
                      <a:r>
                        <a:rPr lang="x-none" sz="1400" b="0"/>
                        <a:t>What </a:t>
                      </a:r>
                      <a:r>
                        <a:rPr lang="x-none" sz="1400" b="1"/>
                        <a:t>observations</a:t>
                      </a:r>
                      <a:r>
                        <a:rPr lang="x-none" sz="1400" b="0"/>
                        <a:t> of </a:t>
                      </a:r>
                      <a:r>
                        <a:rPr lang="x-none" sz="1400" b="0">
                          <a:solidFill>
                            <a:schemeClr val="dk1"/>
                          </a:solidFill>
                        </a:rPr>
                        <a:t>Malaria/Tropical</a:t>
                      </a:r>
                      <a:r>
                        <a:rPr lang="x-none" sz="1400" b="0" baseline="0">
                          <a:solidFill>
                            <a:schemeClr val="dk1"/>
                          </a:solidFill>
                        </a:rPr>
                        <a:t> Disease </a:t>
                      </a:r>
                      <a:r>
                        <a:rPr lang="x-none" sz="1400" b="0"/>
                        <a:t>education were you impressed by, i.e. what</a:t>
                      </a:r>
                      <a:r>
                        <a:rPr lang="x-none" sz="1400" b="0" baseline="0"/>
                        <a:t> </a:t>
                      </a:r>
                      <a:r>
                        <a:rPr lang="x-none" sz="1400" b="0" smtClean="0"/>
                        <a:t>best </a:t>
                      </a:r>
                      <a:r>
                        <a:rPr lang="x-none" sz="1400" b="0"/>
                        <a:t>practices were observed? Is this relevant</a:t>
                      </a:r>
                      <a:r>
                        <a:rPr lang="x-none" sz="1400" b="0" baseline="0"/>
                        <a:t> to your country program</a:t>
                      </a:r>
                      <a:r>
                        <a:rPr lang="x-none" sz="1400" b="0" baseline="0" smtClean="0"/>
                        <a:t>?</a:t>
                      </a:r>
                      <a:r>
                        <a:rPr lang="nb-NO" sz="1400" b="0" baseline="0" dirty="0" smtClean="0"/>
                        <a:t> </a:t>
                      </a:r>
                    </a:p>
                    <a:p>
                      <a:pPr marL="0" lvl="0" algn="l" rtl="0">
                        <a:buSzPct val="25000"/>
                        <a:buNone/>
                      </a:pPr>
                      <a:endParaRPr lang="nb-NO" sz="1400" b="0" baseline="0" dirty="0" smtClean="0"/>
                    </a:p>
                    <a:p>
                      <a:pPr marL="0" lvl="0" algn="l" rtl="0">
                        <a:buSzPct val="25000"/>
                        <a:buNone/>
                      </a:pPr>
                      <a:r>
                        <a:rPr lang="nb-NO" sz="1400" b="0" baseline="0" dirty="0" smtClean="0"/>
                        <a:t>1. Teachers delivering health education focusing on preventive and control measures of malaria.</a:t>
                      </a:r>
                      <a:endParaRPr lang="x-none" sz="1400" b="0" baseline="0"/>
                    </a:p>
                  </a:txBody>
                  <a:tcPr marL="91450" marR="91450" marT="45725" marB="45725"/>
                </a:tc>
              </a:tr>
              <a:tr h="2232250">
                <a:tc>
                  <a:txBody>
                    <a:bodyPr/>
                    <a:lstStyle/>
                    <a:p>
                      <a:pPr marL="0" lvl="0" algn="l" rtl="0">
                        <a:buSzPct val="25000"/>
                        <a:buNone/>
                      </a:pPr>
                      <a:r>
                        <a:rPr lang="x-none" sz="1400"/>
                        <a:t>How could you see elements of the </a:t>
                      </a:r>
                      <a:r>
                        <a:rPr lang="x-none" sz="1400">
                          <a:solidFill>
                            <a:schemeClr val="dk1"/>
                          </a:solidFill>
                        </a:rPr>
                        <a:t>Malaria</a:t>
                      </a:r>
                      <a:r>
                        <a:rPr lang="x-none" sz="1400" baseline="0">
                          <a:solidFill>
                            <a:schemeClr val="dk1"/>
                          </a:solidFill>
                        </a:rPr>
                        <a:t> and other Tropical Disease </a:t>
                      </a:r>
                      <a:r>
                        <a:rPr lang="x-none" sz="1400" baseline="0"/>
                        <a:t>education </a:t>
                      </a:r>
                      <a:r>
                        <a:rPr lang="x-none" sz="1400"/>
                        <a:t>replicated in your country?  What </a:t>
                      </a:r>
                      <a:r>
                        <a:rPr lang="x-none" sz="1400" b="1"/>
                        <a:t>opportunities</a:t>
                      </a:r>
                      <a:r>
                        <a:rPr lang="x-none" sz="1400"/>
                        <a:t> exist to implement these elements</a:t>
                      </a:r>
                      <a:r>
                        <a:rPr lang="x-none" sz="1400" baseline="0"/>
                        <a:t>?  What challenges or </a:t>
                      </a:r>
                      <a:r>
                        <a:rPr lang="x-none" sz="1400" b="1" baseline="0" smtClean="0"/>
                        <a:t>threats</a:t>
                      </a:r>
                      <a:r>
                        <a:rPr lang="x-none" sz="1400" baseline="0" smtClean="0"/>
                        <a:t> </a:t>
                      </a:r>
                      <a:r>
                        <a:rPr lang="x-none" sz="1400" baseline="0"/>
                        <a:t>might you face</a:t>
                      </a:r>
                      <a:r>
                        <a:rPr lang="x-none" sz="1400" baseline="0" smtClean="0"/>
                        <a:t>?</a:t>
                      </a:r>
                      <a:r>
                        <a:rPr lang="nb-NO" sz="1400" baseline="0" dirty="0" smtClean="0"/>
                        <a:t> .</a:t>
                      </a:r>
                    </a:p>
                    <a:p>
                      <a:pPr marL="0" lvl="0" algn="l" rtl="0">
                        <a:buSzPct val="25000"/>
                        <a:buNone/>
                      </a:pPr>
                      <a:endParaRPr lang="nb-NO" sz="1400" baseline="0" dirty="0" smtClean="0"/>
                    </a:p>
                    <a:p>
                      <a:pPr marL="0" lvl="0" algn="l" rtl="0">
                        <a:buSzPct val="25000"/>
                        <a:buNone/>
                      </a:pPr>
                      <a:r>
                        <a:rPr lang="nb-NO" sz="1400" baseline="0" dirty="0" smtClean="0"/>
                        <a:t>1. Pupils could be used as agents of change in their communities in preventing malaria</a:t>
                      </a:r>
                    </a:p>
                    <a:p>
                      <a:pPr marL="0" lvl="0" algn="l" rtl="0">
                        <a:buSzPct val="25000"/>
                        <a:buNone/>
                      </a:pPr>
                      <a:r>
                        <a:rPr lang="nb-NO" sz="1400" baseline="0" dirty="0" smtClean="0"/>
                        <a:t>2. Failure of pupils and communities to comply with preventive measures (Threat)</a:t>
                      </a:r>
                      <a:endParaRPr lang="x-none" sz="1400" baseline="0" smtClean="0"/>
                    </a:p>
                    <a:p>
                      <a:pPr marL="0" lvl="0" algn="l" rtl="0">
                        <a:buSzPct val="25000"/>
                        <a:buNone/>
                      </a:pPr>
                      <a:endParaRPr lang="nb-NO" sz="1400" baseline="0" dirty="0" smtClean="0"/>
                    </a:p>
                    <a:p>
                      <a:pPr marL="0" lvl="0" algn="l" rtl="0">
                        <a:buSzPct val="25000"/>
                        <a:buNone/>
                      </a:pPr>
                      <a:endParaRPr lang="nb-NO" sz="1400" baseline="0" dirty="0" smtClean="0"/>
                    </a:p>
                    <a:p>
                      <a:pPr marL="0" lvl="0" algn="l" rtl="0">
                        <a:buSzPct val="25000"/>
                        <a:buNone/>
                      </a:pPr>
                      <a:endParaRPr lang="x-none" sz="1400" baseline="0"/>
                    </a:p>
                  </a:txBody>
                  <a:tcPr marL="91450" marR="91450" marT="45725" marB="45725"/>
                </a:tc>
              </a:tr>
            </a:tbl>
          </a:graphicData>
        </a:graphic>
      </p:graphicFrame>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p:nvPr/>
        </p:nvSpPr>
        <p:spPr>
          <a:xfrm>
            <a:off x="0" y="0"/>
            <a:ext cx="9144000" cy="825499"/>
          </a:xfrm>
          <a:prstGeom prst="rect">
            <a:avLst/>
          </a:prstGeom>
          <a:blipFill>
            <a:blip r:embed="rId3"/>
            <a:stretch>
              <a:fillRect/>
            </a:stretch>
          </a:blipFill>
        </p:spPr>
      </p:sp>
      <p:sp>
        <p:nvSpPr>
          <p:cNvPr id="264" name="Shape 264"/>
          <p:cNvSpPr/>
          <p:nvPr/>
        </p:nvSpPr>
        <p:spPr>
          <a:xfrm>
            <a:off x="0" y="825500"/>
            <a:ext cx="9144000" cy="412749"/>
          </a:xfrm>
          <a:prstGeom prst="rect">
            <a:avLst/>
          </a:prstGeom>
          <a:blipFill>
            <a:blip r:embed="rId4"/>
            <a:stretch>
              <a:fillRect/>
            </a:stretch>
          </a:blipFill>
        </p:spPr>
      </p:sp>
      <p:sp>
        <p:nvSpPr>
          <p:cNvPr id="265" name="Shape 265"/>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sp>
        <p:nvSpPr>
          <p:cNvPr id="266" name="Shape 266"/>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267" name="Shape 267"/>
          <p:cNvSpPr txBox="1"/>
          <p:nvPr/>
        </p:nvSpPr>
        <p:spPr>
          <a:xfrm>
            <a:off x="930175" y="825500"/>
            <a:ext cx="6018088"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 – Stakeholder Analysis </a:t>
            </a:r>
          </a:p>
        </p:txBody>
      </p:sp>
      <p:graphicFrame>
        <p:nvGraphicFramePr>
          <p:cNvPr id="268" name="Shape 268"/>
          <p:cNvGraphicFramePr/>
          <p:nvPr/>
        </p:nvGraphicFramePr>
        <p:xfrm>
          <a:off x="827583" y="1340767"/>
          <a:ext cx="7488825" cy="6583390"/>
        </p:xfrm>
        <a:graphic>
          <a:graphicData uri="http://schemas.openxmlformats.org/drawingml/2006/table">
            <a:tbl>
              <a:tblPr firstRow="1" bandRow="1">
                <a:noFill/>
                <a:tableStyleId>{C85A5108-DB00-4C54-B4BA-B50BB89D7C17}</a:tableStyleId>
              </a:tblPr>
              <a:tblGrid>
                <a:gridCol w="2880325"/>
                <a:gridCol w="1440150"/>
                <a:gridCol w="1491750"/>
                <a:gridCol w="1676600"/>
              </a:tblGrid>
              <a:tr h="1040850">
                <a:tc>
                  <a:txBody>
                    <a:bodyPr/>
                    <a:lstStyle/>
                    <a:p>
                      <a:pPr marL="0" lvl="0" algn="l" rtl="0">
                        <a:buSzPct val="25000"/>
                        <a:buNone/>
                      </a:pPr>
                      <a:r>
                        <a:rPr lang="x-none" sz="1000" b="0"/>
                        <a:t>Please list below all of the stakeholders currently and/or </a:t>
                      </a:r>
                      <a:r>
                        <a:rPr lang="x-none" sz="1000" b="0" baseline="0"/>
                        <a:t>potentially involved in Malaria and other Tropical Disease control services and education for your country programs:</a:t>
                      </a:r>
                    </a:p>
                    <a:p>
                      <a:endParaRPr lang="x-none" sz="1000" b="0" baseline="0"/>
                    </a:p>
                    <a:p>
                      <a:endParaRPr lang="x-none" sz="1000" b="0" baseline="0"/>
                    </a:p>
                    <a:p>
                      <a:endParaRPr lang="x-none" sz="1000" b="0" baseline="0"/>
                    </a:p>
                    <a:p>
                      <a:endParaRPr lang="x-none" sz="1000" b="0" baseline="0"/>
                    </a:p>
                    <a:p>
                      <a:pPr marL="0" marR="0" lvl="0" indent="0" algn="l" rtl="0">
                        <a:lnSpc>
                          <a:spcPct val="100000"/>
                        </a:lnSpc>
                        <a:spcBef>
                          <a:spcPts val="0"/>
                        </a:spcBef>
                        <a:spcAft>
                          <a:spcPts val="0"/>
                        </a:spcAft>
                        <a:buClr>
                          <a:schemeClr val="dk1"/>
                        </a:buClr>
                        <a:buSzPct val="25000"/>
                        <a:buNone/>
                      </a:pPr>
                      <a:r>
                        <a:rPr lang="x-none" sz="1000" b="0" i="1" baseline="0"/>
                        <a:t>Example:  Teachers</a:t>
                      </a:r>
                    </a:p>
                    <a:p>
                      <a:pPr marL="0" lvl="0" algn="l" rtl="0">
                        <a:buSzPct val="25000"/>
                        <a:buNone/>
                      </a:pPr>
                      <a:r>
                        <a:rPr lang="x-none" sz="1000" b="0" i="1" baseline="0"/>
                        <a:t>                   School Principal</a:t>
                      </a:r>
                    </a:p>
                  </a:txBody>
                  <a:tcPr marL="91450" marR="91450" marT="45725" marB="45725"/>
                </a:tc>
                <a:tc>
                  <a:txBody>
                    <a:bodyPr/>
                    <a:lstStyle/>
                    <a:p>
                      <a:pPr marL="0" lvl="0" algn="l" rtl="0">
                        <a:buSzPct val="25000"/>
                        <a:buNone/>
                      </a:pPr>
                      <a:r>
                        <a:rPr lang="x-none" sz="1000" b="0"/>
                        <a:t>Please rank the stakeholder</a:t>
                      </a:r>
                      <a:r>
                        <a:rPr lang="x-none" sz="1000" b="0" baseline="0"/>
                        <a:t>s in order of importance, where 1 = most important for your program.</a:t>
                      </a:r>
                    </a:p>
                    <a:p>
                      <a:endParaRPr lang="x-none" sz="1000" b="0" baseline="0"/>
                    </a:p>
                    <a:p>
                      <a:endParaRPr lang="x-none" sz="1000" b="0" baseline="0"/>
                    </a:p>
                    <a:p>
                      <a:endParaRPr lang="x-none" sz="1000" b="0" baseline="0"/>
                    </a:p>
                    <a:p>
                      <a:pPr lvl="0" algn="ctr" rtl="0">
                        <a:buSzPct val="25000"/>
                        <a:buNone/>
                      </a:pPr>
                      <a:r>
                        <a:rPr lang="x-none" sz="1000" b="0" i="1" baseline="0"/>
                        <a:t>2</a:t>
                      </a:r>
                    </a:p>
                    <a:p>
                      <a:pPr lvl="0" algn="ctr" rtl="0">
                        <a:buSzPct val="25000"/>
                        <a:buNone/>
                      </a:pPr>
                      <a:r>
                        <a:rPr lang="x-none" sz="1000" b="0" i="1" baseline="0"/>
                        <a:t>1</a:t>
                      </a:r>
                    </a:p>
                  </a:txBody>
                  <a:tcPr marL="91450" marR="91450" marT="45725" marB="45725"/>
                </a:tc>
                <a:tc>
                  <a:txBody>
                    <a:bodyPr/>
                    <a:lstStyle/>
                    <a:p>
                      <a:pPr lvl="0" algn="l" rtl="0">
                        <a:buSzPct val="25000"/>
                        <a:buNone/>
                      </a:pPr>
                      <a:r>
                        <a:rPr lang="x-none" sz="1000" b="0"/>
                        <a:t>Please identify what</a:t>
                      </a:r>
                      <a:r>
                        <a:rPr lang="x-none" sz="1000" b="0" baseline="0"/>
                        <a:t> role the stakeholder may play, where  </a:t>
                      </a:r>
                      <a:r>
                        <a:rPr lang="x-none" sz="1000" b="0"/>
                        <a:t>F = Financial, T = Technical, P = Policy, I = Implementation, and B</a:t>
                      </a:r>
                      <a:r>
                        <a:rPr lang="x-none" sz="1000" b="0" baseline="0"/>
                        <a:t> = Beneficiary </a:t>
                      </a:r>
                    </a:p>
                    <a:p>
                      <a:endParaRPr lang="x-none" sz="1000" b="0" baseline="0"/>
                    </a:p>
                    <a:p>
                      <a:pPr lvl="0" algn="ctr" rtl="0">
                        <a:buSzPct val="25000"/>
                        <a:buNone/>
                      </a:pPr>
                      <a:r>
                        <a:rPr lang="x-none" sz="1000" b="0" i="1" baseline="0"/>
                        <a:t>I; B</a:t>
                      </a:r>
                    </a:p>
                    <a:p>
                      <a:pPr lvl="0" algn="ctr" rtl="0">
                        <a:buSzPct val="25000"/>
                        <a:buNone/>
                      </a:pPr>
                      <a:r>
                        <a:rPr lang="x-none" sz="1000" b="0" i="1" baseline="0"/>
                        <a:t>I; B</a:t>
                      </a:r>
                    </a:p>
                  </a:txBody>
                  <a:tcPr marL="91450" marR="91450" marT="45725" marB="45725"/>
                </a:tc>
                <a:tc>
                  <a:txBody>
                    <a:bodyPr/>
                    <a:lstStyle/>
                    <a:p>
                      <a:pPr lvl="0" algn="l" rtl="0">
                        <a:buSzPct val="25000"/>
                        <a:buNone/>
                      </a:pPr>
                      <a:r>
                        <a:rPr lang="x-none" sz="1000" b="0"/>
                        <a:t>Please indicate whether the stakeholder is currently engaged (E)</a:t>
                      </a:r>
                      <a:r>
                        <a:rPr lang="x-none" sz="1000" b="0" baseline="0"/>
                        <a:t> or could be potentially engaged (PE).</a:t>
                      </a:r>
                    </a:p>
                    <a:p>
                      <a:endParaRPr lang="x-none" sz="1000" b="0" baseline="0"/>
                    </a:p>
                    <a:p>
                      <a:endParaRPr lang="x-none" sz="1000" b="0" baseline="0"/>
                    </a:p>
                    <a:p>
                      <a:endParaRPr lang="x-none" sz="1000" b="0" baseline="0"/>
                    </a:p>
                    <a:p>
                      <a:endParaRPr lang="x-none" sz="1000" b="0" baseline="0"/>
                    </a:p>
                    <a:p>
                      <a:pPr lvl="0" algn="ctr" rtl="0">
                        <a:buSzPct val="25000"/>
                        <a:buNone/>
                      </a:pPr>
                      <a:r>
                        <a:rPr lang="x-none" sz="1000" b="0" i="1" baseline="0"/>
                        <a:t>PE</a:t>
                      </a:r>
                    </a:p>
                    <a:p>
                      <a:pPr lvl="0" algn="ctr" rtl="0">
                        <a:buSzPct val="25000"/>
                        <a:buNone/>
                      </a:pPr>
                      <a:r>
                        <a:rPr lang="x-none" sz="1000" b="0" i="1" baseline="0"/>
                        <a:t>E</a:t>
                      </a:r>
                    </a:p>
                  </a:txBody>
                  <a:tcPr marL="91450" marR="91450" marT="45725" marB="45725"/>
                </a:tc>
              </a:tr>
              <a:tr h="212575">
                <a:tc>
                  <a:txBody>
                    <a:bodyPr/>
                    <a:lstStyle/>
                    <a:p>
                      <a:r>
                        <a:rPr lang="nb-NO" dirty="0" smtClean="0"/>
                        <a:t>MoBSE</a:t>
                      </a:r>
                    </a:p>
                    <a:p>
                      <a:r>
                        <a:rPr lang="nb-NO" dirty="0" smtClean="0"/>
                        <a:t>MoHSW</a:t>
                      </a:r>
                    </a:p>
                    <a:p>
                      <a:r>
                        <a:rPr lang="nb-NO" dirty="0" smtClean="0"/>
                        <a:t>MoF</a:t>
                      </a:r>
                    </a:p>
                    <a:p>
                      <a:r>
                        <a:rPr lang="nb-NO" dirty="0" smtClean="0"/>
                        <a:t>MoLG</a:t>
                      </a:r>
                    </a:p>
                    <a:p>
                      <a:r>
                        <a:rPr lang="nb-NO" dirty="0" smtClean="0"/>
                        <a:t>UNICEF</a:t>
                      </a:r>
                      <a:endParaRPr/>
                    </a:p>
                  </a:txBody>
                  <a:tcPr marL="91425" marR="91425" marT="91425" marB="91425"/>
                </a:tc>
                <a:tc>
                  <a:txBody>
                    <a:bodyPr/>
                    <a:lstStyle/>
                    <a:p>
                      <a:r>
                        <a:rPr lang="nb-NO" dirty="0" smtClean="0"/>
                        <a:t>1</a:t>
                      </a:r>
                    </a:p>
                    <a:p>
                      <a:r>
                        <a:rPr lang="nb-NO" dirty="0" smtClean="0"/>
                        <a:t>1</a:t>
                      </a:r>
                    </a:p>
                    <a:p>
                      <a:r>
                        <a:rPr lang="nb-NO" dirty="0" smtClean="0"/>
                        <a:t>2</a:t>
                      </a:r>
                    </a:p>
                    <a:p>
                      <a:r>
                        <a:rPr lang="nb-NO" dirty="0" smtClean="0"/>
                        <a:t>2</a:t>
                      </a:r>
                    </a:p>
                    <a:p>
                      <a:r>
                        <a:rPr lang="nb-NO" dirty="0" smtClean="0"/>
                        <a:t>2</a:t>
                      </a:r>
                      <a:endParaRPr/>
                    </a:p>
                  </a:txBody>
                  <a:tcPr marL="91425" marR="91425" marT="91425" marB="91425"/>
                </a:tc>
                <a:tc>
                  <a:txBody>
                    <a:bodyPr/>
                    <a:lstStyle/>
                    <a:p>
                      <a:r>
                        <a:rPr lang="nb-NO" dirty="0" smtClean="0"/>
                        <a:t>I,B,P</a:t>
                      </a:r>
                    </a:p>
                    <a:p>
                      <a:r>
                        <a:rPr lang="nb-NO" dirty="0" smtClean="0"/>
                        <a:t>T,P</a:t>
                      </a:r>
                    </a:p>
                    <a:p>
                      <a:r>
                        <a:rPr lang="nb-NO" dirty="0" smtClean="0"/>
                        <a:t>F</a:t>
                      </a:r>
                    </a:p>
                    <a:p>
                      <a:r>
                        <a:rPr lang="nb-NO" dirty="0" smtClean="0"/>
                        <a:t>T</a:t>
                      </a:r>
                    </a:p>
                    <a:p>
                      <a:r>
                        <a:rPr lang="nb-NO" dirty="0" smtClean="0"/>
                        <a:t>F</a:t>
                      </a:r>
                      <a:endParaRPr/>
                    </a:p>
                  </a:txBody>
                  <a:tcPr marL="91425" marR="91425" marT="91425" marB="91425"/>
                </a:tc>
                <a:tc>
                  <a:txBody>
                    <a:bodyPr/>
                    <a:lstStyle/>
                    <a:p>
                      <a:r>
                        <a:rPr lang="nb-NO" dirty="0" smtClean="0"/>
                        <a:t>E</a:t>
                      </a:r>
                    </a:p>
                    <a:p>
                      <a:r>
                        <a:rPr lang="nb-NO" dirty="0" smtClean="0"/>
                        <a:t>E</a:t>
                      </a:r>
                    </a:p>
                    <a:p>
                      <a:r>
                        <a:rPr lang="nb-NO" dirty="0" smtClean="0"/>
                        <a:t>PE</a:t>
                      </a:r>
                    </a:p>
                    <a:p>
                      <a:r>
                        <a:rPr lang="nb-NO" dirty="0" smtClean="0"/>
                        <a:t>PE</a:t>
                      </a:r>
                    </a:p>
                    <a:p>
                      <a:r>
                        <a:rPr lang="nb-NO" dirty="0" smtClean="0"/>
                        <a:t>E</a:t>
                      </a:r>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bl>
          </a:graphicData>
        </a:graphic>
      </p:graphicFrame>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p:nvPr/>
        </p:nvSpPr>
        <p:spPr>
          <a:xfrm>
            <a:off x="0" y="0"/>
            <a:ext cx="9144000" cy="825499"/>
          </a:xfrm>
          <a:prstGeom prst="rect">
            <a:avLst/>
          </a:prstGeom>
          <a:blipFill>
            <a:blip r:embed="rId3"/>
            <a:stretch>
              <a:fillRect/>
            </a:stretch>
          </a:blipFill>
        </p:spPr>
      </p:sp>
      <p:sp>
        <p:nvSpPr>
          <p:cNvPr id="274" name="Shape 274"/>
          <p:cNvSpPr/>
          <p:nvPr/>
        </p:nvSpPr>
        <p:spPr>
          <a:xfrm>
            <a:off x="0" y="825500"/>
            <a:ext cx="9144000" cy="412749"/>
          </a:xfrm>
          <a:prstGeom prst="rect">
            <a:avLst/>
          </a:prstGeom>
          <a:blipFill>
            <a:blip r:embed="rId4"/>
            <a:stretch>
              <a:fillRect/>
            </a:stretch>
          </a:blipFill>
        </p:spPr>
      </p:sp>
      <p:sp>
        <p:nvSpPr>
          <p:cNvPr id="275" name="Shape 275"/>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sp>
        <p:nvSpPr>
          <p:cNvPr id="276" name="Shape 276"/>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Diseases</a:t>
            </a:r>
          </a:p>
        </p:txBody>
      </p:sp>
      <p:sp>
        <p:nvSpPr>
          <p:cNvPr id="277" name="Shape 27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Long Term Roadmap</a:t>
            </a:r>
          </a:p>
        </p:txBody>
      </p:sp>
      <p:graphicFrame>
        <p:nvGraphicFramePr>
          <p:cNvPr id="278" name="Shape 278"/>
          <p:cNvGraphicFramePr/>
          <p:nvPr/>
        </p:nvGraphicFramePr>
        <p:xfrm>
          <a:off x="863587" y="1772816"/>
          <a:ext cx="7416825" cy="4238000"/>
        </p:xfrm>
        <a:graphic>
          <a:graphicData uri="http://schemas.openxmlformats.org/drawingml/2006/table">
            <a:tbl>
              <a:tblPr firstRow="1" bandRow="1">
                <a:noFill/>
                <a:tableStyleId>{61A5A181-440E-45DE-A71C-7EA8C62FDF1B}</a:tableStyleId>
              </a:tblPr>
              <a:tblGrid>
                <a:gridCol w="7416825"/>
              </a:tblGrid>
              <a:tr h="1440150">
                <a:tc>
                  <a:txBody>
                    <a:bodyPr/>
                    <a:lstStyle/>
                    <a:p>
                      <a:pPr marL="0" lvl="0" algn="l" rtl="0">
                        <a:buSzPct val="25000"/>
                        <a:buNone/>
                      </a:pPr>
                      <a:r>
                        <a:rPr lang="x-none" sz="1400" b="0"/>
                        <a:t>Reflecting on what you</a:t>
                      </a:r>
                      <a:r>
                        <a:rPr lang="x-none" sz="1400" b="0" baseline="0"/>
                        <a:t> have learned, w</a:t>
                      </a:r>
                      <a:r>
                        <a:rPr lang="x-none" sz="1400" b="0"/>
                        <a:t>hat</a:t>
                      </a:r>
                      <a:r>
                        <a:rPr lang="x-none" sz="1400" b="0" baseline="0"/>
                        <a:t> do you see as the overarching </a:t>
                      </a:r>
                      <a:r>
                        <a:rPr lang="x-none" sz="1400" b="1" baseline="0"/>
                        <a:t>goal</a:t>
                      </a:r>
                      <a:r>
                        <a:rPr lang="x-none" sz="1400" b="0" baseline="0"/>
                        <a:t> of your </a:t>
                      </a:r>
                      <a:r>
                        <a:rPr lang="x-none" sz="1400" b="0" baseline="0" smtClean="0"/>
                        <a:t>national </a:t>
                      </a:r>
                      <a:r>
                        <a:rPr lang="x-none" sz="1400" b="0" baseline="0"/>
                        <a:t>Malaria and other Tropical Disease control program</a:t>
                      </a:r>
                      <a:r>
                        <a:rPr lang="x-none" sz="1400" b="0" baseline="0" smtClean="0"/>
                        <a:t>?</a:t>
                      </a:r>
                      <a:r>
                        <a:rPr lang="nb-NO" sz="1400" b="0" baseline="0" dirty="0" smtClean="0"/>
                        <a:t>  </a:t>
                      </a:r>
                    </a:p>
                    <a:p>
                      <a:pPr marL="0" lvl="0" algn="l" rtl="0">
                        <a:buSzPct val="25000"/>
                        <a:buNone/>
                      </a:pPr>
                      <a:endParaRPr lang="nb-NO" sz="1400" b="0" baseline="0" dirty="0" smtClean="0"/>
                    </a:p>
                    <a:p>
                      <a:pPr marL="0" lvl="0" algn="l" rtl="0">
                        <a:buSzPct val="25000"/>
                        <a:buNone/>
                      </a:pPr>
                      <a:r>
                        <a:rPr lang="nb-NO" sz="1400" b="0" baseline="0" dirty="0" smtClean="0"/>
                        <a:t>1. Reduce incidence of malaria among school-aged children</a:t>
                      </a:r>
                      <a:r>
                        <a:rPr lang="x-none" sz="1400" b="0" baseline="0" smtClean="0"/>
                        <a:t> </a:t>
                      </a:r>
                      <a:endParaRPr lang="x-none" sz="1400" b="0" baseline="0"/>
                    </a:p>
                  </a:txBody>
                  <a:tcPr marL="91450" marR="91450" marT="45725" marB="45725"/>
                </a:tc>
              </a:tr>
              <a:tr h="1398925">
                <a:tc>
                  <a:txBody>
                    <a:bodyPr/>
                    <a:lstStyle/>
                    <a:p>
                      <a:pPr marL="0" lvl="0" algn="l" rtl="0">
                        <a:buSzPct val="25000"/>
                        <a:buNone/>
                      </a:pPr>
                      <a:r>
                        <a:rPr lang="x-none" sz="1400"/>
                        <a:t>What is required (</a:t>
                      </a:r>
                      <a:r>
                        <a:rPr lang="x-none" sz="1400" b="1"/>
                        <a:t>needs</a:t>
                      </a:r>
                      <a:r>
                        <a:rPr lang="x-none" sz="1400"/>
                        <a:t>) to strengthen your Malaria and other Tropical Disease</a:t>
                      </a:r>
                      <a:r>
                        <a:rPr lang="x-none" sz="1400" baseline="0"/>
                        <a:t> </a:t>
                      </a:r>
                      <a:r>
                        <a:rPr lang="x-none" sz="1400"/>
                        <a:t>services and education in schools? </a:t>
                      </a:r>
                      <a:r>
                        <a:rPr lang="nb-NO" sz="1400" dirty="0" smtClean="0"/>
                        <a:t> </a:t>
                      </a:r>
                    </a:p>
                    <a:p>
                      <a:pPr marL="0" lvl="0" algn="l" rtl="0">
                        <a:buSzPct val="25000"/>
                        <a:buNone/>
                      </a:pPr>
                      <a:endParaRPr lang="nb-NO" sz="1400" dirty="0" smtClean="0"/>
                    </a:p>
                    <a:p>
                      <a:pPr marL="0" lvl="0" algn="l" rtl="0">
                        <a:buSzPct val="25000"/>
                        <a:buNone/>
                      </a:pPr>
                      <a:r>
                        <a:rPr lang="nb-NO" sz="1400" dirty="0" smtClean="0"/>
                        <a:t>1. Intensifying the health education programmes in schools</a:t>
                      </a:r>
                      <a:r>
                        <a:rPr lang="x-none" sz="1400" smtClean="0"/>
                        <a:t> </a:t>
                      </a:r>
                      <a:endParaRPr lang="x-none" sz="1400"/>
                    </a:p>
                  </a:txBody>
                  <a:tcPr marL="91450" marR="91450" marT="45725" marB="45725"/>
                </a:tc>
              </a:tr>
              <a:tr h="1398925">
                <a:tc>
                  <a:txBody>
                    <a:bodyPr/>
                    <a:lstStyle/>
                    <a:p>
                      <a:pPr marL="0" marR="0" lvl="0" indent="0" algn="l" rtl="0">
                        <a:lnSpc>
                          <a:spcPct val="100000"/>
                        </a:lnSpc>
                        <a:spcBef>
                          <a:spcPts val="0"/>
                        </a:spcBef>
                        <a:spcAft>
                          <a:spcPts val="0"/>
                        </a:spcAft>
                        <a:buClr>
                          <a:schemeClr val="dk1"/>
                        </a:buClr>
                        <a:buSzPct val="25000"/>
                        <a:buNone/>
                      </a:pPr>
                      <a:r>
                        <a:rPr lang="x-none" sz="1400"/>
                        <a:t>What </a:t>
                      </a:r>
                      <a:r>
                        <a:rPr lang="x-none" sz="1400" b="1"/>
                        <a:t>actions</a:t>
                      </a:r>
                      <a:r>
                        <a:rPr lang="x-none" sz="1400"/>
                        <a:t> can you</a:t>
                      </a:r>
                      <a:r>
                        <a:rPr lang="x-none" sz="1400" baseline="0"/>
                        <a:t> facilitate upon your return home to address these needs</a:t>
                      </a:r>
                      <a:r>
                        <a:rPr lang="x-none" sz="1400" baseline="0" smtClean="0"/>
                        <a:t>?</a:t>
                      </a:r>
                      <a:r>
                        <a:rPr lang="nb-NO" sz="1400" baseline="0" dirty="0" smtClean="0"/>
                        <a:t> </a:t>
                      </a:r>
                    </a:p>
                    <a:p>
                      <a:pPr marL="0" marR="0" lvl="0" indent="0" algn="l" rtl="0">
                        <a:lnSpc>
                          <a:spcPct val="100000"/>
                        </a:lnSpc>
                        <a:spcBef>
                          <a:spcPts val="0"/>
                        </a:spcBef>
                        <a:spcAft>
                          <a:spcPts val="0"/>
                        </a:spcAft>
                        <a:buClr>
                          <a:schemeClr val="dk1"/>
                        </a:buClr>
                        <a:buSzPct val="25000"/>
                        <a:buNone/>
                      </a:pPr>
                      <a:endParaRPr lang="nb-NO" sz="1400" baseline="0" dirty="0" smtClean="0"/>
                    </a:p>
                    <a:p>
                      <a:pPr marL="0" marR="0" lvl="0" indent="0" algn="l" rtl="0">
                        <a:lnSpc>
                          <a:spcPct val="100000"/>
                        </a:lnSpc>
                        <a:spcBef>
                          <a:spcPts val="0"/>
                        </a:spcBef>
                        <a:spcAft>
                          <a:spcPts val="0"/>
                        </a:spcAft>
                        <a:buClr>
                          <a:schemeClr val="dk1"/>
                        </a:buClr>
                        <a:buSzPct val="25000"/>
                        <a:buNone/>
                      </a:pPr>
                      <a:r>
                        <a:rPr lang="nb-NO" sz="1400" baseline="0" dirty="0" smtClean="0"/>
                        <a:t>1.Convene meeting to share experiences/information with relevant stakeholders in order to chat the way forward.</a:t>
                      </a:r>
                      <a:endParaRPr lang="x-none" sz="1400" baseline="0"/>
                    </a:p>
                  </a:txBody>
                  <a:tcPr marL="91450" marR="91450" marT="45725" marB="45725"/>
                </a:tc>
              </a:tr>
            </a:tbl>
          </a:graphicData>
        </a:graphic>
      </p:graphicFrame>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p:nvPr/>
        </p:nvSpPr>
        <p:spPr>
          <a:xfrm>
            <a:off x="0" y="0"/>
            <a:ext cx="9144000" cy="825499"/>
          </a:xfrm>
          <a:prstGeom prst="rect">
            <a:avLst/>
          </a:prstGeom>
          <a:blipFill>
            <a:blip r:embed="rId3"/>
            <a:stretch>
              <a:fillRect/>
            </a:stretch>
          </a:blipFill>
        </p:spPr>
      </p:sp>
      <p:sp>
        <p:nvSpPr>
          <p:cNvPr id="284" name="Shape 284"/>
          <p:cNvSpPr/>
          <p:nvPr/>
        </p:nvSpPr>
        <p:spPr>
          <a:xfrm>
            <a:off x="0" y="825500"/>
            <a:ext cx="9144000" cy="412749"/>
          </a:xfrm>
          <a:prstGeom prst="rect">
            <a:avLst/>
          </a:prstGeom>
          <a:blipFill>
            <a:blip r:embed="rId4"/>
            <a:stretch>
              <a:fillRect/>
            </a:stretch>
          </a:blipFill>
        </p:spPr>
      </p:sp>
      <p:sp>
        <p:nvSpPr>
          <p:cNvPr id="285" name="Shape 285"/>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03</a:t>
            </a:r>
          </a:p>
        </p:txBody>
      </p:sp>
      <p:sp>
        <p:nvSpPr>
          <p:cNvPr id="286" name="Shape 286"/>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Short Term Action Plan</a:t>
            </a:r>
          </a:p>
        </p:txBody>
      </p:sp>
      <p:graphicFrame>
        <p:nvGraphicFramePr>
          <p:cNvPr id="287" name="Shape 287"/>
          <p:cNvGraphicFramePr/>
          <p:nvPr/>
        </p:nvGraphicFramePr>
        <p:xfrm>
          <a:off x="827584" y="1556791"/>
          <a:ext cx="7488800" cy="7589000"/>
        </p:xfrm>
        <a:graphic>
          <a:graphicData uri="http://schemas.openxmlformats.org/drawingml/2006/table">
            <a:tbl>
              <a:tblPr>
                <a:noFill/>
                <a:tableStyleId>{CC29515C-4952-4B9A-94A5-8DB45795B510}</a:tableStyleId>
              </a:tblPr>
              <a:tblGrid>
                <a:gridCol w="1905125"/>
                <a:gridCol w="385025"/>
                <a:gridCol w="1843575"/>
                <a:gridCol w="1179425"/>
                <a:gridCol w="1042025"/>
                <a:gridCol w="1133625"/>
              </a:tblGrid>
              <a:tr h="43205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Program Name: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dirty="0" smtClean="0"/>
                        <a:t>Malaria</a:t>
                      </a:r>
                      <a:r>
                        <a:rPr lang="nb-NO" baseline="0" dirty="0" smtClean="0"/>
                        <a:t> prevention and control</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470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Goal:</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sz="1400" b="0" baseline="0" dirty="0" smtClean="0"/>
                        <a:t>Reduction in the incidence of malaria among school-aged children</a:t>
                      </a:r>
                      <a:r>
                        <a:rPr lang="x-none" sz="1400" b="0" baseline="0" smtClean="0"/>
                        <a:t> </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35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3725">
                <a:tc gridSpan="2">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Needs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Activities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Timeframe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Responsible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Verification of Completion</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r>
              <a:tr h="40905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dirty="0" smtClean="0"/>
                        <a:t>1.</a:t>
                      </a:r>
                      <a:r>
                        <a:rPr lang="en-US" dirty="0" smtClean="0"/>
                        <a:t> Inadequate knowledge among teachers/other</a:t>
                      </a:r>
                      <a:r>
                        <a:rPr lang="en-US" baseline="0" dirty="0" smtClean="0"/>
                        <a:t> stakeholders</a:t>
                      </a:r>
                      <a:r>
                        <a:rPr lang="en-US" dirty="0" smtClean="0"/>
                        <a:t> on measures of malaria prevention and control.</a:t>
                      </a:r>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marL="342900" indent="-342900">
                        <a:buAutoNum type="arabicPeriod"/>
                      </a:pPr>
                      <a:r>
                        <a:rPr lang="nb-NO" baseline="0" dirty="0" smtClean="0"/>
                        <a:t>Training of trainers</a:t>
                      </a:r>
                    </a:p>
                    <a:p>
                      <a:pPr marL="342900" indent="-342900">
                        <a:buAutoNum type="arabicPeriod"/>
                      </a:pPr>
                      <a:r>
                        <a:rPr lang="nb-NO" baseline="0" dirty="0" smtClean="0"/>
                        <a:t>Health talks/sessions</a:t>
                      </a:r>
                    </a:p>
                    <a:p>
                      <a:pPr marL="342900" indent="-342900">
                        <a:buAutoNum type="arabicPeriod"/>
                      </a:pPr>
                      <a:r>
                        <a:rPr lang="nb-NO" baseline="0" dirty="0" smtClean="0"/>
                        <a:t>Distribution of ITNs pupils/communities</a:t>
                      </a:r>
                    </a:p>
                    <a:p>
                      <a:pPr marL="342900" indent="-342900">
                        <a:buAutoNum type="arabicPeriod"/>
                      </a:pPr>
                      <a:r>
                        <a:rPr lang="nb-NO" baseline="0" dirty="0" smtClean="0"/>
                        <a:t>Drama/plays</a:t>
                      </a:r>
                    </a:p>
                    <a:p>
                      <a:pPr marL="342900" indent="-342900">
                        <a:buAutoNum type="arabicPeriod"/>
                      </a:pPr>
                      <a:r>
                        <a:rPr lang="nb-NO" baseline="0" dirty="0" smtClean="0"/>
                        <a:t>Used of TCs to convey health messages</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2012 - 2017</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p>
                    <a:p>
                      <a:r>
                        <a:rPr lang="nb-NO" dirty="0" smtClean="0"/>
                        <a:t>MoHSW</a:t>
                      </a:r>
                    </a:p>
                    <a:p>
                      <a:r>
                        <a:rPr lang="nb-NO" dirty="0" smtClean="0"/>
                        <a:t>MoLG</a:t>
                      </a:r>
                    </a:p>
                    <a:p>
                      <a:r>
                        <a:rPr lang="nb-NO" dirty="0" smtClean="0"/>
                        <a:t>UNICEF</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bl>
          </a:graphicData>
        </a:graphic>
      </p:graphicFrame>
      <p:sp>
        <p:nvSpPr>
          <p:cNvPr id="288" name="Shape 288"/>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Malaria and other Tropical Diseases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p:nvPr/>
        </p:nvSpPr>
        <p:spPr>
          <a:xfrm>
            <a:off x="0" y="0"/>
            <a:ext cx="9144000" cy="825499"/>
          </a:xfrm>
          <a:prstGeom prst="rect">
            <a:avLst/>
          </a:prstGeom>
          <a:blipFill>
            <a:blip r:embed="rId3"/>
            <a:stretch>
              <a:fillRect/>
            </a:stretch>
          </a:blipFill>
        </p:spPr>
      </p:sp>
      <p:sp>
        <p:nvSpPr>
          <p:cNvPr id="112" name="Shape 112"/>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113" name="Shape 113"/>
          <p:cNvSpPr/>
          <p:nvPr/>
        </p:nvSpPr>
        <p:spPr>
          <a:xfrm>
            <a:off x="0" y="825500"/>
            <a:ext cx="9144000" cy="412749"/>
          </a:xfrm>
          <a:prstGeom prst="rect">
            <a:avLst/>
          </a:prstGeom>
          <a:blipFill>
            <a:blip r:embed="rId4"/>
            <a:stretch>
              <a:fillRect/>
            </a:stretch>
          </a:blipFill>
        </p:spPr>
      </p:sp>
      <p:sp>
        <p:nvSpPr>
          <p:cNvPr id="114" name="Shape 114"/>
          <p:cNvSpPr txBox="1"/>
          <p:nvPr/>
        </p:nvSpPr>
        <p:spPr>
          <a:xfrm>
            <a:off x="930175" y="825500"/>
            <a:ext cx="3960440"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 Services</a:t>
            </a:r>
          </a:p>
        </p:txBody>
      </p:sp>
      <p:sp>
        <p:nvSpPr>
          <p:cNvPr id="115" name="Shape 115"/>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16" name="Shape 116"/>
          <p:cNvGraphicFramePr/>
          <p:nvPr/>
        </p:nvGraphicFramePr>
        <p:xfrm>
          <a:off x="827583" y="1628800"/>
          <a:ext cx="7560850" cy="4608500"/>
        </p:xfrm>
        <a:graphic>
          <a:graphicData uri="http://schemas.openxmlformats.org/drawingml/2006/table">
            <a:tbl>
              <a:tblPr firstRow="1" bandRow="1">
                <a:noFill/>
                <a:tableStyleId>{BDBFB7AD-6AF9-4B7A-8D35-0E830C472EA6}</a:tableStyleId>
              </a:tblPr>
              <a:tblGrid>
                <a:gridCol w="7560850"/>
              </a:tblGrid>
              <a:tr h="2304250">
                <a:tc>
                  <a:txBody>
                    <a:bodyPr/>
                    <a:lstStyle/>
                    <a:p>
                      <a:pPr marL="0" lvl="0" algn="l" rtl="0">
                        <a:buSzPct val="25000"/>
                        <a:buNone/>
                      </a:pPr>
                      <a:r>
                        <a:rPr lang="x-none" sz="1400" b="0"/>
                        <a:t>What </a:t>
                      </a:r>
                      <a:r>
                        <a:rPr lang="x-none" sz="1400" b="1"/>
                        <a:t>observations</a:t>
                      </a:r>
                      <a:r>
                        <a:rPr lang="x-none" sz="1400" b="0"/>
                        <a:t> of WatSan</a:t>
                      </a:r>
                      <a:r>
                        <a:rPr lang="x-none" sz="1400" b="0" baseline="0"/>
                        <a:t> </a:t>
                      </a:r>
                      <a:r>
                        <a:rPr lang="x-none" sz="1400" b="0"/>
                        <a:t>services</a:t>
                      </a:r>
                      <a:r>
                        <a:rPr lang="x-none" sz="1400" b="1"/>
                        <a:t>*</a:t>
                      </a:r>
                      <a:r>
                        <a:rPr lang="x-none" sz="1400" b="0"/>
                        <a:t> from the field and lectures were you impressed by, i.e. what</a:t>
                      </a:r>
                      <a:r>
                        <a:rPr lang="x-none" sz="1400" b="0" baseline="0"/>
                        <a:t> </a:t>
                      </a:r>
                      <a:r>
                        <a:rPr lang="x-none" sz="1400" b="0"/>
                        <a:t>best practices were observed? Is this relevant</a:t>
                      </a:r>
                      <a:r>
                        <a:rPr lang="x-none" sz="1400" b="0" baseline="0"/>
                        <a:t> to your country program?</a:t>
                      </a:r>
                    </a:p>
                    <a:p>
                      <a:endParaRPr lang="x-none" sz="1400" b="0" baseline="0"/>
                    </a:p>
                    <a:p>
                      <a:r>
                        <a:rPr lang="nb-NO" sz="1400" b="0" baseline="0" dirty="0" smtClean="0"/>
                        <a:t>1.There are taps with running water and soap for handwashing before and after eating food, and after visiting toilet</a:t>
                      </a:r>
                    </a:p>
                    <a:p>
                      <a:r>
                        <a:rPr lang="nb-NO" sz="1400" b="0" baseline="0" dirty="0" smtClean="0"/>
                        <a:t>2. Improvised containers with  appropriate local technology filled with water for handwashing before and after eating food, and after visiting toilet</a:t>
                      </a:r>
                    </a:p>
                    <a:p>
                      <a:r>
                        <a:rPr lang="nb-NO" sz="1400" b="0" baseline="0" dirty="0" smtClean="0"/>
                        <a:t>3. There are separate toilets for boys and girls</a:t>
                      </a:r>
                    </a:p>
                    <a:p>
                      <a:r>
                        <a:rPr lang="nb-NO" sz="1400" b="0" baseline="0" dirty="0" smtClean="0"/>
                        <a:t>4. Provision of sanitary toiwels and bath rooms for girls</a:t>
                      </a:r>
                      <a:endParaRPr lang="x-none" sz="1400" b="0" baseline="0"/>
                    </a:p>
                  </a:txBody>
                  <a:tcPr marL="91450" marR="91450" marT="45725" marB="45725"/>
                </a:tc>
              </a:tr>
              <a:tr h="2304250">
                <a:tc>
                  <a:txBody>
                    <a:bodyPr/>
                    <a:lstStyle/>
                    <a:p>
                      <a:pPr marL="0" lvl="0" algn="l" rtl="0">
                        <a:buSzPct val="25000"/>
                        <a:buNone/>
                      </a:pPr>
                      <a:r>
                        <a:rPr lang="x-none" sz="1400"/>
                        <a:t>How could you see elements of the WatSan program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a:t>
                      </a:r>
                      <a:r>
                        <a:rPr lang="x-none" sz="1400" baseline="0" smtClean="0"/>
                        <a:t>f</a:t>
                      </a:r>
                      <a:endParaRPr lang="nb-NO" sz="1400" baseline="0" dirty="0" smtClean="0"/>
                    </a:p>
                    <a:p>
                      <a:pPr marL="0" lvl="0" algn="l" rtl="0">
                        <a:buSzPct val="25000"/>
                        <a:buNone/>
                      </a:pPr>
                      <a:r>
                        <a:rPr lang="x-none" sz="1400" baseline="0" smtClean="0"/>
                        <a:t>ace?</a:t>
                      </a:r>
                      <a:endParaRPr lang="nb-NO" sz="1400" baseline="0" dirty="0" smtClean="0"/>
                    </a:p>
                    <a:p>
                      <a:pPr marL="0" lvl="0" algn="l" rtl="0">
                        <a:buSzPct val="25000"/>
                        <a:buNone/>
                      </a:pPr>
                      <a:endParaRPr lang="nb-NO" sz="1400" baseline="0" dirty="0" smtClean="0"/>
                    </a:p>
                    <a:p>
                      <a:pPr marL="0" lvl="0" algn="l" rtl="0">
                        <a:buSzPct val="25000"/>
                        <a:buNone/>
                      </a:pPr>
                      <a:r>
                        <a:rPr lang="nb-NO" sz="1400" baseline="0" dirty="0" smtClean="0"/>
                        <a:t>1.Yes, There is a political will tosupport the initiative</a:t>
                      </a:r>
                    </a:p>
                    <a:p>
                      <a:pPr marL="0" lvl="0" algn="l" rtl="0">
                        <a:buSzPct val="25000"/>
                        <a:buNone/>
                      </a:pPr>
                      <a:r>
                        <a:rPr lang="nb-NO" sz="1400" baseline="0" dirty="0" smtClean="0"/>
                        <a:t>2. Existence of key stakeholders to partner and collaborate for a well coordinated and sustained WatSan programme</a:t>
                      </a:r>
                    </a:p>
                    <a:p>
                      <a:pPr marL="0" lvl="0" algn="l" rtl="0">
                        <a:buSzPct val="25000"/>
                        <a:buNone/>
                      </a:pPr>
                      <a:endParaRPr lang="nb-NO" sz="1400" baseline="0" dirty="0" smtClean="0"/>
                    </a:p>
                    <a:p>
                      <a:pPr marL="0" lvl="0" algn="l" rtl="0">
                        <a:buSzPct val="25000"/>
                        <a:buNone/>
                      </a:pPr>
                      <a:r>
                        <a:rPr lang="nb-NO" sz="1400" baseline="0" dirty="0" smtClean="0"/>
                        <a:t>Challenges:</a:t>
                      </a:r>
                    </a:p>
                    <a:p>
                      <a:pPr marL="0" lvl="0" algn="l" rtl="0">
                        <a:buSzPct val="25000"/>
                        <a:buNone/>
                      </a:pPr>
                      <a:r>
                        <a:rPr lang="nb-NO" sz="1400" baseline="0" dirty="0" smtClean="0"/>
                        <a:t>1.Social and cultural acceptability of the programme.</a:t>
                      </a:r>
                      <a:endParaRPr lang="x-none" sz="1400" baseline="0"/>
                    </a:p>
                  </a:txBody>
                  <a:tcPr marL="91450" marR="91450" marT="45725" marB="45725"/>
                </a:tc>
              </a:tr>
            </a:tbl>
          </a:graphicData>
        </a:graphic>
      </p:graphicFrame>
      <p:sp>
        <p:nvSpPr>
          <p:cNvPr id="117" name="Shape 117"/>
          <p:cNvSpPr txBox="1"/>
          <p:nvPr/>
        </p:nvSpPr>
        <p:spPr>
          <a:xfrm>
            <a:off x="827583" y="6309319"/>
            <a:ext cx="7560839" cy="430886"/>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chemeClr val="dk1"/>
                </a:solidFill>
                <a:latin typeface="Arial"/>
                <a:ea typeface="Arial"/>
                <a:cs typeface="Arial"/>
                <a:sym typeface="Arial"/>
              </a:rPr>
              <a:t>*</a:t>
            </a:r>
            <a:r>
              <a:rPr lang="x-none" sz="800" b="0" i="0" u="none" strike="noStrike" cap="none" baseline="0">
                <a:solidFill>
                  <a:schemeClr val="dk1"/>
                </a:solidFill>
                <a:latin typeface="Arial"/>
                <a:ea typeface="Arial"/>
                <a:cs typeface="Arial"/>
                <a:sym typeface="Arial"/>
              </a:rPr>
              <a:t>Note: School based services include  provision of potable water, handwashing facilities and separate latrines for boys/girls/teachers;  waste disposal; screening, testing, treatment  and referral for ailments; information &amp; advice; micronutrient supplementation and school meals , among others.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p:nvPr/>
        </p:nvSpPr>
        <p:spPr>
          <a:xfrm>
            <a:off x="0" y="0"/>
            <a:ext cx="9144000" cy="825499"/>
          </a:xfrm>
          <a:prstGeom prst="rect">
            <a:avLst/>
          </a:prstGeom>
          <a:blipFill>
            <a:blip r:embed="rId3"/>
            <a:stretch>
              <a:fillRect/>
            </a:stretch>
          </a:blipFill>
        </p:spPr>
      </p:sp>
      <p:sp>
        <p:nvSpPr>
          <p:cNvPr id="294" name="Shape 294"/>
          <p:cNvSpPr/>
          <p:nvPr/>
        </p:nvSpPr>
        <p:spPr>
          <a:xfrm>
            <a:off x="0" y="825500"/>
            <a:ext cx="9144000" cy="412749"/>
          </a:xfrm>
          <a:prstGeom prst="rect">
            <a:avLst/>
          </a:prstGeom>
          <a:blipFill>
            <a:blip r:embed="rId4"/>
            <a:stretch>
              <a:fillRect/>
            </a:stretch>
          </a:blipFill>
        </p:spPr>
      </p:sp>
      <p:sp>
        <p:nvSpPr>
          <p:cNvPr id="295" name="Shape 29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Environment</a:t>
            </a:r>
          </a:p>
        </p:txBody>
      </p:sp>
      <p:sp>
        <p:nvSpPr>
          <p:cNvPr id="296" name="Shape 296"/>
          <p:cNvSpPr txBox="1"/>
          <p:nvPr/>
        </p:nvSpPr>
        <p:spPr>
          <a:xfrm>
            <a:off x="930175" y="825500"/>
            <a:ext cx="6378127" cy="369330"/>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Safe &amp; Secure Learning Environment Services &amp; Infrastructure</a:t>
            </a:r>
          </a:p>
        </p:txBody>
      </p:sp>
      <p:sp>
        <p:nvSpPr>
          <p:cNvPr id="297" name="Shape 29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graphicFrame>
        <p:nvGraphicFramePr>
          <p:cNvPr id="298" name="Shape 298"/>
          <p:cNvGraphicFramePr/>
          <p:nvPr/>
        </p:nvGraphicFramePr>
        <p:xfrm>
          <a:off x="827583" y="1628800"/>
          <a:ext cx="7560850" cy="4742660"/>
        </p:xfrm>
        <a:graphic>
          <a:graphicData uri="http://schemas.openxmlformats.org/drawingml/2006/table">
            <a:tbl>
              <a:tblPr firstRow="1" bandRow="1">
                <a:noFill/>
                <a:tableStyleId>{65F9D4FC-5092-4D83-B0B7-B566EE66D9FA}</a:tableStyleId>
              </a:tblPr>
              <a:tblGrid>
                <a:gridCol w="7560850"/>
              </a:tblGrid>
              <a:tr h="2304250">
                <a:tc>
                  <a:txBody>
                    <a:bodyPr/>
                    <a:lstStyle/>
                    <a:p>
                      <a:pPr marL="0" lvl="0" algn="l" rtl="0">
                        <a:buSzPct val="25000"/>
                        <a:buNone/>
                      </a:pPr>
                      <a:r>
                        <a:rPr lang="x-none" sz="1400" b="0"/>
                        <a:t>What </a:t>
                      </a:r>
                      <a:r>
                        <a:rPr lang="x-none" sz="1400" b="1"/>
                        <a:t>observations</a:t>
                      </a:r>
                      <a:r>
                        <a:rPr lang="x-none" sz="1400" b="0"/>
                        <a:t> of Safe &amp; Secure</a:t>
                      </a:r>
                      <a:r>
                        <a:rPr lang="x-none" sz="1400" b="0" baseline="0"/>
                        <a:t> Learning</a:t>
                      </a:r>
                      <a:r>
                        <a:rPr lang="x-none" sz="1400" b="0"/>
                        <a:t> Environment services and infrastructure* from the field and lectures were you impressed by, i.e. what</a:t>
                      </a:r>
                      <a:r>
                        <a:rPr lang="x-none" sz="1400" b="0" baseline="0"/>
                        <a:t> </a:t>
                      </a:r>
                      <a:r>
                        <a:rPr lang="x-none" sz="1400" b="0"/>
                        <a:t>best practices were observed? Is this relevant</a:t>
                      </a:r>
                      <a:r>
                        <a:rPr lang="x-none" sz="1400" b="0" baseline="0"/>
                        <a:t> to your country program</a:t>
                      </a:r>
                      <a:r>
                        <a:rPr lang="x-none" sz="1400" b="0" baseline="0" smtClean="0"/>
                        <a:t>?</a:t>
                      </a:r>
                      <a:r>
                        <a:rPr lang="nb-NO" sz="1400" b="0" baseline="0" dirty="0" smtClean="0"/>
                        <a:t>  </a:t>
                      </a:r>
                    </a:p>
                    <a:p>
                      <a:pPr marL="0" lvl="0" algn="l" rtl="0">
                        <a:buSzPct val="25000"/>
                        <a:buNone/>
                      </a:pPr>
                      <a:endParaRPr lang="nb-NO" sz="1400" b="0" baseline="0" dirty="0" smtClean="0"/>
                    </a:p>
                    <a:p>
                      <a:pPr marL="0" lvl="0" algn="l" rtl="0">
                        <a:buSzPct val="25000"/>
                        <a:buNone/>
                      </a:pPr>
                      <a:r>
                        <a:rPr lang="nb-NO" sz="1400" b="0" baseline="0" dirty="0" smtClean="0"/>
                        <a:t>1. Fencing of the school perimeter</a:t>
                      </a:r>
                    </a:p>
                    <a:p>
                      <a:pPr marL="0" lvl="0" algn="l" rtl="0">
                        <a:buSzPct val="25000"/>
                        <a:buNone/>
                      </a:pPr>
                      <a:r>
                        <a:rPr lang="nb-NO" sz="1400" b="0" baseline="0" dirty="0" smtClean="0"/>
                        <a:t>2. Employment and maintenance of security personnel in school</a:t>
                      </a:r>
                    </a:p>
                    <a:p>
                      <a:pPr marL="0" lvl="0" algn="l" rtl="0">
                        <a:buSzPct val="25000"/>
                        <a:buNone/>
                      </a:pPr>
                      <a:r>
                        <a:rPr lang="nb-NO" sz="1400" b="0" baseline="0" dirty="0" smtClean="0"/>
                        <a:t>3. School environment kept clean and free from objects that may cause injuries </a:t>
                      </a:r>
                      <a:endParaRPr lang="x-none" sz="1400" b="0" baseline="0"/>
                    </a:p>
                    <a:p>
                      <a:endParaRPr lang="x-none" sz="1400" b="0" baseline="0"/>
                    </a:p>
                    <a:p>
                      <a:endParaRPr lang="x-none" sz="1400" b="0" baseline="0"/>
                    </a:p>
                  </a:txBody>
                  <a:tcPr marL="91450" marR="91450" marT="45725" marB="45725"/>
                </a:tc>
              </a:tr>
              <a:tr h="2304250">
                <a:tc>
                  <a:txBody>
                    <a:bodyPr/>
                    <a:lstStyle/>
                    <a:p>
                      <a:pPr marL="0" lvl="0" algn="l" rtl="0">
                        <a:buSzPct val="25000"/>
                        <a:buNone/>
                      </a:pPr>
                      <a:r>
                        <a:rPr lang="x-none" sz="1400"/>
                        <a:t>How could you see elements of the Safe &amp; Secure Learning</a:t>
                      </a:r>
                      <a:r>
                        <a:rPr lang="x-none" sz="1400" baseline="0"/>
                        <a:t> Environment </a:t>
                      </a:r>
                      <a:r>
                        <a:rPr lang="x-none" sz="1400"/>
                        <a:t>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r>
                        <a:rPr lang="x-none" sz="1400" baseline="0" smtClean="0"/>
                        <a:t>?</a:t>
                      </a:r>
                      <a:r>
                        <a:rPr lang="nb-NO" sz="1400" baseline="0" dirty="0" smtClean="0"/>
                        <a:t> . </a:t>
                      </a:r>
                    </a:p>
                    <a:p>
                      <a:pPr marL="0" lvl="0" algn="l" rtl="0">
                        <a:buSzPct val="25000"/>
                        <a:buNone/>
                      </a:pPr>
                      <a:endParaRPr lang="nb-NO" sz="1400" baseline="0" dirty="0" smtClean="0"/>
                    </a:p>
                    <a:p>
                      <a:pPr marL="0" lvl="0" algn="l" rtl="0">
                        <a:buSzPct val="25000"/>
                        <a:buNone/>
                      </a:pPr>
                      <a:r>
                        <a:rPr lang="nb-NO" sz="1400" baseline="0" dirty="0" smtClean="0"/>
                        <a:t>1.Pupils could be used as agents of change in keeping their environment secure and safe</a:t>
                      </a:r>
                    </a:p>
                    <a:p>
                      <a:pPr marL="0" lvl="0" algn="l" rtl="0">
                        <a:buSzPct val="25000"/>
                        <a:buNone/>
                      </a:pPr>
                      <a:r>
                        <a:rPr lang="nb-NO" sz="1400" baseline="0" dirty="0" smtClean="0"/>
                        <a:t>2. Failure of pupils and communities to comply with safe environment measures (Threat)</a:t>
                      </a:r>
                      <a:endParaRPr lang="x-none" sz="1400" baseline="0" smtClean="0"/>
                    </a:p>
                    <a:p>
                      <a:pPr marL="0" lvl="0" algn="l" rtl="0">
                        <a:buSzPct val="25000"/>
                        <a:buNone/>
                      </a:pPr>
                      <a:r>
                        <a:rPr lang="nb-NO" sz="1400" baseline="0" dirty="0" smtClean="0"/>
                        <a:t> </a:t>
                      </a:r>
                    </a:p>
                    <a:p>
                      <a:pPr marL="0" lvl="0" algn="l" rtl="0">
                        <a:buSzPct val="25000"/>
                        <a:buNone/>
                      </a:pPr>
                      <a:endParaRPr lang="nb-NO" sz="1400" baseline="0" dirty="0" smtClean="0"/>
                    </a:p>
                    <a:p>
                      <a:pPr marL="0" lvl="0" algn="l" rtl="0">
                        <a:buSzPct val="25000"/>
                        <a:buNone/>
                      </a:pPr>
                      <a:endParaRPr lang="nb-NO" sz="1400" baseline="0" dirty="0" smtClean="0"/>
                    </a:p>
                    <a:p>
                      <a:pPr marL="0" lvl="0" algn="l" rtl="0">
                        <a:buSzPct val="25000"/>
                        <a:buNone/>
                      </a:pPr>
                      <a:endParaRPr lang="nb-NO" sz="1400" baseline="0" dirty="0" smtClean="0"/>
                    </a:p>
                    <a:p>
                      <a:pPr marL="0" lvl="0" algn="l" rtl="0">
                        <a:buSzPct val="25000"/>
                        <a:buNone/>
                      </a:pPr>
                      <a:endParaRPr lang="x-none" sz="1400" baseline="0"/>
                    </a:p>
                  </a:txBody>
                  <a:tcPr marL="91450" marR="91450" marT="45725" marB="45725"/>
                </a:tc>
              </a:tr>
            </a:tbl>
          </a:graphicData>
        </a:graphic>
      </p:graphicFrame>
      <p:sp>
        <p:nvSpPr>
          <p:cNvPr id="299" name="Shape 299"/>
          <p:cNvSpPr txBox="1"/>
          <p:nvPr/>
        </p:nvSpPr>
        <p:spPr>
          <a:xfrm>
            <a:off x="827583" y="6180892"/>
            <a:ext cx="7560839" cy="677108"/>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chemeClr val="dk1"/>
                </a:solidFill>
                <a:latin typeface="Arial"/>
                <a:ea typeface="Arial"/>
                <a:cs typeface="Arial"/>
                <a:sym typeface="Arial"/>
              </a:rPr>
              <a:t>*</a:t>
            </a:r>
            <a:r>
              <a:rPr lang="x-none" sz="800" b="0" i="0" u="none" strike="noStrike" cap="none" baseline="0">
                <a:solidFill>
                  <a:schemeClr val="dk1"/>
                </a:solidFill>
                <a:latin typeface="Arial"/>
                <a:ea typeface="Arial"/>
                <a:cs typeface="Arial"/>
                <a:sym typeface="Arial"/>
              </a:rPr>
              <a:t>Note: Safe school environment infrastructure includes  all elements of WatSan but is not limited to this. Fencing/protecting the perimeter of school grounds, mechanisms for monitoring school visitors,  clean and safe common/play areas and equipment, and child-accessible facilities for both disabled and non-disabled children are examples. Services may include rubbish removal, regular maintenance of facilities, provision of psychosocial support., and sensitisation activities with students on issues such as  bullying, gender, HIV, etc.</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p:nvPr/>
        </p:nvSpPr>
        <p:spPr>
          <a:xfrm>
            <a:off x="0" y="0"/>
            <a:ext cx="9144000" cy="825499"/>
          </a:xfrm>
          <a:prstGeom prst="rect">
            <a:avLst/>
          </a:prstGeom>
          <a:blipFill>
            <a:blip r:embed="rId3"/>
            <a:stretch>
              <a:fillRect/>
            </a:stretch>
          </a:blipFill>
        </p:spPr>
      </p:sp>
      <p:sp>
        <p:nvSpPr>
          <p:cNvPr id="305" name="Shape 305"/>
          <p:cNvSpPr/>
          <p:nvPr/>
        </p:nvSpPr>
        <p:spPr>
          <a:xfrm>
            <a:off x="0" y="825500"/>
            <a:ext cx="9144000" cy="412749"/>
          </a:xfrm>
          <a:prstGeom prst="rect">
            <a:avLst/>
          </a:prstGeom>
          <a:blipFill>
            <a:blip r:embed="rId4"/>
            <a:stretch>
              <a:fillRect/>
            </a:stretch>
          </a:blipFill>
        </p:spPr>
      </p:sp>
      <p:sp>
        <p:nvSpPr>
          <p:cNvPr id="306" name="Shape 306"/>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Environment</a:t>
            </a:r>
          </a:p>
        </p:txBody>
      </p:sp>
      <p:sp>
        <p:nvSpPr>
          <p:cNvPr id="307" name="Shape 307"/>
          <p:cNvSpPr txBox="1"/>
          <p:nvPr/>
        </p:nvSpPr>
        <p:spPr>
          <a:xfrm>
            <a:off x="930175" y="825500"/>
            <a:ext cx="821382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Safe &amp; Secure Learning Environment – Engaging with the Community and Pupils</a:t>
            </a:r>
          </a:p>
        </p:txBody>
      </p:sp>
      <p:sp>
        <p:nvSpPr>
          <p:cNvPr id="308" name="Shape 308"/>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graphicFrame>
        <p:nvGraphicFramePr>
          <p:cNvPr id="309" name="Shape 309"/>
          <p:cNvGraphicFramePr/>
          <p:nvPr/>
        </p:nvGraphicFramePr>
        <p:xfrm>
          <a:off x="827583" y="1700808"/>
          <a:ext cx="7416825" cy="5097380"/>
        </p:xfrm>
        <a:graphic>
          <a:graphicData uri="http://schemas.openxmlformats.org/drawingml/2006/table">
            <a:tbl>
              <a:tblPr firstRow="1" bandRow="1">
                <a:noFill/>
                <a:tableStyleId>{9E8096C4-BDEA-4EE7-BC4E-2F8B1FED67D7}</a:tableStyleId>
              </a:tblPr>
              <a:tblGrid>
                <a:gridCol w="7416825"/>
              </a:tblGrid>
              <a:tr h="2232250">
                <a:tc>
                  <a:txBody>
                    <a:bodyPr/>
                    <a:lstStyle/>
                    <a:p>
                      <a:pPr marL="0" lvl="0" algn="l" rtl="0">
                        <a:buSzPct val="25000"/>
                        <a:buNone/>
                      </a:pPr>
                      <a:r>
                        <a:rPr lang="x-none" sz="1400" b="0"/>
                        <a:t>With regards to community and pupil</a:t>
                      </a:r>
                      <a:r>
                        <a:rPr lang="x-none" sz="1400" b="0" baseline="0"/>
                        <a:t> engagement in providing a Safe &amp; Secure Learning Environment, what best practices have you </a:t>
                      </a:r>
                      <a:r>
                        <a:rPr lang="x-none" sz="1400" b="1" baseline="0"/>
                        <a:t>observed</a:t>
                      </a:r>
                      <a:r>
                        <a:rPr lang="x-none" sz="1400" b="0" baseline="0"/>
                        <a:t>? </a:t>
                      </a:r>
                      <a:r>
                        <a:rPr lang="x-none" sz="1400" b="0"/>
                        <a:t>Is this relevant</a:t>
                      </a:r>
                      <a:r>
                        <a:rPr lang="x-none" sz="1400" b="0" baseline="0"/>
                        <a:t> to your country program</a:t>
                      </a:r>
                      <a:r>
                        <a:rPr lang="x-none" sz="1400" b="0" baseline="0" smtClean="0"/>
                        <a:t>?</a:t>
                      </a:r>
                      <a:r>
                        <a:rPr lang="nb-NO" sz="1400" b="0" baseline="0" dirty="0" smtClean="0"/>
                        <a:t> . </a:t>
                      </a:r>
                    </a:p>
                    <a:p>
                      <a:pPr marL="0" lvl="0" algn="l" rtl="0">
                        <a:buSzPct val="25000"/>
                        <a:buNone/>
                      </a:pPr>
                      <a:endParaRPr lang="nb-NO" sz="1400" b="0" baseline="0" dirty="0" smtClean="0"/>
                    </a:p>
                    <a:p>
                      <a:pPr marL="0" lvl="0" algn="l" rtl="0">
                        <a:buSzPct val="25000"/>
                        <a:buNone/>
                      </a:pPr>
                      <a:r>
                        <a:rPr lang="nb-NO" sz="1400" b="0" baseline="0" dirty="0" smtClean="0"/>
                        <a:t>1.Fencing of the school perimeter</a:t>
                      </a:r>
                    </a:p>
                    <a:p>
                      <a:pPr marL="0" lvl="0" algn="l" rtl="0">
                        <a:buSzPct val="25000"/>
                        <a:buNone/>
                      </a:pPr>
                      <a:r>
                        <a:rPr lang="nb-NO" sz="1400" b="0" baseline="0" dirty="0" smtClean="0"/>
                        <a:t>2. Employment and maintenance of security personnel in school</a:t>
                      </a:r>
                    </a:p>
                    <a:p>
                      <a:pPr marL="0" lvl="0" algn="l" rtl="0">
                        <a:buSzPct val="25000"/>
                        <a:buNone/>
                      </a:pPr>
                      <a:r>
                        <a:rPr lang="nb-NO" sz="1400" b="0" baseline="0" dirty="0" smtClean="0"/>
                        <a:t>3. School environment kept clean and free from objects that may cause injuries. </a:t>
                      </a:r>
                    </a:p>
                    <a:p>
                      <a:pPr marL="0" lvl="0" algn="l" rtl="0">
                        <a:buSzPct val="25000"/>
                        <a:buNone/>
                      </a:pPr>
                      <a:r>
                        <a:rPr lang="nb-NO" sz="1400" b="0" baseline="0" dirty="0" smtClean="0"/>
                        <a:t>4.Improvision of sand bags to be used as fire extinguisher</a:t>
                      </a:r>
                    </a:p>
                    <a:p>
                      <a:pPr marL="0" lvl="0" algn="l" rtl="0">
                        <a:buSzPct val="25000"/>
                        <a:buNone/>
                      </a:pPr>
                      <a:r>
                        <a:rPr lang="nb-NO" sz="1400" b="0" baseline="0" dirty="0" smtClean="0"/>
                        <a:t>  </a:t>
                      </a:r>
                      <a:endParaRPr lang="x-none" sz="1400" b="0" baseline="0" smtClean="0"/>
                    </a:p>
                    <a:p>
                      <a:pPr marL="0" lvl="0" algn="l" rtl="0">
                        <a:buSzPct val="25000"/>
                        <a:buNone/>
                      </a:pPr>
                      <a:r>
                        <a:rPr lang="nb-NO" sz="1400" b="0" baseline="0" dirty="0" smtClean="0"/>
                        <a:t> </a:t>
                      </a:r>
                    </a:p>
                    <a:p>
                      <a:pPr marL="0" lvl="0" algn="l" rtl="0">
                        <a:buSzPct val="25000"/>
                        <a:buNone/>
                      </a:pPr>
                      <a:endParaRPr lang="nb-NO" sz="1400" b="0" baseline="0" dirty="0" smtClean="0"/>
                    </a:p>
                    <a:p>
                      <a:pPr marL="0" lvl="0" algn="l" rtl="0">
                        <a:buSzPct val="25000"/>
                        <a:buNone/>
                      </a:pPr>
                      <a:endParaRPr lang="x-none" sz="1400" b="0" baseline="0"/>
                    </a:p>
                    <a:p>
                      <a:endParaRPr lang="x-none" sz="1400" b="0" baseline="0"/>
                    </a:p>
                  </a:txBody>
                  <a:tcPr marL="91450" marR="91450" marT="45725" marB="45725"/>
                </a:tc>
              </a:tr>
              <a:tr h="2232250">
                <a:tc>
                  <a:txBody>
                    <a:bodyPr/>
                    <a:lstStyle/>
                    <a:p>
                      <a:pPr marL="0" lvl="0" algn="l" rtl="0">
                        <a:buSzPct val="25000"/>
                        <a:buNone/>
                      </a:pPr>
                      <a:r>
                        <a:rPr lang="x-none" sz="1400" b="0"/>
                        <a:t>How could you see elements of the observed community and/or pupil engagement replicated in your country?  What </a:t>
                      </a:r>
                      <a:r>
                        <a:rPr lang="x-none" sz="1400" b="1"/>
                        <a:t>opportunities</a:t>
                      </a:r>
                      <a:r>
                        <a:rPr lang="x-none" sz="1400" b="0"/>
                        <a:t> exist to implement these elements</a:t>
                      </a:r>
                      <a:r>
                        <a:rPr lang="x-none" sz="1400" b="0" baseline="0"/>
                        <a:t>?  What challenges or </a:t>
                      </a:r>
                      <a:r>
                        <a:rPr lang="x-none" sz="1400" b="1" baseline="0"/>
                        <a:t>threats</a:t>
                      </a:r>
                      <a:r>
                        <a:rPr lang="x-none" sz="1400" b="0" baseline="0"/>
                        <a:t> might you face</a:t>
                      </a:r>
                      <a:r>
                        <a:rPr lang="x-none" sz="1400" b="0" baseline="0" smtClean="0"/>
                        <a:t>?</a:t>
                      </a:r>
                      <a:r>
                        <a:rPr lang="nb-NO" sz="1400" b="0" baseline="0" dirty="0" smtClean="0"/>
                        <a:t>   </a:t>
                      </a:r>
                    </a:p>
                    <a:p>
                      <a:pPr marL="0" lvl="0" algn="l" rtl="0">
                        <a:buSzPct val="25000"/>
                        <a:buNone/>
                      </a:pPr>
                      <a:endParaRPr lang="nb-NO" sz="1400" b="0" baseline="0" dirty="0" smtClean="0"/>
                    </a:p>
                    <a:p>
                      <a:pPr marL="0" lvl="0" algn="l" rtl="0">
                        <a:buSzPct val="25000"/>
                        <a:buNone/>
                      </a:pPr>
                      <a:endParaRPr lang="nb-NO" sz="1400" b="0" baseline="0" dirty="0" smtClean="0"/>
                    </a:p>
                    <a:p>
                      <a:pPr marL="0" lvl="0" algn="l" rtl="0">
                        <a:buSzPct val="25000"/>
                        <a:buNone/>
                      </a:pPr>
                      <a:r>
                        <a:rPr lang="nb-NO" sz="1400" baseline="0" dirty="0" smtClean="0"/>
                        <a:t>1.Pupils could be used as agents of change in keeping their environment secure and safe</a:t>
                      </a:r>
                    </a:p>
                    <a:p>
                      <a:pPr marL="0" lvl="0" algn="l" rtl="0">
                        <a:buSzPct val="25000"/>
                        <a:buNone/>
                      </a:pPr>
                      <a:r>
                        <a:rPr lang="nb-NO" sz="1400" baseline="0" dirty="0" smtClean="0"/>
                        <a:t>2. Failure of pupils and communities to comply with safe environment measures (Threat)</a:t>
                      </a:r>
                      <a:endParaRPr lang="x-none" sz="1400" baseline="0" smtClean="0"/>
                    </a:p>
                    <a:p>
                      <a:pPr marL="0" lvl="0" algn="l" rtl="0">
                        <a:buSzPct val="25000"/>
                        <a:buNone/>
                      </a:pPr>
                      <a:endParaRPr lang="x-none" sz="1400" b="0" baseline="0"/>
                    </a:p>
                  </a:txBody>
                  <a:tcPr marL="91450" marR="91450" marT="45725" marB="45725"/>
                </a:tc>
              </a:tr>
            </a:tbl>
          </a:graphicData>
        </a:graphic>
      </p:graphicFrame>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graphicFrame>
        <p:nvGraphicFramePr>
          <p:cNvPr id="314" name="Shape 314"/>
          <p:cNvGraphicFramePr/>
          <p:nvPr/>
        </p:nvGraphicFramePr>
        <p:xfrm>
          <a:off x="827583" y="1628800"/>
          <a:ext cx="7560850" cy="4608500"/>
        </p:xfrm>
        <a:graphic>
          <a:graphicData uri="http://schemas.openxmlformats.org/drawingml/2006/table">
            <a:tbl>
              <a:tblPr firstRow="1" bandRow="1">
                <a:noFill/>
                <a:tableStyleId>{B6BA8BE2-6E8B-495D-B298-403E2FD90022}</a:tableStyleId>
              </a:tblPr>
              <a:tblGrid>
                <a:gridCol w="7560850"/>
              </a:tblGrid>
              <a:tr h="2304250">
                <a:tc>
                  <a:txBody>
                    <a:bodyPr/>
                    <a:lstStyle/>
                    <a:p>
                      <a:pPr marL="0" lvl="0" algn="l" rtl="0">
                        <a:buSzPct val="25000"/>
                        <a:buNone/>
                      </a:pPr>
                      <a:r>
                        <a:rPr lang="x-none" sz="1400" b="0"/>
                        <a:t>What </a:t>
                      </a:r>
                      <a:r>
                        <a:rPr lang="x-none" sz="1400" b="1"/>
                        <a:t>observations</a:t>
                      </a:r>
                      <a:r>
                        <a:rPr lang="x-none" sz="1400" b="0"/>
                        <a:t> of Safe &amp; Secure Learning</a:t>
                      </a:r>
                      <a:r>
                        <a:rPr lang="x-none" sz="1400" b="0" baseline="0"/>
                        <a:t> Environment policies and approaches</a:t>
                      </a:r>
                      <a:r>
                        <a:rPr lang="x-none" sz="1400" b="0"/>
                        <a:t>* from the field and lectures were you impressed by, i.e. what</a:t>
                      </a:r>
                      <a:r>
                        <a:rPr lang="x-none" sz="1400" b="0" baseline="0"/>
                        <a:t> </a:t>
                      </a:r>
                      <a:r>
                        <a:rPr lang="x-none" sz="1400" b="0"/>
                        <a:t>best practices were observed? Is this relevant</a:t>
                      </a:r>
                      <a:r>
                        <a:rPr lang="x-none" sz="1400" b="0" baseline="0"/>
                        <a:t> to your country program?</a:t>
                      </a:r>
                    </a:p>
                    <a:p>
                      <a:endParaRPr lang="nb-NO" sz="1400" b="0" baseline="0" dirty="0" smtClean="0"/>
                    </a:p>
                    <a:p>
                      <a:r>
                        <a:rPr lang="nb-NO" sz="1400" b="0" baseline="0" dirty="0" smtClean="0"/>
                        <a:t>1. Improvision of sand bags to be used as fire extinguisher</a:t>
                      </a:r>
                      <a:endParaRPr lang="x-none" sz="1400" b="0" baseline="0"/>
                    </a:p>
                  </a:txBody>
                  <a:tcPr marL="91450" marR="91450" marT="45725" marB="45725"/>
                </a:tc>
              </a:tr>
              <a:tr h="2304250">
                <a:tc>
                  <a:txBody>
                    <a:bodyPr/>
                    <a:lstStyle/>
                    <a:p>
                      <a:pPr marL="0" lvl="0" algn="l" rtl="0">
                        <a:buSzPct val="25000"/>
                        <a:buNone/>
                      </a:pPr>
                      <a:r>
                        <a:rPr lang="x-none" sz="1400"/>
                        <a:t>How could you see elements of the Safe &amp; Secure Learning Environment policies and approaches be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r>
                        <a:rPr lang="x-none" sz="1400" baseline="0" smtClean="0"/>
                        <a:t>?</a:t>
                      </a:r>
                      <a:r>
                        <a:rPr lang="nb-NO" sz="1400" baseline="0" dirty="0" smtClean="0"/>
                        <a:t> </a:t>
                      </a:r>
                    </a:p>
                    <a:p>
                      <a:pPr marL="0" lvl="0" algn="l" rtl="0">
                        <a:buSzPct val="25000"/>
                        <a:buNone/>
                      </a:pPr>
                      <a:endParaRPr lang="nb-NO" sz="1400" baseline="0" dirty="0" smtClean="0"/>
                    </a:p>
                    <a:p>
                      <a:pPr marL="0" lvl="0" algn="l" rtl="0">
                        <a:buSzPct val="25000"/>
                        <a:buNone/>
                      </a:pPr>
                      <a:r>
                        <a:rPr lang="nb-NO" sz="1400" baseline="0" dirty="0" smtClean="0"/>
                        <a:t>1.Pupils could be used as agents of change in keeping their environment secure and safe</a:t>
                      </a:r>
                    </a:p>
                    <a:p>
                      <a:pPr marL="0" lvl="0" algn="l" rtl="0">
                        <a:buSzPct val="25000"/>
                        <a:buNone/>
                      </a:pPr>
                      <a:r>
                        <a:rPr lang="nb-NO" sz="1400" baseline="0" dirty="0" smtClean="0"/>
                        <a:t>2. Failure of pupils and communities to comply with safe environment measures (Threat</a:t>
                      </a:r>
                    </a:p>
                    <a:p>
                      <a:pPr marL="0" lvl="0" algn="l" rtl="0">
                        <a:buSzPct val="25000"/>
                        <a:buNone/>
                      </a:pPr>
                      <a:endParaRPr lang="nb-NO" sz="1400" baseline="0" dirty="0" smtClean="0"/>
                    </a:p>
                    <a:p>
                      <a:pPr marL="0" lvl="0" algn="l" rtl="0">
                        <a:buSzPct val="25000"/>
                        <a:buNone/>
                      </a:pPr>
                      <a:endParaRPr lang="x-none" sz="1400" baseline="0"/>
                    </a:p>
                  </a:txBody>
                  <a:tcPr marL="91450" marR="91450" marT="45725" marB="45725"/>
                </a:tc>
              </a:tr>
            </a:tbl>
          </a:graphicData>
        </a:graphic>
      </p:graphicFrame>
      <p:sp>
        <p:nvSpPr>
          <p:cNvPr id="315" name="Shape 315"/>
          <p:cNvSpPr/>
          <p:nvPr/>
        </p:nvSpPr>
        <p:spPr>
          <a:xfrm>
            <a:off x="0" y="0"/>
            <a:ext cx="9144000" cy="825499"/>
          </a:xfrm>
          <a:prstGeom prst="rect">
            <a:avLst/>
          </a:prstGeom>
          <a:blipFill>
            <a:blip r:embed="rId3"/>
            <a:stretch>
              <a:fillRect/>
            </a:stretch>
          </a:blipFill>
        </p:spPr>
      </p:sp>
      <p:sp>
        <p:nvSpPr>
          <p:cNvPr id="316" name="Shape 316"/>
          <p:cNvSpPr/>
          <p:nvPr/>
        </p:nvSpPr>
        <p:spPr>
          <a:xfrm>
            <a:off x="0" y="825500"/>
            <a:ext cx="9144000" cy="412749"/>
          </a:xfrm>
          <a:prstGeom prst="rect">
            <a:avLst/>
          </a:prstGeom>
          <a:blipFill>
            <a:blip r:embed="rId4"/>
            <a:stretch>
              <a:fillRect/>
            </a:stretch>
          </a:blipFill>
        </p:spPr>
      </p:sp>
      <p:sp>
        <p:nvSpPr>
          <p:cNvPr id="317" name="Shape 31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Environment</a:t>
            </a:r>
          </a:p>
        </p:txBody>
      </p:sp>
      <p:sp>
        <p:nvSpPr>
          <p:cNvPr id="318" name="Shape 318"/>
          <p:cNvSpPr txBox="1"/>
          <p:nvPr/>
        </p:nvSpPr>
        <p:spPr>
          <a:xfrm>
            <a:off x="930175" y="825500"/>
            <a:ext cx="821382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Safe &amp; Secure Learning Environment – Policy and Approach </a:t>
            </a:r>
          </a:p>
        </p:txBody>
      </p:sp>
      <p:sp>
        <p:nvSpPr>
          <p:cNvPr id="319" name="Shape 319"/>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sp>
        <p:nvSpPr>
          <p:cNvPr id="320" name="Shape 320"/>
          <p:cNvSpPr txBox="1"/>
          <p:nvPr/>
        </p:nvSpPr>
        <p:spPr>
          <a:xfrm>
            <a:off x="827583" y="6309319"/>
            <a:ext cx="7560839" cy="430886"/>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chemeClr val="dk1"/>
                </a:solidFill>
                <a:latin typeface="Arial"/>
                <a:ea typeface="Arial"/>
                <a:cs typeface="Arial"/>
                <a:sym typeface="Arial"/>
              </a:rPr>
              <a:t>*</a:t>
            </a:r>
            <a:r>
              <a:rPr lang="x-none" sz="800" b="0" i="0" u="none" strike="noStrike" cap="none" baseline="0">
                <a:solidFill>
                  <a:schemeClr val="dk1"/>
                </a:solidFill>
                <a:latin typeface="Arial"/>
                <a:ea typeface="Arial"/>
                <a:cs typeface="Arial"/>
                <a:sym typeface="Arial"/>
              </a:rPr>
              <a:t>Note: Policies contributing to Safe &amp; Secure Learning Environments take a non-discriminatory approach, aiming to include </a:t>
            </a:r>
            <a:r>
              <a:rPr lang="x-none" sz="800" b="1" i="0" u="none" strike="noStrike" cap="none" baseline="0">
                <a:solidFill>
                  <a:schemeClr val="dk1"/>
                </a:solidFill>
                <a:latin typeface="Arial"/>
                <a:ea typeface="Arial"/>
                <a:cs typeface="Arial"/>
                <a:sym typeface="Arial"/>
              </a:rPr>
              <a:t>all</a:t>
            </a:r>
            <a:r>
              <a:rPr lang="x-none" sz="800" b="0" i="0" u="none" strike="noStrike" cap="none" baseline="0">
                <a:solidFill>
                  <a:schemeClr val="dk1"/>
                </a:solidFill>
                <a:latin typeface="Arial"/>
                <a:ea typeface="Arial"/>
                <a:cs typeface="Arial"/>
                <a:sym typeface="Arial"/>
              </a:rPr>
              <a:t> children including those with special needs and disabilities.  Countries should address gender, privacy and education access for all at both policy and school level.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graphicFrame>
        <p:nvGraphicFramePr>
          <p:cNvPr id="325" name="Shape 325"/>
          <p:cNvGraphicFramePr/>
          <p:nvPr/>
        </p:nvGraphicFramePr>
        <p:xfrm>
          <a:off x="827583" y="1340767"/>
          <a:ext cx="7488825" cy="6583390"/>
        </p:xfrm>
        <a:graphic>
          <a:graphicData uri="http://schemas.openxmlformats.org/drawingml/2006/table">
            <a:tbl>
              <a:tblPr firstRow="1" bandRow="1">
                <a:noFill/>
                <a:tableStyleId>{7835DD5F-C94A-430F-A8E7-7C418F4B026E}</a:tableStyleId>
              </a:tblPr>
              <a:tblGrid>
                <a:gridCol w="2880325"/>
                <a:gridCol w="1440150"/>
                <a:gridCol w="1491750"/>
                <a:gridCol w="1676600"/>
              </a:tblGrid>
              <a:tr h="1040850">
                <a:tc>
                  <a:txBody>
                    <a:bodyPr/>
                    <a:lstStyle/>
                    <a:p>
                      <a:pPr marL="0" lvl="0" algn="l" rtl="0">
                        <a:buSzPct val="25000"/>
                        <a:buNone/>
                      </a:pPr>
                      <a:r>
                        <a:rPr lang="x-none" sz="1000" b="0"/>
                        <a:t>Please list below all of the stakeholders currently and/or </a:t>
                      </a:r>
                      <a:r>
                        <a:rPr lang="x-none" sz="1000" b="0" baseline="0"/>
                        <a:t>potentially involved in creating a Safe Learning Environment for your country:</a:t>
                      </a:r>
                    </a:p>
                    <a:p>
                      <a:endParaRPr lang="x-none" sz="1000" b="0" baseline="0"/>
                    </a:p>
                    <a:p>
                      <a:endParaRPr lang="x-none" sz="1000" b="0" baseline="0"/>
                    </a:p>
                    <a:p>
                      <a:endParaRPr lang="x-none" sz="1000" b="0" baseline="0"/>
                    </a:p>
                    <a:p>
                      <a:endParaRPr lang="x-none" sz="1000" b="0" baseline="0"/>
                    </a:p>
                    <a:p>
                      <a:endParaRPr lang="x-none" sz="1000" b="0" baseline="0"/>
                    </a:p>
                    <a:p>
                      <a:pPr marL="0" marR="0" lvl="0" indent="0" algn="l" rtl="0">
                        <a:lnSpc>
                          <a:spcPct val="100000"/>
                        </a:lnSpc>
                        <a:spcBef>
                          <a:spcPts val="0"/>
                        </a:spcBef>
                        <a:spcAft>
                          <a:spcPts val="0"/>
                        </a:spcAft>
                        <a:buClr>
                          <a:schemeClr val="dk1"/>
                        </a:buClr>
                        <a:buSzPct val="25000"/>
                        <a:buNone/>
                      </a:pPr>
                      <a:r>
                        <a:rPr lang="x-none" sz="1000" b="0" i="1" baseline="0"/>
                        <a:t>Example:  Teachers</a:t>
                      </a:r>
                    </a:p>
                    <a:p>
                      <a:pPr marL="0" lvl="0" algn="l" rtl="0">
                        <a:buSzPct val="25000"/>
                        <a:buNone/>
                      </a:pPr>
                      <a:r>
                        <a:rPr lang="x-none" sz="1000" b="0" i="1" baseline="0"/>
                        <a:t>                   School Principal</a:t>
                      </a:r>
                    </a:p>
                  </a:txBody>
                  <a:tcPr marL="91450" marR="91450" marT="45725" marB="45725"/>
                </a:tc>
                <a:tc>
                  <a:txBody>
                    <a:bodyPr/>
                    <a:lstStyle/>
                    <a:p>
                      <a:pPr marL="0" lvl="0" algn="l" rtl="0">
                        <a:buSzPct val="25000"/>
                        <a:buNone/>
                      </a:pPr>
                      <a:r>
                        <a:rPr lang="x-none" sz="1000" b="0"/>
                        <a:t>Please rank the stakeholder</a:t>
                      </a:r>
                      <a:r>
                        <a:rPr lang="x-none" sz="1000" b="0" baseline="0"/>
                        <a:t>s in order of importance, where 1 = most important for your program.</a:t>
                      </a:r>
                    </a:p>
                    <a:p>
                      <a:endParaRPr lang="x-none" sz="1000" b="0" baseline="0"/>
                    </a:p>
                    <a:p>
                      <a:endParaRPr lang="x-none" sz="1000" b="0" baseline="0"/>
                    </a:p>
                    <a:p>
                      <a:endParaRPr lang="x-none" sz="1000" b="0" baseline="0"/>
                    </a:p>
                    <a:p>
                      <a:pPr lvl="0" algn="ctr" rtl="0">
                        <a:buSzPct val="25000"/>
                        <a:buNone/>
                      </a:pPr>
                      <a:r>
                        <a:rPr lang="x-none" sz="1000" b="0" i="1" baseline="0"/>
                        <a:t>2</a:t>
                      </a:r>
                    </a:p>
                    <a:p>
                      <a:pPr lvl="0" algn="ctr" rtl="0">
                        <a:buSzPct val="25000"/>
                        <a:buNone/>
                      </a:pPr>
                      <a:r>
                        <a:rPr lang="x-none" sz="1000" b="0" i="1" baseline="0"/>
                        <a:t>1</a:t>
                      </a:r>
                    </a:p>
                  </a:txBody>
                  <a:tcPr marL="91450" marR="91450" marT="45725" marB="45725"/>
                </a:tc>
                <a:tc>
                  <a:txBody>
                    <a:bodyPr/>
                    <a:lstStyle/>
                    <a:p>
                      <a:pPr lvl="0" algn="l" rtl="0">
                        <a:buSzPct val="25000"/>
                        <a:buNone/>
                      </a:pPr>
                      <a:r>
                        <a:rPr lang="x-none" sz="1000" b="0"/>
                        <a:t>Please identify what</a:t>
                      </a:r>
                      <a:r>
                        <a:rPr lang="x-none" sz="1000" b="0" baseline="0"/>
                        <a:t> role the stakeholder may play, where  </a:t>
                      </a:r>
                      <a:r>
                        <a:rPr lang="x-none" sz="1000" b="0"/>
                        <a:t>F = Financial, T = Technical, P = Policy, I = Implementation, and B</a:t>
                      </a:r>
                      <a:r>
                        <a:rPr lang="x-none" sz="1000" b="0" baseline="0"/>
                        <a:t> = Beneficiary </a:t>
                      </a:r>
                    </a:p>
                    <a:p>
                      <a:endParaRPr lang="x-none" sz="1000" b="0" baseline="0"/>
                    </a:p>
                    <a:p>
                      <a:pPr lvl="0" algn="ctr" rtl="0">
                        <a:buSzPct val="25000"/>
                        <a:buNone/>
                      </a:pPr>
                      <a:r>
                        <a:rPr lang="x-none" sz="1000" b="0" i="1" baseline="0"/>
                        <a:t>I; B</a:t>
                      </a:r>
                    </a:p>
                    <a:p>
                      <a:pPr lvl="0" algn="ctr" rtl="0">
                        <a:buSzPct val="25000"/>
                        <a:buNone/>
                      </a:pPr>
                      <a:r>
                        <a:rPr lang="x-none" sz="1000" b="0" i="1" baseline="0"/>
                        <a:t>I; B</a:t>
                      </a:r>
                    </a:p>
                  </a:txBody>
                  <a:tcPr marL="91450" marR="91450" marT="45725" marB="45725"/>
                </a:tc>
                <a:tc>
                  <a:txBody>
                    <a:bodyPr/>
                    <a:lstStyle/>
                    <a:p>
                      <a:pPr lvl="0" algn="l" rtl="0">
                        <a:buSzPct val="25000"/>
                        <a:buNone/>
                      </a:pPr>
                      <a:r>
                        <a:rPr lang="x-none" sz="1000" b="0"/>
                        <a:t>Please indicate whether the stakeholder is currently engaged (E)</a:t>
                      </a:r>
                      <a:r>
                        <a:rPr lang="x-none" sz="1000" b="0" baseline="0"/>
                        <a:t> or could be potentially engaged (PE).</a:t>
                      </a:r>
                    </a:p>
                    <a:p>
                      <a:endParaRPr lang="x-none" sz="1000" b="0" baseline="0"/>
                    </a:p>
                    <a:p>
                      <a:endParaRPr lang="x-none" sz="1000" b="0" baseline="0"/>
                    </a:p>
                    <a:p>
                      <a:endParaRPr lang="x-none" sz="1000" b="0" baseline="0"/>
                    </a:p>
                    <a:p>
                      <a:endParaRPr lang="x-none" sz="1000" b="0" baseline="0"/>
                    </a:p>
                    <a:p>
                      <a:pPr lvl="0" algn="ctr" rtl="0">
                        <a:buSzPct val="25000"/>
                        <a:buNone/>
                      </a:pPr>
                      <a:r>
                        <a:rPr lang="x-none" sz="1000" b="0" i="1" baseline="0"/>
                        <a:t>PE</a:t>
                      </a:r>
                    </a:p>
                    <a:p>
                      <a:pPr lvl="0" algn="ctr" rtl="0">
                        <a:buSzPct val="25000"/>
                        <a:buNone/>
                      </a:pPr>
                      <a:r>
                        <a:rPr lang="x-none" sz="1000" b="0" i="1" baseline="0"/>
                        <a:t>E</a:t>
                      </a:r>
                    </a:p>
                  </a:txBody>
                  <a:tcPr marL="91450" marR="91450" marT="45725" marB="45725"/>
                </a:tc>
              </a:tr>
              <a:tr h="212575">
                <a:tc>
                  <a:txBody>
                    <a:bodyPr/>
                    <a:lstStyle/>
                    <a:p>
                      <a:r>
                        <a:rPr lang="nb-NO" dirty="0" smtClean="0"/>
                        <a:t>MoBSE</a:t>
                      </a:r>
                    </a:p>
                    <a:p>
                      <a:r>
                        <a:rPr lang="nb-NO" dirty="0" smtClean="0"/>
                        <a:t>NEA</a:t>
                      </a:r>
                    </a:p>
                    <a:p>
                      <a:r>
                        <a:rPr lang="nb-NO" dirty="0" smtClean="0"/>
                        <a:t>MoHSW</a:t>
                      </a:r>
                    </a:p>
                    <a:p>
                      <a:r>
                        <a:rPr lang="nb-NO" dirty="0" smtClean="0"/>
                        <a:t>MoI</a:t>
                      </a:r>
                    </a:p>
                    <a:p>
                      <a:r>
                        <a:rPr lang="nb-NO" dirty="0" smtClean="0"/>
                        <a:t>UNICEF</a:t>
                      </a:r>
                      <a:endParaRPr/>
                    </a:p>
                  </a:txBody>
                  <a:tcPr marL="91425" marR="91425" marT="91425" marB="91425"/>
                </a:tc>
                <a:tc>
                  <a:txBody>
                    <a:bodyPr/>
                    <a:lstStyle/>
                    <a:p>
                      <a:r>
                        <a:rPr lang="nb-NO" dirty="0" smtClean="0"/>
                        <a:t>1</a:t>
                      </a:r>
                    </a:p>
                    <a:p>
                      <a:r>
                        <a:rPr lang="nb-NO" dirty="0" smtClean="0"/>
                        <a:t>1</a:t>
                      </a:r>
                    </a:p>
                    <a:p>
                      <a:r>
                        <a:rPr lang="nb-NO" dirty="0" smtClean="0"/>
                        <a:t>1</a:t>
                      </a:r>
                    </a:p>
                    <a:p>
                      <a:r>
                        <a:rPr lang="nb-NO" dirty="0" smtClean="0"/>
                        <a:t>2</a:t>
                      </a:r>
                    </a:p>
                    <a:p>
                      <a:r>
                        <a:rPr lang="nb-NO" dirty="0" smtClean="0"/>
                        <a:t>1</a:t>
                      </a:r>
                      <a:endParaRPr/>
                    </a:p>
                  </a:txBody>
                  <a:tcPr marL="91425" marR="91425" marT="91425" marB="91425"/>
                </a:tc>
                <a:tc>
                  <a:txBody>
                    <a:bodyPr/>
                    <a:lstStyle/>
                    <a:p>
                      <a:r>
                        <a:rPr lang="nb-NO" dirty="0" smtClean="0"/>
                        <a:t>I,P,B</a:t>
                      </a:r>
                    </a:p>
                    <a:p>
                      <a:r>
                        <a:rPr lang="nb-NO" dirty="0" smtClean="0"/>
                        <a:t>I,P,T</a:t>
                      </a:r>
                    </a:p>
                    <a:p>
                      <a:r>
                        <a:rPr lang="nb-NO" dirty="0" smtClean="0"/>
                        <a:t>T</a:t>
                      </a:r>
                    </a:p>
                    <a:p>
                      <a:r>
                        <a:rPr lang="nb-NO" dirty="0" smtClean="0"/>
                        <a:t>T</a:t>
                      </a:r>
                    </a:p>
                    <a:p>
                      <a:r>
                        <a:rPr lang="nb-NO" dirty="0" smtClean="0"/>
                        <a:t>F</a:t>
                      </a:r>
                      <a:endParaRPr/>
                    </a:p>
                  </a:txBody>
                  <a:tcPr marL="91425" marR="91425" marT="91425" marB="91425"/>
                </a:tc>
                <a:tc>
                  <a:txBody>
                    <a:bodyPr/>
                    <a:lstStyle/>
                    <a:p>
                      <a:r>
                        <a:rPr lang="nb-NO" dirty="0" smtClean="0"/>
                        <a:t>E</a:t>
                      </a:r>
                    </a:p>
                    <a:p>
                      <a:r>
                        <a:rPr lang="nb-NO" dirty="0" smtClean="0"/>
                        <a:t>E</a:t>
                      </a:r>
                    </a:p>
                    <a:p>
                      <a:r>
                        <a:rPr lang="nb-NO" dirty="0" smtClean="0"/>
                        <a:t>E</a:t>
                      </a:r>
                    </a:p>
                    <a:p>
                      <a:r>
                        <a:rPr lang="nb-NO" dirty="0" smtClean="0"/>
                        <a:t>PE</a:t>
                      </a:r>
                    </a:p>
                    <a:p>
                      <a:r>
                        <a:rPr lang="nb-NO" dirty="0" smtClean="0"/>
                        <a:t>E</a:t>
                      </a:r>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bl>
          </a:graphicData>
        </a:graphic>
      </p:graphicFrame>
      <p:sp>
        <p:nvSpPr>
          <p:cNvPr id="326" name="Shape 326"/>
          <p:cNvSpPr/>
          <p:nvPr/>
        </p:nvSpPr>
        <p:spPr>
          <a:xfrm>
            <a:off x="0" y="0"/>
            <a:ext cx="9144000" cy="825499"/>
          </a:xfrm>
          <a:prstGeom prst="rect">
            <a:avLst/>
          </a:prstGeom>
          <a:blipFill>
            <a:blip r:embed="rId3"/>
            <a:stretch>
              <a:fillRect/>
            </a:stretch>
          </a:blipFill>
        </p:spPr>
      </p:sp>
      <p:sp>
        <p:nvSpPr>
          <p:cNvPr id="327" name="Shape 327"/>
          <p:cNvSpPr/>
          <p:nvPr/>
        </p:nvSpPr>
        <p:spPr>
          <a:xfrm>
            <a:off x="0" y="825500"/>
            <a:ext cx="9144000" cy="412749"/>
          </a:xfrm>
          <a:prstGeom prst="rect">
            <a:avLst/>
          </a:prstGeom>
          <a:blipFill>
            <a:blip r:embed="rId4"/>
            <a:stretch>
              <a:fillRect/>
            </a:stretch>
          </a:blipFill>
        </p:spPr>
      </p:sp>
      <p:sp>
        <p:nvSpPr>
          <p:cNvPr id="328" name="Shape 328"/>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Environment</a:t>
            </a:r>
          </a:p>
        </p:txBody>
      </p:sp>
      <p:sp>
        <p:nvSpPr>
          <p:cNvPr id="329" name="Shape 329"/>
          <p:cNvSpPr txBox="1"/>
          <p:nvPr/>
        </p:nvSpPr>
        <p:spPr>
          <a:xfrm>
            <a:off x="930175" y="825500"/>
            <a:ext cx="821382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Safe &amp; Secure Learning Environment – Stakeholder Analysis</a:t>
            </a:r>
          </a:p>
        </p:txBody>
      </p:sp>
      <p:sp>
        <p:nvSpPr>
          <p:cNvPr id="330" name="Shape 330"/>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p:nvPr/>
        </p:nvSpPr>
        <p:spPr>
          <a:xfrm>
            <a:off x="0" y="0"/>
            <a:ext cx="9144000" cy="825499"/>
          </a:xfrm>
          <a:prstGeom prst="rect">
            <a:avLst/>
          </a:prstGeom>
          <a:blipFill>
            <a:blip r:embed="rId3"/>
            <a:stretch>
              <a:fillRect/>
            </a:stretch>
          </a:blipFill>
        </p:spPr>
      </p:sp>
      <p:sp>
        <p:nvSpPr>
          <p:cNvPr id="336" name="Shape 336"/>
          <p:cNvSpPr/>
          <p:nvPr/>
        </p:nvSpPr>
        <p:spPr>
          <a:xfrm>
            <a:off x="0" y="825500"/>
            <a:ext cx="9144000" cy="412749"/>
          </a:xfrm>
          <a:prstGeom prst="rect">
            <a:avLst/>
          </a:prstGeom>
          <a:blipFill>
            <a:blip r:embed="rId4"/>
            <a:stretch>
              <a:fillRect/>
            </a:stretch>
          </a:blipFill>
        </p:spPr>
      </p:sp>
      <p:sp>
        <p:nvSpPr>
          <p:cNvPr id="337" name="Shape 33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Long Term Roadmap</a:t>
            </a:r>
          </a:p>
        </p:txBody>
      </p:sp>
      <p:sp>
        <p:nvSpPr>
          <p:cNvPr id="338" name="Shape 338"/>
          <p:cNvSpPr txBox="1"/>
          <p:nvPr/>
        </p:nvSpPr>
        <p:spPr>
          <a:xfrm>
            <a:off x="930175" y="825500"/>
            <a:ext cx="821382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School Environment</a:t>
            </a:r>
          </a:p>
        </p:txBody>
      </p:sp>
      <p:sp>
        <p:nvSpPr>
          <p:cNvPr id="339" name="Shape 339"/>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graphicFrame>
        <p:nvGraphicFramePr>
          <p:cNvPr id="340" name="Shape 340"/>
          <p:cNvGraphicFramePr/>
          <p:nvPr/>
        </p:nvGraphicFramePr>
        <p:xfrm>
          <a:off x="863587" y="1772816"/>
          <a:ext cx="7416825" cy="4238000"/>
        </p:xfrm>
        <a:graphic>
          <a:graphicData uri="http://schemas.openxmlformats.org/drawingml/2006/table">
            <a:tbl>
              <a:tblPr firstRow="1" bandRow="1">
                <a:noFill/>
                <a:tableStyleId>{EBD3FE6C-6726-40D3-9074-20D4E81933A6}</a:tableStyleId>
              </a:tblPr>
              <a:tblGrid>
                <a:gridCol w="7416825"/>
              </a:tblGrid>
              <a:tr h="1440150">
                <a:tc>
                  <a:txBody>
                    <a:bodyPr/>
                    <a:lstStyle/>
                    <a:p>
                      <a:pPr marL="0" lvl="0" algn="l" rtl="0">
                        <a:buSzPct val="25000"/>
                        <a:buNone/>
                      </a:pPr>
                      <a:r>
                        <a:rPr lang="x-none" sz="1400" b="0"/>
                        <a:t>Reflecting on what you</a:t>
                      </a:r>
                      <a:r>
                        <a:rPr lang="x-none" sz="1400" b="0" baseline="0"/>
                        <a:t> have learned, w</a:t>
                      </a:r>
                      <a:r>
                        <a:rPr lang="x-none" sz="1400" b="0"/>
                        <a:t>hat</a:t>
                      </a:r>
                      <a:r>
                        <a:rPr lang="x-none" sz="1400" b="0" baseline="0"/>
                        <a:t> do you see as the overarching </a:t>
                      </a:r>
                      <a:r>
                        <a:rPr lang="x-none" sz="1400" b="1" baseline="0"/>
                        <a:t>goal</a:t>
                      </a:r>
                      <a:r>
                        <a:rPr lang="x-none" sz="1400" b="0" baseline="0"/>
                        <a:t> for your country with regards to Safe &amp; Secure School Environments</a:t>
                      </a:r>
                      <a:r>
                        <a:rPr lang="x-none" sz="1400" b="0" baseline="0" smtClean="0"/>
                        <a:t>?</a:t>
                      </a:r>
                      <a:endParaRPr lang="nb-NO" sz="1400" b="0" baseline="0" dirty="0" smtClean="0"/>
                    </a:p>
                    <a:p>
                      <a:pPr marL="0" lvl="0" algn="l" rtl="0">
                        <a:buSzPct val="25000"/>
                        <a:buNone/>
                      </a:pPr>
                      <a:endParaRPr lang="nb-NO" sz="1400" b="0" baseline="0" dirty="0" smtClean="0"/>
                    </a:p>
                    <a:p>
                      <a:pPr marL="0" lvl="0" algn="l" rtl="0">
                        <a:buSzPct val="25000"/>
                        <a:buNone/>
                      </a:pPr>
                      <a:r>
                        <a:rPr lang="nb-NO" sz="1400" b="0" baseline="0" dirty="0" smtClean="0"/>
                        <a:t>1. Creation of a conducive environment for improved teaching and learning</a:t>
                      </a:r>
                      <a:r>
                        <a:rPr lang="x-none" sz="1400" b="0" baseline="0" smtClean="0"/>
                        <a:t> </a:t>
                      </a:r>
                      <a:endParaRPr lang="x-none" sz="1400" b="0" baseline="0"/>
                    </a:p>
                  </a:txBody>
                  <a:tcPr marL="91450" marR="91450" marT="45725" marB="45725"/>
                </a:tc>
              </a:tr>
              <a:tr h="1398925">
                <a:tc>
                  <a:txBody>
                    <a:bodyPr/>
                    <a:lstStyle/>
                    <a:p>
                      <a:pPr marL="0" lvl="0" algn="l" rtl="0">
                        <a:buSzPct val="25000"/>
                        <a:buNone/>
                      </a:pPr>
                      <a:r>
                        <a:rPr lang="x-none" sz="1400"/>
                        <a:t>What is required (</a:t>
                      </a:r>
                      <a:r>
                        <a:rPr lang="x-none" sz="1400" b="1"/>
                        <a:t>needs</a:t>
                      </a:r>
                      <a:r>
                        <a:rPr lang="x-none" sz="1400"/>
                        <a:t>) to strengthen your services,</a:t>
                      </a:r>
                      <a:r>
                        <a:rPr lang="x-none" sz="1400" baseline="0"/>
                        <a:t> infrastructure and policy/approach to Safe &amp; Secure School Environments</a:t>
                      </a:r>
                      <a:r>
                        <a:rPr lang="x-none" sz="1400" smtClean="0"/>
                        <a:t>?</a:t>
                      </a:r>
                      <a:endParaRPr lang="nb-NO" sz="1400" dirty="0" smtClean="0"/>
                    </a:p>
                    <a:p>
                      <a:pPr marL="0" lvl="0" algn="l" rtl="0">
                        <a:buSzPct val="25000"/>
                        <a:buNone/>
                      </a:pPr>
                      <a:r>
                        <a:rPr lang="nb-NO" sz="1400" dirty="0" smtClean="0"/>
                        <a:t> 1. Ensuring the saety and security of the school through environment  awareness</a:t>
                      </a:r>
                      <a:r>
                        <a:rPr lang="nb-NO" sz="1400" baseline="0" dirty="0" smtClean="0"/>
                        <a:t> activities</a:t>
                      </a:r>
                      <a:r>
                        <a:rPr lang="x-none" sz="1400" smtClean="0"/>
                        <a:t> </a:t>
                      </a:r>
                      <a:endParaRPr lang="nb-NO" sz="1400" dirty="0" smtClean="0"/>
                    </a:p>
                    <a:p>
                      <a:pPr marL="0" lvl="0" algn="l" rtl="0">
                        <a:buSzPct val="25000"/>
                        <a:buNone/>
                      </a:pPr>
                      <a:endParaRPr lang="nb-NO" sz="1400" dirty="0" smtClean="0"/>
                    </a:p>
                    <a:p>
                      <a:pPr marL="0" lvl="0" algn="l" rtl="0">
                        <a:buSzPct val="25000"/>
                        <a:buNone/>
                      </a:pPr>
                      <a:r>
                        <a:rPr lang="x-none" sz="1400" smtClean="0"/>
                        <a:t> </a:t>
                      </a:r>
                      <a:endParaRPr lang="x-none" sz="1400"/>
                    </a:p>
                  </a:txBody>
                  <a:tcPr marL="91450" marR="91450" marT="45725" marB="45725"/>
                </a:tc>
              </a:tr>
              <a:tr h="1398925">
                <a:tc>
                  <a:txBody>
                    <a:bodyPr/>
                    <a:lstStyle/>
                    <a:p>
                      <a:pPr marL="0" marR="0" lvl="0" indent="0" algn="l" rtl="0">
                        <a:lnSpc>
                          <a:spcPct val="100000"/>
                        </a:lnSpc>
                        <a:spcBef>
                          <a:spcPts val="0"/>
                        </a:spcBef>
                        <a:spcAft>
                          <a:spcPts val="0"/>
                        </a:spcAft>
                        <a:buClr>
                          <a:schemeClr val="dk1"/>
                        </a:buClr>
                        <a:buSzPct val="25000"/>
                        <a:buNone/>
                      </a:pPr>
                      <a:r>
                        <a:rPr lang="x-none" sz="1400"/>
                        <a:t>What </a:t>
                      </a:r>
                      <a:r>
                        <a:rPr lang="x-none" sz="1400" b="1"/>
                        <a:t>actions</a:t>
                      </a:r>
                      <a:r>
                        <a:rPr lang="x-none" sz="1400"/>
                        <a:t> can you</a:t>
                      </a:r>
                      <a:r>
                        <a:rPr lang="x-none" sz="1400" baseline="0"/>
                        <a:t> facilitate upon your return home to address these needs</a:t>
                      </a:r>
                      <a:r>
                        <a:rPr lang="x-none" sz="1400" baseline="0" smtClean="0"/>
                        <a:t>?</a:t>
                      </a:r>
                      <a:r>
                        <a:rPr lang="nb-NO" sz="1400" baseline="0" dirty="0" smtClean="0"/>
                        <a:t> </a:t>
                      </a:r>
                    </a:p>
                    <a:p>
                      <a:pPr marL="0" marR="0" lvl="0" indent="0" algn="l" rtl="0">
                        <a:lnSpc>
                          <a:spcPct val="100000"/>
                        </a:lnSpc>
                        <a:spcBef>
                          <a:spcPts val="0"/>
                        </a:spcBef>
                        <a:spcAft>
                          <a:spcPts val="0"/>
                        </a:spcAft>
                        <a:buClr>
                          <a:schemeClr val="dk1"/>
                        </a:buClr>
                        <a:buSzPct val="25000"/>
                        <a:buNone/>
                      </a:pPr>
                      <a:endParaRPr lang="nb-NO" sz="1400" baseline="0" dirty="0" smtClean="0"/>
                    </a:p>
                    <a:p>
                      <a:pPr marL="0" marR="0" lvl="0" indent="0" algn="l" rtl="0">
                        <a:lnSpc>
                          <a:spcPct val="100000"/>
                        </a:lnSpc>
                        <a:spcBef>
                          <a:spcPts val="0"/>
                        </a:spcBef>
                        <a:spcAft>
                          <a:spcPts val="0"/>
                        </a:spcAft>
                        <a:buClr>
                          <a:schemeClr val="dk1"/>
                        </a:buClr>
                        <a:buSzPct val="25000"/>
                        <a:buNone/>
                      </a:pPr>
                      <a:r>
                        <a:rPr lang="nb-NO" sz="1400" baseline="0" dirty="0" smtClean="0"/>
                        <a:t>1.Convene meeting to share experiences/information with relevant stakeholders in order to chat the way forward.</a:t>
                      </a:r>
                      <a:endParaRPr lang="x-none" sz="1400" baseline="0" smtClean="0"/>
                    </a:p>
                    <a:p>
                      <a:pPr marL="0" marR="0" lvl="0" indent="0" algn="l" rtl="0">
                        <a:lnSpc>
                          <a:spcPct val="100000"/>
                        </a:lnSpc>
                        <a:spcBef>
                          <a:spcPts val="0"/>
                        </a:spcBef>
                        <a:spcAft>
                          <a:spcPts val="0"/>
                        </a:spcAft>
                        <a:buClr>
                          <a:schemeClr val="dk1"/>
                        </a:buClr>
                        <a:buSzPct val="25000"/>
                        <a:buNone/>
                      </a:pPr>
                      <a:endParaRPr lang="nb-NO" sz="1400" baseline="0" dirty="0" smtClean="0"/>
                    </a:p>
                    <a:p>
                      <a:pPr marL="0" marR="0" lvl="0" indent="0" algn="l" rtl="0">
                        <a:lnSpc>
                          <a:spcPct val="100000"/>
                        </a:lnSpc>
                        <a:spcBef>
                          <a:spcPts val="0"/>
                        </a:spcBef>
                        <a:spcAft>
                          <a:spcPts val="0"/>
                        </a:spcAft>
                        <a:buClr>
                          <a:schemeClr val="dk1"/>
                        </a:buClr>
                        <a:buSzPct val="25000"/>
                        <a:buNone/>
                      </a:pPr>
                      <a:endParaRPr lang="x-none" sz="1400" baseline="0"/>
                    </a:p>
                  </a:txBody>
                  <a:tcPr marL="91450" marR="91450" marT="45725" marB="45725"/>
                </a:tc>
              </a:tr>
            </a:tbl>
          </a:graphicData>
        </a:graphic>
      </p:graphicFrame>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p:nvPr/>
        </p:nvSpPr>
        <p:spPr>
          <a:xfrm>
            <a:off x="0" y="0"/>
            <a:ext cx="9144000" cy="825499"/>
          </a:xfrm>
          <a:prstGeom prst="rect">
            <a:avLst/>
          </a:prstGeom>
          <a:blipFill>
            <a:blip r:embed="rId3"/>
            <a:stretch>
              <a:fillRect/>
            </a:stretch>
          </a:blipFill>
        </p:spPr>
      </p:sp>
      <p:sp>
        <p:nvSpPr>
          <p:cNvPr id="346" name="Shape 346"/>
          <p:cNvSpPr/>
          <p:nvPr/>
        </p:nvSpPr>
        <p:spPr>
          <a:xfrm>
            <a:off x="0" y="825500"/>
            <a:ext cx="9144000" cy="412749"/>
          </a:xfrm>
          <a:prstGeom prst="rect">
            <a:avLst/>
          </a:prstGeom>
          <a:blipFill>
            <a:blip r:embed="rId4"/>
            <a:stretch>
              <a:fillRect/>
            </a:stretch>
          </a:blipFill>
        </p:spPr>
      </p:sp>
      <p:sp>
        <p:nvSpPr>
          <p:cNvPr id="347" name="Shape 347"/>
          <p:cNvSpPr txBox="1"/>
          <p:nvPr/>
        </p:nvSpPr>
        <p:spPr>
          <a:xfrm>
            <a:off x="930175" y="825500"/>
            <a:ext cx="8213823"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School Environment</a:t>
            </a:r>
          </a:p>
        </p:txBody>
      </p:sp>
      <p:sp>
        <p:nvSpPr>
          <p:cNvPr id="348" name="Shape 348"/>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04</a:t>
            </a:r>
          </a:p>
        </p:txBody>
      </p:sp>
      <p:sp>
        <p:nvSpPr>
          <p:cNvPr id="349" name="Shape 349"/>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Short Term Action Plan</a:t>
            </a:r>
          </a:p>
        </p:txBody>
      </p:sp>
      <p:graphicFrame>
        <p:nvGraphicFramePr>
          <p:cNvPr id="350" name="Shape 350"/>
          <p:cNvGraphicFramePr/>
          <p:nvPr/>
        </p:nvGraphicFramePr>
        <p:xfrm>
          <a:off x="827584" y="1556791"/>
          <a:ext cx="7488800" cy="7301310"/>
        </p:xfrm>
        <a:graphic>
          <a:graphicData uri="http://schemas.openxmlformats.org/drawingml/2006/table">
            <a:tbl>
              <a:tblPr>
                <a:noFill/>
                <a:tableStyleId>{2E4EEF2B-53DD-47B3-99A2-59EF1E13BF66}</a:tableStyleId>
              </a:tblPr>
              <a:tblGrid>
                <a:gridCol w="1905125"/>
                <a:gridCol w="385025"/>
                <a:gridCol w="1843575"/>
                <a:gridCol w="1179425"/>
                <a:gridCol w="1042025"/>
                <a:gridCol w="1133625"/>
              </a:tblGrid>
              <a:tr h="43205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Program Name: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dirty="0" smtClean="0"/>
                        <a:t>School Environment Enhancement</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470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Goal:</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sz="1400" b="0" baseline="0" dirty="0" smtClean="0"/>
                        <a:t>Creation of a conducive environment for improved teaching and learning</a:t>
                      </a:r>
                      <a:r>
                        <a:rPr lang="x-none" sz="1400" b="0" baseline="0" smtClean="0"/>
                        <a:t> </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35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3725">
                <a:tc gridSpan="2">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Needs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Activities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Timeframe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Responsible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Verification of Completion</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r>
              <a:tr h="1372635">
                <a:tc gridSpan="2">
                  <a:txBody>
                    <a:bodyPr/>
                    <a:lstStyle/>
                    <a:p>
                      <a:r>
                        <a:rPr lang="nb-NO" dirty="0" smtClean="0"/>
                        <a:t>1. </a:t>
                      </a:r>
                      <a:r>
                        <a:rPr lang="nb-NO" dirty="0" smtClean="0"/>
                        <a:t>Prevent soil erosion,</a:t>
                      </a:r>
                      <a:r>
                        <a:rPr lang="nb-NO" baseline="0" dirty="0" smtClean="0"/>
                        <a:t> blowing off the roofs of classrooms and extreme hot weather conditions </a:t>
                      </a:r>
                      <a:r>
                        <a:rPr lang="nb-NO" baseline="0" smtClean="0"/>
                        <a:t>for conducive </a:t>
                      </a:r>
                      <a:r>
                        <a:rPr lang="nb-NO" baseline="0" dirty="0" smtClean="0"/>
                        <a:t>teaching and learning environment</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marL="342900" indent="-342900">
                        <a:buAutoNum type="arabicPeriod"/>
                      </a:pPr>
                      <a:r>
                        <a:rPr lang="nb-NO" dirty="0" smtClean="0"/>
                        <a:t>Tree</a:t>
                      </a:r>
                      <a:r>
                        <a:rPr lang="nb-NO" baseline="0" dirty="0" smtClean="0"/>
                        <a:t> planting competition in </a:t>
                      </a:r>
                      <a:r>
                        <a:rPr lang="nb-NO" baseline="0" dirty="0" smtClean="0"/>
                        <a:t>schools</a:t>
                      </a:r>
                      <a:endParaRPr lang="nb-NO" baseline="0" dirty="0" smtClean="0"/>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p>
                    <a:p>
                      <a:r>
                        <a:rPr lang="nb-NO" dirty="0" smtClean="0"/>
                        <a:t>Dept.</a:t>
                      </a:r>
                      <a:r>
                        <a:rPr lang="nb-NO" baseline="0" dirty="0" smtClean="0"/>
                        <a:t> Of Forestry</a:t>
                      </a:r>
                    </a:p>
                    <a:p>
                      <a:r>
                        <a:rPr lang="nb-NO" baseline="0" dirty="0" smtClean="0"/>
                        <a:t>PCV</a:t>
                      </a:r>
                    </a:p>
                    <a:p>
                      <a:r>
                        <a:rPr lang="nb-NO" baseline="0" dirty="0" smtClean="0"/>
                        <a:t>NEA</a:t>
                      </a:r>
                      <a:endParaRPr lang="nb-NO" dirty="0" smtClean="0"/>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r>
                        <a:rPr lang="nb-NO" dirty="0" smtClean="0"/>
                        <a:t>1.Environmental protection, conservation and management</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marL="342900" indent="-342900">
                        <a:buAutoNum type="arabicPeriod"/>
                      </a:pPr>
                      <a:r>
                        <a:rPr lang="nb-NO" baseline="0" dirty="0" smtClean="0"/>
                        <a:t>Strengthening the Establishment of environmental clubs</a:t>
                      </a:r>
                      <a:endParaRPr lang="nb-NO" dirty="0"/>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p>
                    <a:p>
                      <a:r>
                        <a:rPr lang="nb-NO" dirty="0" smtClean="0"/>
                        <a:t>Dept.</a:t>
                      </a:r>
                      <a:r>
                        <a:rPr lang="nb-NO" baseline="0" dirty="0" smtClean="0"/>
                        <a:t> Of Forestry</a:t>
                      </a:r>
                    </a:p>
                    <a:p>
                      <a:r>
                        <a:rPr lang="nb-NO" baseline="0" dirty="0" smtClean="0"/>
                        <a:t>UNICEF</a:t>
                      </a:r>
                    </a:p>
                    <a:p>
                      <a:r>
                        <a:rPr lang="nb-NO" baseline="0" dirty="0" smtClean="0"/>
                        <a:t>UNDP</a:t>
                      </a: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432050">
                <a:tc gridSpan="2">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bl>
          </a:graphicData>
        </a:graphic>
      </p:graphicFrame>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p:nvPr/>
        </p:nvSpPr>
        <p:spPr>
          <a:xfrm>
            <a:off x="0" y="0"/>
            <a:ext cx="9144000" cy="825499"/>
          </a:xfrm>
          <a:prstGeom prst="rect">
            <a:avLst/>
          </a:prstGeom>
          <a:blipFill>
            <a:blip r:embed="rId3"/>
            <a:stretch>
              <a:fillRect/>
            </a:stretch>
          </a:blipFill>
        </p:spPr>
      </p:sp>
      <p:sp>
        <p:nvSpPr>
          <p:cNvPr id="123" name="Shape 123"/>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124" name="Shape 124"/>
          <p:cNvSpPr/>
          <p:nvPr/>
        </p:nvSpPr>
        <p:spPr>
          <a:xfrm>
            <a:off x="0" y="825500"/>
            <a:ext cx="9144000" cy="412749"/>
          </a:xfrm>
          <a:prstGeom prst="rect">
            <a:avLst/>
          </a:prstGeom>
          <a:blipFill>
            <a:blip r:embed="rId4"/>
            <a:stretch>
              <a:fillRect/>
            </a:stretch>
          </a:blipFill>
        </p:spPr>
      </p:sp>
      <p:sp>
        <p:nvSpPr>
          <p:cNvPr id="125" name="Shape 125"/>
          <p:cNvSpPr txBox="1"/>
          <p:nvPr/>
        </p:nvSpPr>
        <p:spPr>
          <a:xfrm>
            <a:off x="930175" y="825500"/>
            <a:ext cx="8106320"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 – Engaging with the Community and Pupils</a:t>
            </a:r>
          </a:p>
        </p:txBody>
      </p:sp>
      <p:sp>
        <p:nvSpPr>
          <p:cNvPr id="126" name="Shape 12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27" name="Shape 127"/>
          <p:cNvGraphicFramePr/>
          <p:nvPr/>
        </p:nvGraphicFramePr>
        <p:xfrm>
          <a:off x="827583" y="1628800"/>
          <a:ext cx="7560850" cy="4608500"/>
        </p:xfrm>
        <a:graphic>
          <a:graphicData uri="http://schemas.openxmlformats.org/drawingml/2006/table">
            <a:tbl>
              <a:tblPr firstRow="1" bandRow="1">
                <a:noFill/>
                <a:tableStyleId>{07A7ABCC-DC45-4F6E-8890-99CA25BA6CC3}</a:tableStyleId>
              </a:tblPr>
              <a:tblGrid>
                <a:gridCol w="7560850"/>
              </a:tblGrid>
              <a:tr h="2304250">
                <a:tc>
                  <a:txBody>
                    <a:bodyPr/>
                    <a:lstStyle/>
                    <a:p>
                      <a:pPr marL="0" lvl="0" algn="l" rtl="0">
                        <a:buSzPct val="25000"/>
                        <a:buNone/>
                      </a:pPr>
                      <a:r>
                        <a:rPr lang="x-none" sz="1400" b="0"/>
                        <a:t>With regards to community and pupil</a:t>
                      </a:r>
                      <a:r>
                        <a:rPr lang="x-none" sz="1400" b="0" baseline="0"/>
                        <a:t> engagement with WatSan activities, what best practices have you </a:t>
                      </a:r>
                      <a:r>
                        <a:rPr lang="x-none" sz="1400" b="1" baseline="0"/>
                        <a:t>observed</a:t>
                      </a:r>
                      <a:r>
                        <a:rPr lang="x-none" sz="1400" b="0" baseline="0"/>
                        <a:t>? </a:t>
                      </a:r>
                      <a:r>
                        <a:rPr lang="x-none" sz="1400" b="0"/>
                        <a:t>Is this relevant</a:t>
                      </a:r>
                      <a:r>
                        <a:rPr lang="x-none" sz="1400" b="0" baseline="0"/>
                        <a:t> to your country program?</a:t>
                      </a:r>
                    </a:p>
                    <a:p>
                      <a:r>
                        <a:rPr lang="nb-NO" sz="1400" b="0" baseline="0" dirty="0" smtClean="0"/>
                        <a:t>1.The communities’s involvement including the pupils</a:t>
                      </a:r>
                    </a:p>
                    <a:p>
                      <a:r>
                        <a:rPr lang="nb-NO" sz="1400" b="0" baseline="0" dirty="0" smtClean="0"/>
                        <a:t>2.Support received from institutions within the community</a:t>
                      </a:r>
                      <a:endParaRPr lang="x-none" sz="1400" b="0" baseline="0"/>
                    </a:p>
                    <a:p>
                      <a:endParaRPr lang="x-none" sz="1400" b="0" baseline="0"/>
                    </a:p>
                  </a:txBody>
                  <a:tcPr marL="91450" marR="91450" marT="45725" marB="45725"/>
                </a:tc>
              </a:tr>
              <a:tr h="2304250">
                <a:tc>
                  <a:txBody>
                    <a:bodyPr/>
                    <a:lstStyle/>
                    <a:p>
                      <a:pPr marL="0" lvl="0" algn="l" rtl="0">
                        <a:buSzPct val="25000"/>
                        <a:buNone/>
                      </a:pPr>
                      <a:r>
                        <a:rPr lang="x-none" sz="1400"/>
                        <a:t>How could you see elements of the observed community and/or pupil engagement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p>
                  </a:txBody>
                  <a:tcPr marL="91450" marR="91450" marT="45725" marB="45725"/>
                </a:tc>
              </a:tr>
            </a:tbl>
          </a:graphicData>
        </a:graphic>
      </p:graphicFrame>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p:nvPr/>
        </p:nvSpPr>
        <p:spPr>
          <a:xfrm>
            <a:off x="0" y="0"/>
            <a:ext cx="9144000" cy="825499"/>
          </a:xfrm>
          <a:prstGeom prst="rect">
            <a:avLst/>
          </a:prstGeom>
          <a:blipFill>
            <a:blip r:embed="rId3"/>
            <a:stretch>
              <a:fillRect/>
            </a:stretch>
          </a:blipFill>
        </p:spPr>
      </p:sp>
      <p:sp>
        <p:nvSpPr>
          <p:cNvPr id="133" name="Shape 133"/>
          <p:cNvSpPr/>
          <p:nvPr/>
        </p:nvSpPr>
        <p:spPr>
          <a:xfrm>
            <a:off x="0" y="825500"/>
            <a:ext cx="9144000" cy="412749"/>
          </a:xfrm>
          <a:prstGeom prst="rect">
            <a:avLst/>
          </a:prstGeom>
          <a:blipFill>
            <a:blip r:embed="rId4"/>
            <a:stretch>
              <a:fillRect/>
            </a:stretch>
          </a:blipFill>
        </p:spPr>
      </p:sp>
      <p:sp>
        <p:nvSpPr>
          <p:cNvPr id="134" name="Shape 134"/>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135" name="Shape 135"/>
          <p:cNvSpPr txBox="1"/>
          <p:nvPr/>
        </p:nvSpPr>
        <p:spPr>
          <a:xfrm>
            <a:off x="930175" y="825500"/>
            <a:ext cx="3960440"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 Education</a:t>
            </a:r>
          </a:p>
        </p:txBody>
      </p:sp>
      <p:sp>
        <p:nvSpPr>
          <p:cNvPr id="136" name="Shape 13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37" name="Shape 137"/>
          <p:cNvGraphicFramePr/>
          <p:nvPr/>
        </p:nvGraphicFramePr>
        <p:xfrm>
          <a:off x="827583" y="1628800"/>
          <a:ext cx="7560850" cy="4608500"/>
        </p:xfrm>
        <a:graphic>
          <a:graphicData uri="http://schemas.openxmlformats.org/drawingml/2006/table">
            <a:tbl>
              <a:tblPr firstRow="1" bandRow="1">
                <a:noFill/>
                <a:tableStyleId>{25FAF77A-D1D7-4CB7-9B12-9BD9F9F3868B}</a:tableStyleId>
              </a:tblPr>
              <a:tblGrid>
                <a:gridCol w="7560850"/>
              </a:tblGrid>
              <a:tr h="2304250">
                <a:tc>
                  <a:txBody>
                    <a:bodyPr/>
                    <a:lstStyle/>
                    <a:p>
                      <a:pPr marL="0" lvl="0" algn="l" rtl="0">
                        <a:buSzPct val="25000"/>
                        <a:buNone/>
                      </a:pPr>
                      <a:r>
                        <a:rPr lang="x-none" sz="1400" b="0"/>
                        <a:t>What </a:t>
                      </a:r>
                      <a:r>
                        <a:rPr lang="x-none" sz="1400" b="1"/>
                        <a:t>observations</a:t>
                      </a:r>
                      <a:r>
                        <a:rPr lang="x-none" sz="1400" b="0"/>
                        <a:t> of </a:t>
                      </a:r>
                      <a:r>
                        <a:rPr lang="x-none" sz="1400" b="0">
                          <a:solidFill>
                            <a:schemeClr val="dk1"/>
                          </a:solidFill>
                        </a:rPr>
                        <a:t>WatSan </a:t>
                      </a:r>
                      <a:r>
                        <a:rPr lang="x-none" sz="1400" b="0"/>
                        <a:t>education* were you impressed by, i.e. what</a:t>
                      </a:r>
                      <a:r>
                        <a:rPr lang="x-none" sz="1400" b="0" baseline="0"/>
                        <a:t> </a:t>
                      </a:r>
                      <a:r>
                        <a:rPr lang="x-none" sz="1400" b="0"/>
                        <a:t>best practices were observed? Is this relevant</a:t>
                      </a:r>
                      <a:r>
                        <a:rPr lang="x-none" sz="1400" b="0" baseline="0"/>
                        <a:t> to your country program</a:t>
                      </a:r>
                      <a:r>
                        <a:rPr lang="x-none" sz="1400" b="0" baseline="0" smtClean="0"/>
                        <a:t>?</a:t>
                      </a:r>
                      <a:endParaRPr lang="nb-NO" sz="1400" b="0" baseline="0" dirty="0" smtClean="0"/>
                    </a:p>
                    <a:p>
                      <a:pPr marL="0" lvl="0" algn="l" rtl="0">
                        <a:buSzPct val="25000"/>
                        <a:buNone/>
                      </a:pPr>
                      <a:r>
                        <a:rPr lang="nb-NO" sz="1400" b="0" baseline="0" dirty="0" smtClean="0"/>
                        <a:t>1.Teachers trained on basic health education and skills</a:t>
                      </a:r>
                    </a:p>
                    <a:p>
                      <a:pPr marL="0" lvl="0" algn="l" rtl="0">
                        <a:buSzPct val="25000"/>
                        <a:buNone/>
                      </a:pPr>
                      <a:r>
                        <a:rPr lang="nb-NO" sz="1400" b="0" baseline="0" dirty="0" smtClean="0"/>
                        <a:t>2.Establishment of shool health clubs</a:t>
                      </a:r>
                      <a:endParaRPr lang="x-none" sz="1400" b="0" baseline="0"/>
                    </a:p>
                    <a:p>
                      <a:endParaRPr lang="x-none" sz="1400" b="0" baseline="0"/>
                    </a:p>
                    <a:p>
                      <a:endParaRPr lang="x-none" sz="1400" b="0" baseline="0"/>
                    </a:p>
                  </a:txBody>
                  <a:tcPr marL="91450" marR="91450" marT="45725" marB="45725"/>
                </a:tc>
              </a:tr>
              <a:tr h="2304250">
                <a:tc>
                  <a:txBody>
                    <a:bodyPr/>
                    <a:lstStyle/>
                    <a:p>
                      <a:pPr marL="0" lvl="0" algn="l" rtl="0">
                        <a:buSzPct val="25000"/>
                        <a:buNone/>
                      </a:pPr>
                      <a:r>
                        <a:rPr lang="x-none" sz="1400"/>
                        <a:t>How could you see elements of the </a:t>
                      </a:r>
                      <a:r>
                        <a:rPr lang="x-none" sz="1400">
                          <a:solidFill>
                            <a:schemeClr val="dk1"/>
                          </a:solidFill>
                        </a:rPr>
                        <a:t>WatSan</a:t>
                      </a:r>
                      <a:r>
                        <a:rPr lang="x-none" sz="1400" baseline="0">
                          <a:solidFill>
                            <a:srgbClr val="FF0000"/>
                          </a:solidFill>
                        </a:rPr>
                        <a:t> </a:t>
                      </a:r>
                      <a:r>
                        <a:rPr lang="x-none" sz="1400" baseline="0"/>
                        <a:t>education </a:t>
                      </a:r>
                      <a:r>
                        <a:rPr lang="x-none" sz="1400"/>
                        <a:t>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p>
                  </a:txBody>
                  <a:tcPr marL="91450" marR="91450" marT="45725" marB="45725"/>
                </a:tc>
              </a:tr>
            </a:tbl>
          </a:graphicData>
        </a:graphic>
      </p:graphicFrame>
      <p:sp>
        <p:nvSpPr>
          <p:cNvPr id="138" name="Shape 138"/>
          <p:cNvSpPr txBox="1"/>
          <p:nvPr/>
        </p:nvSpPr>
        <p:spPr>
          <a:xfrm>
            <a:off x="827583" y="6309319"/>
            <a:ext cx="7560839" cy="430886"/>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chemeClr val="dk1"/>
                </a:solidFill>
                <a:latin typeface="Arial"/>
                <a:ea typeface="Arial"/>
                <a:cs typeface="Arial"/>
                <a:sym typeface="Arial"/>
              </a:rPr>
              <a:t>*</a:t>
            </a:r>
            <a:r>
              <a:rPr lang="x-none" sz="800" b="0" i="0" u="none" strike="noStrike" cap="none" baseline="0">
                <a:solidFill>
                  <a:schemeClr val="dk1"/>
                </a:solidFill>
                <a:latin typeface="Arial"/>
                <a:ea typeface="Arial"/>
                <a:cs typeface="Arial"/>
                <a:sym typeface="Arial"/>
              </a:rPr>
              <a:t>Note: Skills-based health education involves the provision of gender-sensitive health and hygiene messaging and advice, which often accompanies  school based health and nutrition services and infrastructure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p:nvPr/>
        </p:nvSpPr>
        <p:spPr>
          <a:xfrm>
            <a:off x="0" y="0"/>
            <a:ext cx="9144000" cy="825499"/>
          </a:xfrm>
          <a:prstGeom prst="rect">
            <a:avLst/>
          </a:prstGeom>
          <a:blipFill>
            <a:blip r:embed="rId3"/>
            <a:stretch>
              <a:fillRect/>
            </a:stretch>
          </a:blipFill>
        </p:spPr>
      </p:sp>
      <p:sp>
        <p:nvSpPr>
          <p:cNvPr id="144" name="Shape 144"/>
          <p:cNvSpPr/>
          <p:nvPr/>
        </p:nvSpPr>
        <p:spPr>
          <a:xfrm>
            <a:off x="0" y="825500"/>
            <a:ext cx="9144000" cy="412749"/>
          </a:xfrm>
          <a:prstGeom prst="rect">
            <a:avLst/>
          </a:prstGeom>
          <a:blipFill>
            <a:blip r:embed="rId4"/>
            <a:stretch>
              <a:fillRect/>
            </a:stretch>
          </a:blipFill>
        </p:spPr>
      </p:sp>
      <p:sp>
        <p:nvSpPr>
          <p:cNvPr id="145" name="Shape 14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146" name="Shape 146"/>
          <p:cNvSpPr txBox="1"/>
          <p:nvPr/>
        </p:nvSpPr>
        <p:spPr>
          <a:xfrm>
            <a:off x="930175" y="825500"/>
            <a:ext cx="5386962"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 – Stakeholder Analysis </a:t>
            </a:r>
          </a:p>
        </p:txBody>
      </p:sp>
      <p:sp>
        <p:nvSpPr>
          <p:cNvPr id="147" name="Shape 14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48" name="Shape 148"/>
          <p:cNvGraphicFramePr/>
          <p:nvPr/>
        </p:nvGraphicFramePr>
        <p:xfrm>
          <a:off x="827583" y="1340767"/>
          <a:ext cx="7488825" cy="7223470"/>
        </p:xfrm>
        <a:graphic>
          <a:graphicData uri="http://schemas.openxmlformats.org/drawingml/2006/table">
            <a:tbl>
              <a:tblPr firstRow="1" bandRow="1">
                <a:noFill/>
                <a:tableStyleId>{534F89D2-5289-4DA8-8B06-DB0322ACB64C}</a:tableStyleId>
              </a:tblPr>
              <a:tblGrid>
                <a:gridCol w="2880325"/>
                <a:gridCol w="1440150"/>
                <a:gridCol w="1491750"/>
                <a:gridCol w="1676600"/>
              </a:tblGrid>
              <a:tr h="1040850">
                <a:tc>
                  <a:txBody>
                    <a:bodyPr/>
                    <a:lstStyle/>
                    <a:p>
                      <a:pPr marL="0" lvl="0" algn="l" rtl="0">
                        <a:buSzPct val="25000"/>
                        <a:buNone/>
                      </a:pPr>
                      <a:r>
                        <a:rPr lang="x-none" sz="1000" b="0"/>
                        <a:t>Please list below all of the stakeholders currently and/or </a:t>
                      </a:r>
                      <a:r>
                        <a:rPr lang="x-none" sz="1000" b="0" baseline="0"/>
                        <a:t>potentially involved in WatSan services and education for your country programs:</a:t>
                      </a:r>
                    </a:p>
                    <a:p>
                      <a:endParaRPr lang="x-none" sz="1000" b="0" baseline="0"/>
                    </a:p>
                    <a:p>
                      <a:endParaRPr lang="x-none" sz="1000" b="0" baseline="0"/>
                    </a:p>
                    <a:p>
                      <a:endParaRPr lang="x-none" sz="1000" b="0" baseline="0"/>
                    </a:p>
                    <a:p>
                      <a:endParaRPr lang="x-none" sz="1000" b="0" baseline="0"/>
                    </a:p>
                    <a:p>
                      <a:endParaRPr lang="x-none" sz="1000" b="0" baseline="0"/>
                    </a:p>
                    <a:p>
                      <a:pPr marL="0" marR="0" lvl="0" indent="0" algn="l" rtl="0">
                        <a:lnSpc>
                          <a:spcPct val="100000"/>
                        </a:lnSpc>
                        <a:spcBef>
                          <a:spcPts val="0"/>
                        </a:spcBef>
                        <a:spcAft>
                          <a:spcPts val="0"/>
                        </a:spcAft>
                        <a:buClr>
                          <a:schemeClr val="dk1"/>
                        </a:buClr>
                        <a:buSzPct val="25000"/>
                        <a:buNone/>
                      </a:pPr>
                      <a:r>
                        <a:rPr lang="x-none" sz="1000" b="0" i="1" baseline="0"/>
                        <a:t>Example:  Teachers</a:t>
                      </a:r>
                    </a:p>
                    <a:p>
                      <a:pPr marL="0" lvl="0" algn="l" rtl="0">
                        <a:buSzPct val="25000"/>
                        <a:buNone/>
                      </a:pPr>
                      <a:r>
                        <a:rPr lang="x-none" sz="1000" b="0" i="1" baseline="0"/>
                        <a:t>                   School Principal</a:t>
                      </a:r>
                    </a:p>
                  </a:txBody>
                  <a:tcPr marL="91450" marR="91450" marT="45725" marB="45725"/>
                </a:tc>
                <a:tc>
                  <a:txBody>
                    <a:bodyPr/>
                    <a:lstStyle/>
                    <a:p>
                      <a:pPr marL="0" lvl="0" algn="l" rtl="0">
                        <a:buSzPct val="25000"/>
                        <a:buNone/>
                      </a:pPr>
                      <a:r>
                        <a:rPr lang="x-none" sz="1000" b="0"/>
                        <a:t>Please rank the stakeholder</a:t>
                      </a:r>
                      <a:r>
                        <a:rPr lang="x-none" sz="1000" b="0" baseline="0"/>
                        <a:t>s in order of importance, where 1 = most important for your program.</a:t>
                      </a:r>
                    </a:p>
                    <a:p>
                      <a:endParaRPr lang="x-none" sz="1000" b="0" baseline="0"/>
                    </a:p>
                    <a:p>
                      <a:endParaRPr lang="x-none" sz="1000" b="0" baseline="0"/>
                    </a:p>
                    <a:p>
                      <a:endParaRPr lang="x-none" sz="1000" b="0" baseline="0"/>
                    </a:p>
                    <a:p>
                      <a:pPr lvl="0" algn="ctr" rtl="0">
                        <a:buSzPct val="25000"/>
                        <a:buNone/>
                      </a:pPr>
                      <a:r>
                        <a:rPr lang="x-none" sz="1000" b="0" i="1" baseline="0"/>
                        <a:t>2</a:t>
                      </a:r>
                    </a:p>
                    <a:p>
                      <a:pPr lvl="0" algn="ctr" rtl="0">
                        <a:buSzPct val="25000"/>
                        <a:buNone/>
                      </a:pPr>
                      <a:r>
                        <a:rPr lang="x-none" sz="1000" b="0" i="1" baseline="0"/>
                        <a:t>1</a:t>
                      </a:r>
                    </a:p>
                  </a:txBody>
                  <a:tcPr marL="91450" marR="91450" marT="45725" marB="45725"/>
                </a:tc>
                <a:tc>
                  <a:txBody>
                    <a:bodyPr/>
                    <a:lstStyle/>
                    <a:p>
                      <a:pPr lvl="0" algn="l" rtl="0">
                        <a:buSzPct val="25000"/>
                        <a:buNone/>
                      </a:pPr>
                      <a:r>
                        <a:rPr lang="x-none" sz="1000" b="0"/>
                        <a:t>Please identify what</a:t>
                      </a:r>
                      <a:r>
                        <a:rPr lang="x-none" sz="1000" b="0" baseline="0"/>
                        <a:t> role the stakeholder may play, where  </a:t>
                      </a:r>
                      <a:r>
                        <a:rPr lang="x-none" sz="1000" b="0"/>
                        <a:t>F = Financial, T = Technical, P = Policy, I = Implementation, and B</a:t>
                      </a:r>
                      <a:r>
                        <a:rPr lang="x-none" sz="1000" b="0" baseline="0"/>
                        <a:t> = Beneficiary </a:t>
                      </a:r>
                    </a:p>
                    <a:p>
                      <a:endParaRPr lang="x-none" sz="1000" b="0" baseline="0"/>
                    </a:p>
                    <a:p>
                      <a:pPr lvl="0" algn="ctr" rtl="0">
                        <a:buSzPct val="25000"/>
                        <a:buNone/>
                      </a:pPr>
                      <a:r>
                        <a:rPr lang="x-none" sz="1000" b="0" i="1" baseline="0"/>
                        <a:t>I; B</a:t>
                      </a:r>
                    </a:p>
                    <a:p>
                      <a:pPr lvl="0" algn="ctr" rtl="0">
                        <a:buSzPct val="25000"/>
                        <a:buNone/>
                      </a:pPr>
                      <a:r>
                        <a:rPr lang="x-none" sz="1000" b="0" i="1" baseline="0"/>
                        <a:t>I; B</a:t>
                      </a:r>
                    </a:p>
                  </a:txBody>
                  <a:tcPr marL="91450" marR="91450" marT="45725" marB="45725"/>
                </a:tc>
                <a:tc>
                  <a:txBody>
                    <a:bodyPr/>
                    <a:lstStyle/>
                    <a:p>
                      <a:pPr lvl="0" algn="l" rtl="0">
                        <a:buSzPct val="25000"/>
                        <a:buNone/>
                      </a:pPr>
                      <a:r>
                        <a:rPr lang="x-none" sz="1000" b="0"/>
                        <a:t>Please indicate whether the stakeholder is currently engaged (E)</a:t>
                      </a:r>
                      <a:r>
                        <a:rPr lang="x-none" sz="1000" b="0" baseline="0"/>
                        <a:t> or could be potentially engaged (PE).</a:t>
                      </a:r>
                    </a:p>
                    <a:p>
                      <a:endParaRPr lang="x-none" sz="1000" b="0" baseline="0"/>
                    </a:p>
                    <a:p>
                      <a:endParaRPr lang="x-none" sz="1000" b="0" baseline="0"/>
                    </a:p>
                    <a:p>
                      <a:endParaRPr lang="x-none" sz="1000" b="0" baseline="0"/>
                    </a:p>
                    <a:p>
                      <a:endParaRPr lang="x-none" sz="1000" b="0" baseline="0"/>
                    </a:p>
                    <a:p>
                      <a:pPr lvl="0" algn="ctr" rtl="0">
                        <a:buSzPct val="25000"/>
                        <a:buNone/>
                      </a:pPr>
                      <a:r>
                        <a:rPr lang="x-none" sz="1000" b="0" i="1" baseline="0"/>
                        <a:t>PE</a:t>
                      </a:r>
                    </a:p>
                    <a:p>
                      <a:pPr lvl="0" algn="ctr" rtl="0">
                        <a:buSzPct val="25000"/>
                        <a:buNone/>
                      </a:pPr>
                      <a:r>
                        <a:rPr lang="x-none" sz="1000" b="0" i="1" baseline="0"/>
                        <a:t>E</a:t>
                      </a:r>
                    </a:p>
                  </a:txBody>
                  <a:tcPr marL="91450" marR="91450" marT="45725" marB="45725"/>
                </a:tc>
              </a:tr>
              <a:tr h="212575">
                <a:tc>
                  <a:txBody>
                    <a:bodyPr/>
                    <a:lstStyle/>
                    <a:p>
                      <a:r>
                        <a:rPr lang="nb-NO" dirty="0" smtClean="0"/>
                        <a:t>MoBSE</a:t>
                      </a:r>
                    </a:p>
                    <a:p>
                      <a:r>
                        <a:rPr lang="nb-NO" dirty="0" smtClean="0"/>
                        <a:t>MoHSW</a:t>
                      </a:r>
                    </a:p>
                    <a:p>
                      <a:r>
                        <a:rPr lang="nb-NO" dirty="0" smtClean="0"/>
                        <a:t>MoF</a:t>
                      </a:r>
                    </a:p>
                    <a:p>
                      <a:r>
                        <a:rPr lang="nb-NO" dirty="0" smtClean="0"/>
                        <a:t>MoWR</a:t>
                      </a:r>
                    </a:p>
                    <a:p>
                      <a:r>
                        <a:rPr lang="nb-NO" dirty="0" smtClean="0"/>
                        <a:t>MoLG</a:t>
                      </a:r>
                    </a:p>
                    <a:p>
                      <a:r>
                        <a:rPr lang="nb-NO" dirty="0" smtClean="0"/>
                        <a:t>UN</a:t>
                      </a:r>
                      <a:r>
                        <a:rPr lang="nb-NO" baseline="0" dirty="0" smtClean="0"/>
                        <a:t> Agencies</a:t>
                      </a:r>
                    </a:p>
                    <a:p>
                      <a:r>
                        <a:rPr lang="nb-NO" baseline="0" dirty="0" smtClean="0"/>
                        <a:t>NGOs</a:t>
                      </a:r>
                      <a:endParaRPr lang="nb-NO" dirty="0" smtClean="0"/>
                    </a:p>
                    <a:p>
                      <a:endParaRPr/>
                    </a:p>
                  </a:txBody>
                  <a:tcPr marL="91425" marR="91425" marT="91425" marB="91425"/>
                </a:tc>
                <a:tc>
                  <a:txBody>
                    <a:bodyPr/>
                    <a:lstStyle/>
                    <a:p>
                      <a:r>
                        <a:rPr lang="nb-NO" dirty="0" smtClean="0"/>
                        <a:t>1</a:t>
                      </a:r>
                    </a:p>
                    <a:p>
                      <a:r>
                        <a:rPr lang="nb-NO" dirty="0" smtClean="0"/>
                        <a:t>2</a:t>
                      </a:r>
                    </a:p>
                    <a:p>
                      <a:r>
                        <a:rPr lang="nb-NO" dirty="0" smtClean="0"/>
                        <a:t>3</a:t>
                      </a:r>
                    </a:p>
                    <a:p>
                      <a:r>
                        <a:rPr lang="nb-NO" dirty="0" smtClean="0"/>
                        <a:t>4</a:t>
                      </a:r>
                    </a:p>
                    <a:p>
                      <a:r>
                        <a:rPr lang="nb-NO" dirty="0" smtClean="0"/>
                        <a:t>5</a:t>
                      </a:r>
                    </a:p>
                    <a:p>
                      <a:r>
                        <a:rPr lang="nb-NO" dirty="0" smtClean="0"/>
                        <a:t>6</a:t>
                      </a:r>
                    </a:p>
                    <a:p>
                      <a:r>
                        <a:rPr lang="nb-NO" dirty="0" smtClean="0"/>
                        <a:t>7</a:t>
                      </a:r>
                      <a:endParaRPr/>
                    </a:p>
                  </a:txBody>
                  <a:tcPr marL="91425" marR="91425" marT="91425" marB="91425"/>
                </a:tc>
                <a:tc>
                  <a:txBody>
                    <a:bodyPr/>
                    <a:lstStyle/>
                    <a:p>
                      <a:r>
                        <a:rPr lang="nb-NO" dirty="0" smtClean="0"/>
                        <a:t>I, B</a:t>
                      </a:r>
                    </a:p>
                    <a:p>
                      <a:r>
                        <a:rPr lang="nb-NO" dirty="0" smtClean="0"/>
                        <a:t>T</a:t>
                      </a:r>
                    </a:p>
                    <a:p>
                      <a:r>
                        <a:rPr lang="nb-NO" dirty="0" smtClean="0"/>
                        <a:t>F</a:t>
                      </a:r>
                    </a:p>
                    <a:p>
                      <a:r>
                        <a:rPr lang="nb-NO" dirty="0" smtClean="0"/>
                        <a:t>T</a:t>
                      </a:r>
                    </a:p>
                    <a:p>
                      <a:r>
                        <a:rPr lang="nb-NO" dirty="0" smtClean="0"/>
                        <a:t>T, F</a:t>
                      </a:r>
                    </a:p>
                    <a:p>
                      <a:r>
                        <a:rPr lang="nb-NO" dirty="0" smtClean="0"/>
                        <a:t>F,</a:t>
                      </a:r>
                      <a:r>
                        <a:rPr lang="nb-NO" baseline="0" dirty="0" smtClean="0"/>
                        <a:t> T</a:t>
                      </a:r>
                    </a:p>
                    <a:p>
                      <a:r>
                        <a:rPr lang="nb-NO" baseline="0" dirty="0" smtClean="0"/>
                        <a:t>I,F,T</a:t>
                      </a:r>
                      <a:endParaRPr lang="nb-NO" dirty="0" smtClean="0"/>
                    </a:p>
                  </a:txBody>
                  <a:tcPr marL="91425" marR="91425" marT="91425" marB="91425"/>
                </a:tc>
                <a:tc>
                  <a:txBody>
                    <a:bodyPr/>
                    <a:lstStyle/>
                    <a:p>
                      <a:r>
                        <a:rPr lang="nb-NO" dirty="0" smtClean="0"/>
                        <a:t>E</a:t>
                      </a:r>
                    </a:p>
                    <a:p>
                      <a:r>
                        <a:rPr lang="nb-NO" dirty="0" smtClean="0"/>
                        <a:t>E</a:t>
                      </a:r>
                    </a:p>
                    <a:p>
                      <a:r>
                        <a:rPr lang="nb-NO" dirty="0" smtClean="0"/>
                        <a:t>PE</a:t>
                      </a:r>
                    </a:p>
                    <a:p>
                      <a:r>
                        <a:rPr lang="nb-NO" dirty="0" smtClean="0"/>
                        <a:t>PE</a:t>
                      </a:r>
                    </a:p>
                    <a:p>
                      <a:r>
                        <a:rPr lang="nb-NO" dirty="0" smtClean="0"/>
                        <a:t>PE</a:t>
                      </a:r>
                    </a:p>
                    <a:p>
                      <a:r>
                        <a:rPr lang="nb-NO" dirty="0" smtClean="0"/>
                        <a:t>E</a:t>
                      </a:r>
                    </a:p>
                    <a:p>
                      <a:r>
                        <a:rPr lang="nb-NO" dirty="0" smtClean="0"/>
                        <a:t>E</a:t>
                      </a:r>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r h="277550">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c>
                  <a:txBody>
                    <a:bodyPr/>
                    <a:lstStyle/>
                    <a:p>
                      <a:endParaRPr/>
                    </a:p>
                  </a:txBody>
                  <a:tcPr marL="91425" marR="91425" marT="91425" marB="91425"/>
                </a:tc>
              </a:tr>
            </a:tbl>
          </a:graphicData>
        </a:graphic>
      </p:graphicFrame>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p:nvPr/>
        </p:nvSpPr>
        <p:spPr>
          <a:xfrm>
            <a:off x="0" y="0"/>
            <a:ext cx="9144000" cy="825499"/>
          </a:xfrm>
          <a:prstGeom prst="rect">
            <a:avLst/>
          </a:prstGeom>
          <a:blipFill>
            <a:blip r:embed="rId3"/>
            <a:stretch>
              <a:fillRect/>
            </a:stretch>
          </a:blipFill>
        </p:spPr>
      </p:sp>
      <p:sp>
        <p:nvSpPr>
          <p:cNvPr id="154" name="Shape 154"/>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Long Term Roadmap</a:t>
            </a:r>
          </a:p>
        </p:txBody>
      </p:sp>
      <p:sp>
        <p:nvSpPr>
          <p:cNvPr id="155" name="Shape 155"/>
          <p:cNvSpPr/>
          <p:nvPr/>
        </p:nvSpPr>
        <p:spPr>
          <a:xfrm>
            <a:off x="0" y="825500"/>
            <a:ext cx="9144000" cy="412749"/>
          </a:xfrm>
          <a:prstGeom prst="rect">
            <a:avLst/>
          </a:prstGeom>
          <a:blipFill>
            <a:blip r:embed="rId4"/>
            <a:stretch>
              <a:fillRect/>
            </a:stretch>
          </a:blipFill>
        </p:spPr>
      </p:sp>
      <p:sp>
        <p:nvSpPr>
          <p:cNvPr id="156" name="Shape 156"/>
          <p:cNvSpPr txBox="1"/>
          <p:nvPr/>
        </p:nvSpPr>
        <p:spPr>
          <a:xfrm>
            <a:off x="930175" y="825500"/>
            <a:ext cx="500997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a:t>
            </a:r>
          </a:p>
        </p:txBody>
      </p:sp>
      <p:sp>
        <p:nvSpPr>
          <p:cNvPr id="157" name="Shape 15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58" name="Shape 158"/>
          <p:cNvGraphicFramePr/>
          <p:nvPr/>
        </p:nvGraphicFramePr>
        <p:xfrm>
          <a:off x="827583" y="1628800"/>
          <a:ext cx="7560850" cy="4752525"/>
        </p:xfrm>
        <a:graphic>
          <a:graphicData uri="http://schemas.openxmlformats.org/drawingml/2006/table">
            <a:tbl>
              <a:tblPr firstRow="1" bandRow="1">
                <a:noFill/>
                <a:tableStyleId>{89993DA5-4813-4E6A-98FC-B8118827A7A2}</a:tableStyleId>
              </a:tblPr>
              <a:tblGrid>
                <a:gridCol w="7560850"/>
              </a:tblGrid>
              <a:tr h="1482400">
                <a:tc>
                  <a:txBody>
                    <a:bodyPr/>
                    <a:lstStyle/>
                    <a:p>
                      <a:pPr marL="0" lvl="0" algn="l" rtl="0">
                        <a:buSzPct val="25000"/>
                        <a:buNone/>
                      </a:pPr>
                      <a:r>
                        <a:rPr lang="x-none" sz="1400" b="0"/>
                        <a:t>Reflecting on what you</a:t>
                      </a:r>
                      <a:r>
                        <a:rPr lang="x-none" sz="1400" b="0" baseline="0"/>
                        <a:t> have learned, w</a:t>
                      </a:r>
                      <a:r>
                        <a:rPr lang="x-none" sz="1400" b="0"/>
                        <a:t>hat</a:t>
                      </a:r>
                      <a:r>
                        <a:rPr lang="x-none" sz="1400" b="0" baseline="0"/>
                        <a:t> do you see as the overarching </a:t>
                      </a:r>
                      <a:r>
                        <a:rPr lang="x-none" sz="1400" b="1" baseline="0"/>
                        <a:t>goal</a:t>
                      </a:r>
                      <a:r>
                        <a:rPr lang="x-none" sz="1400" b="0" baseline="0"/>
                        <a:t> of your national WatSan program</a:t>
                      </a:r>
                      <a:r>
                        <a:rPr lang="x-none" sz="1400" b="0" baseline="0" smtClean="0"/>
                        <a:t>?</a:t>
                      </a:r>
                      <a:endParaRPr lang="nb-NO" sz="1400" b="0" baseline="0" dirty="0" smtClean="0"/>
                    </a:p>
                    <a:p>
                      <a:pPr marL="0" marR="0" lvl="0" indent="0" algn="l" defTabSz="914400" rtl="0" eaLnBrk="1" fontAlgn="auto" latinLnBrk="0" hangingPunct="1">
                        <a:lnSpc>
                          <a:spcPct val="100000"/>
                        </a:lnSpc>
                        <a:spcBef>
                          <a:spcPts val="0"/>
                        </a:spcBef>
                        <a:spcAft>
                          <a:spcPts val="0"/>
                        </a:spcAft>
                        <a:buClrTx/>
                        <a:buSzPct val="25000"/>
                        <a:buFontTx/>
                        <a:buNone/>
                        <a:tabLst/>
                        <a:defRPr/>
                      </a:pPr>
                      <a:r>
                        <a:rPr lang="nb-NO" sz="1400" b="0" baseline="0" dirty="0" smtClean="0"/>
                        <a:t>1.</a:t>
                      </a:r>
                      <a:r>
                        <a:rPr lang="en-US" dirty="0" smtClean="0"/>
                        <a:t> Reduce hygiene</a:t>
                      </a:r>
                      <a:r>
                        <a:rPr lang="en-US" baseline="0" dirty="0" smtClean="0"/>
                        <a:t> related diseases among school going age</a:t>
                      </a:r>
                      <a:endParaRPr lang="en-US" dirty="0" smtClean="0"/>
                    </a:p>
                    <a:p>
                      <a:pPr marL="0" lvl="0" algn="l" rtl="0">
                        <a:buSzPct val="25000"/>
                        <a:buNone/>
                      </a:pPr>
                      <a:endParaRPr lang="nb-NO" sz="1400" b="0" baseline="0" dirty="0" smtClean="0"/>
                    </a:p>
                  </a:txBody>
                  <a:tcPr marL="91450" marR="91450" marT="45725" marB="45725"/>
                </a:tc>
              </a:tr>
              <a:tr h="1530775">
                <a:tc>
                  <a:txBody>
                    <a:bodyPr/>
                    <a:lstStyle/>
                    <a:p>
                      <a:pPr marL="0" lvl="0" algn="l" rtl="0">
                        <a:buSzPct val="25000"/>
                        <a:buNone/>
                      </a:pPr>
                      <a:r>
                        <a:rPr lang="x-none" sz="1400" smtClean="0"/>
                        <a:t>What is </a:t>
                      </a:r>
                      <a:r>
                        <a:rPr lang="x-none" sz="1400"/>
                        <a:t>required (</a:t>
                      </a:r>
                      <a:r>
                        <a:rPr lang="x-none" sz="1400" b="1"/>
                        <a:t>needs</a:t>
                      </a:r>
                      <a:r>
                        <a:rPr lang="x-none" sz="1400"/>
                        <a:t>) to strengthen your WatSan services and education in schools?  </a:t>
                      </a:r>
                      <a:endParaRPr lang="nb-NO" sz="1400" dirty="0" smtClean="0"/>
                    </a:p>
                    <a:p>
                      <a:pPr marL="0" lvl="0" algn="l" rtl="0">
                        <a:buSzPct val="25000"/>
                        <a:buNone/>
                      </a:pPr>
                      <a:r>
                        <a:rPr lang="nb-NO" sz="1400" dirty="0" smtClean="0"/>
                        <a:t>1.Support and involvement of all stakeholders</a:t>
                      </a:r>
                    </a:p>
                    <a:p>
                      <a:pPr marL="0" lvl="0" algn="l" rtl="0">
                        <a:buSzPct val="25000"/>
                        <a:buNone/>
                      </a:pPr>
                      <a:r>
                        <a:rPr lang="nb-NO" sz="1400" dirty="0" smtClean="0"/>
                        <a:t>2.Training of</a:t>
                      </a:r>
                      <a:r>
                        <a:rPr lang="nb-NO" sz="1400" baseline="0" dirty="0" smtClean="0"/>
                        <a:t> personnels (teachers public health offcers)</a:t>
                      </a:r>
                    </a:p>
                    <a:p>
                      <a:pPr marL="0" lvl="0" algn="l" rtl="0">
                        <a:buSzPct val="25000"/>
                        <a:buNone/>
                      </a:pPr>
                      <a:endParaRPr lang="x-none" sz="1400"/>
                    </a:p>
                  </a:txBody>
                  <a:tcPr marL="91450" marR="91450" marT="45725" marB="45725"/>
                </a:tc>
              </a:tr>
              <a:tr h="1739350">
                <a:tc>
                  <a:txBody>
                    <a:bodyPr/>
                    <a:lstStyle/>
                    <a:p>
                      <a:pPr marL="0" marR="0" lvl="0" indent="0" algn="l" rtl="0">
                        <a:lnSpc>
                          <a:spcPct val="100000"/>
                        </a:lnSpc>
                        <a:spcBef>
                          <a:spcPts val="0"/>
                        </a:spcBef>
                        <a:spcAft>
                          <a:spcPts val="0"/>
                        </a:spcAft>
                        <a:buClr>
                          <a:schemeClr val="dk1"/>
                        </a:buClr>
                        <a:buSzPct val="25000"/>
                        <a:buNone/>
                      </a:pPr>
                      <a:r>
                        <a:rPr lang="x-none" sz="1400"/>
                        <a:t>What </a:t>
                      </a:r>
                      <a:r>
                        <a:rPr lang="x-none" sz="1400" b="1"/>
                        <a:t>actions</a:t>
                      </a:r>
                      <a:r>
                        <a:rPr lang="x-none" sz="1400"/>
                        <a:t> can you</a:t>
                      </a:r>
                      <a:r>
                        <a:rPr lang="x-none" sz="1400" baseline="0"/>
                        <a:t> facilitate upon your return home to address these needs</a:t>
                      </a:r>
                      <a:r>
                        <a:rPr lang="x-none" sz="1400" baseline="0" smtClean="0"/>
                        <a:t>?</a:t>
                      </a:r>
                      <a:endParaRPr lang="nb-NO" sz="1400" baseline="0" dirty="0" smtClean="0"/>
                    </a:p>
                    <a:p>
                      <a:pPr marL="0" marR="0" lvl="0" indent="0" algn="l" rtl="0">
                        <a:lnSpc>
                          <a:spcPct val="100000"/>
                        </a:lnSpc>
                        <a:spcBef>
                          <a:spcPts val="0"/>
                        </a:spcBef>
                        <a:spcAft>
                          <a:spcPts val="0"/>
                        </a:spcAft>
                        <a:buClr>
                          <a:schemeClr val="dk1"/>
                        </a:buClr>
                        <a:buSzPct val="25000"/>
                        <a:buNone/>
                      </a:pPr>
                      <a:r>
                        <a:rPr lang="nb-NO" sz="1400" baseline="0" dirty="0" smtClean="0"/>
                        <a:t>1.Convening a stakeholders’s meeting to share information</a:t>
                      </a:r>
                      <a:endParaRPr lang="x-none" sz="1400" baseline="0"/>
                    </a:p>
                    <a:p>
                      <a:endParaRPr lang="x-none" sz="1400" baseline="0"/>
                    </a:p>
                  </a:txBody>
                  <a:tcPr marL="91450" marR="91450" marT="45725" marB="45725"/>
                </a:tc>
              </a:tr>
            </a:tbl>
          </a:graphicData>
        </a:graphic>
      </p:graphicFrame>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p:nvPr/>
        </p:nvSpPr>
        <p:spPr>
          <a:xfrm>
            <a:off x="0" y="0"/>
            <a:ext cx="9144000" cy="825499"/>
          </a:xfrm>
          <a:prstGeom prst="rect">
            <a:avLst/>
          </a:prstGeom>
          <a:blipFill>
            <a:blip r:embed="rId3"/>
            <a:stretch>
              <a:fillRect/>
            </a:stretch>
          </a:blipFill>
        </p:spPr>
      </p:sp>
      <p:sp>
        <p:nvSpPr>
          <p:cNvPr id="164" name="Shape 164"/>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Short Term Action Plan</a:t>
            </a:r>
          </a:p>
        </p:txBody>
      </p:sp>
      <p:sp>
        <p:nvSpPr>
          <p:cNvPr id="165" name="Shape 165"/>
          <p:cNvSpPr/>
          <p:nvPr/>
        </p:nvSpPr>
        <p:spPr>
          <a:xfrm>
            <a:off x="0" y="825500"/>
            <a:ext cx="9144000" cy="412749"/>
          </a:xfrm>
          <a:prstGeom prst="rect">
            <a:avLst/>
          </a:prstGeom>
          <a:blipFill>
            <a:blip r:embed="rId4"/>
            <a:stretch>
              <a:fillRect/>
            </a:stretch>
          </a:blipFill>
        </p:spPr>
      </p:sp>
      <p:sp>
        <p:nvSpPr>
          <p:cNvPr id="166" name="Shape 166"/>
          <p:cNvSpPr txBox="1"/>
          <p:nvPr/>
        </p:nvSpPr>
        <p:spPr>
          <a:xfrm>
            <a:off x="930175" y="825500"/>
            <a:ext cx="500997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Water, Sanitation &amp; Hygiene</a:t>
            </a:r>
          </a:p>
        </p:txBody>
      </p:sp>
      <p:sp>
        <p:nvSpPr>
          <p:cNvPr id="167" name="Shape 16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01</a:t>
            </a:r>
          </a:p>
        </p:txBody>
      </p:sp>
      <p:graphicFrame>
        <p:nvGraphicFramePr>
          <p:cNvPr id="168" name="Shape 168"/>
          <p:cNvGraphicFramePr/>
          <p:nvPr/>
        </p:nvGraphicFramePr>
        <p:xfrm>
          <a:off x="827584" y="1556791"/>
          <a:ext cx="7488800" cy="7115780"/>
        </p:xfrm>
        <a:graphic>
          <a:graphicData uri="http://schemas.openxmlformats.org/drawingml/2006/table">
            <a:tbl>
              <a:tblPr>
                <a:noFill/>
                <a:tableStyleId>{409F3065-4D48-487E-93F8-E212017E3A6A}</a:tableStyleId>
              </a:tblPr>
              <a:tblGrid>
                <a:gridCol w="1905125"/>
                <a:gridCol w="385025"/>
                <a:gridCol w="1843575"/>
                <a:gridCol w="1179425"/>
                <a:gridCol w="1042025"/>
                <a:gridCol w="1133625"/>
              </a:tblGrid>
              <a:tr h="43205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Program Name: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dirty="0" smtClean="0"/>
                        <a:t>Water</a:t>
                      </a:r>
                      <a:r>
                        <a:rPr lang="nb-NO" baseline="0" dirty="0" smtClean="0"/>
                        <a:t> </a:t>
                      </a:r>
                      <a:r>
                        <a:rPr lang="nb-NO" dirty="0" smtClean="0"/>
                        <a:t>Sanitation&amp;Hygiene</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6">
                  <a:txBody>
                    <a:bodyPr/>
                    <a:lstStyle/>
                    <a:p>
                      <a:endParaRPr lang="nb-NO" dirty="0" smtClean="0"/>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4700">
                <a:tc>
                  <a:txBody>
                    <a:bodyPr/>
                    <a:lstStyle/>
                    <a:p>
                      <a:pPr marL="0" marR="0" lvl="0" indent="0" algn="l" rtl="0">
                        <a:lnSpc>
                          <a:spcPct val="100000"/>
                        </a:lnSpc>
                        <a:spcBef>
                          <a:spcPts val="0"/>
                        </a:spcBef>
                        <a:spcAft>
                          <a:spcPts val="0"/>
                        </a:spcAft>
                        <a:buClr>
                          <a:schemeClr val="dk1"/>
                        </a:buClr>
                        <a:buSzPct val="25000"/>
                        <a:buNone/>
                      </a:pPr>
                      <a:r>
                        <a:rPr lang="x-none" sz="1400" b="1" i="0" u="none" strike="noStrike" cap="none" baseline="0">
                          <a:solidFill>
                            <a:schemeClr val="lt1"/>
                          </a:solidFill>
                        </a:rPr>
                        <a:t>Goal:</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000000"/>
                    </a:solidFill>
                  </a:tcPr>
                </a:tc>
                <a:tc gridSpan="5">
                  <a:txBody>
                    <a:bodyPr/>
                    <a:lstStyle/>
                    <a:p>
                      <a:r>
                        <a:rPr lang="nb-NO" dirty="0" smtClean="0"/>
                        <a:t>Reduce hygiene</a:t>
                      </a:r>
                      <a:r>
                        <a:rPr lang="nb-NO" baseline="0" dirty="0" smtClean="0"/>
                        <a:t> related diseases among school-aged children</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350">
                <a:tc gridSpan="6">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3725">
                <a:tc gridSpan="2">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Needs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h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Activities</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Timeframe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Responsible</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c>
                  <a:txBody>
                    <a:bodyPr/>
                    <a:lstStyle/>
                    <a:p>
                      <a:pPr marL="0" marR="0" lvl="0" indent="0" algn="l" rtl="0">
                        <a:lnSpc>
                          <a:spcPct val="100000"/>
                        </a:lnSpc>
                        <a:spcBef>
                          <a:spcPts val="0"/>
                        </a:spcBef>
                        <a:spcAft>
                          <a:spcPts val="0"/>
                        </a:spcAft>
                        <a:buClr>
                          <a:schemeClr val="dk1"/>
                        </a:buClr>
                        <a:buSzPct val="25000"/>
                        <a:buNone/>
                      </a:pPr>
                      <a:r>
                        <a:rPr lang="x-none" sz="1300" b="1" i="0" u="none" strike="noStrike" cap="none" baseline="0">
                          <a:solidFill>
                            <a:srgbClr val="FFFFFF"/>
                          </a:solidFill>
                        </a:rPr>
                        <a:t>Verification of Completion</a:t>
                      </a:r>
                    </a:p>
                  </a:txBody>
                  <a:tcPr marL="68575" marR="68575" marT="0" marB="0" anchor="ctr">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dk1"/>
                    </a:solidFill>
                  </a:tcPr>
                </a:tc>
              </a:tr>
              <a:tr h="841100">
                <a:tc gridSpan="2">
                  <a:txBody>
                    <a:bodyPr/>
                    <a:lstStyle/>
                    <a:p>
                      <a:r>
                        <a:rPr lang="nb-NO" dirty="0" smtClean="0"/>
                        <a:t>Resource mobilisation</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marL="342900" indent="-342900">
                        <a:buNone/>
                      </a:pPr>
                      <a:r>
                        <a:rPr lang="nb-NO" dirty="0" smtClean="0"/>
                        <a:t>1.Writting proposals to potential donors</a:t>
                      </a:r>
                    </a:p>
                    <a:p>
                      <a:pPr marL="342900" indent="-342900">
                        <a:buNone/>
                      </a:pPr>
                      <a:r>
                        <a:rPr lang="nb-NO" dirty="0" smtClean="0"/>
                        <a:t>2. Engage</a:t>
                      </a:r>
                      <a:r>
                        <a:rPr lang="nb-NO" baseline="0" dirty="0" smtClean="0"/>
                        <a:t> MoF to allocate a lined budget for MoBSE</a:t>
                      </a:r>
                      <a:endParaRPr lang="nb-NO" dirty="0" smtClean="0"/>
                    </a:p>
                    <a:p>
                      <a:pPr marL="342900" indent="-342900">
                        <a:buAutoNum type="arabicPeriod"/>
                      </a:pP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2012 - 2014</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864100">
                <a:tc gridSpan="2">
                  <a:txBody>
                    <a:bodyPr/>
                    <a:lstStyle/>
                    <a:p>
                      <a:r>
                        <a:rPr lang="en-US" dirty="0" smtClean="0"/>
                        <a:t>Inadequate knowledge among teachers/other</a:t>
                      </a:r>
                      <a:r>
                        <a:rPr lang="en-US" baseline="0" dirty="0" smtClean="0"/>
                        <a:t> stakeholders</a:t>
                      </a:r>
                      <a:r>
                        <a:rPr lang="en-US" dirty="0" smtClean="0"/>
                        <a:t> on hygiene related diseases</a:t>
                      </a:r>
                      <a:endParaRPr lang="en-US" dirty="0"/>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r>
                        <a:rPr lang="en-US" dirty="0" smtClean="0"/>
                        <a:t>1.Training of trainers </a:t>
                      </a:r>
                    </a:p>
                    <a:p>
                      <a:endParaRPr lang="en-US" dirty="0" smtClean="0"/>
                    </a:p>
                    <a:p>
                      <a:r>
                        <a:rPr lang="en-US" dirty="0" smtClean="0"/>
                        <a:t>2.Health talks/sessions in school </a:t>
                      </a:r>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dirty="0" smtClean="0"/>
                        <a:t>2013 - 2015</a:t>
                      </a:r>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p>
                    <a:p>
                      <a:endParaRPr lang="nb-NO" dirty="0" smtClean="0"/>
                    </a:p>
                    <a:p>
                      <a:r>
                        <a:rPr lang="nb-NO" dirty="0" smtClean="0"/>
                        <a:t>MoHSW</a:t>
                      </a:r>
                    </a:p>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r h="1296150">
                <a:tc gridSpan="2">
                  <a:txBody>
                    <a:bodyPr/>
                    <a:lstStyle/>
                    <a:p>
                      <a:r>
                        <a:rPr lang="nb-NO" dirty="0" smtClean="0"/>
                        <a:t>Inadequate IEC matreials in schools</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r>
                        <a:rPr lang="nb-NO" dirty="0" smtClean="0"/>
                        <a:t>1.Development of</a:t>
                      </a:r>
                      <a:r>
                        <a:rPr lang="nb-NO" baseline="0" dirty="0" smtClean="0"/>
                        <a:t> IEC materials</a:t>
                      </a:r>
                    </a:p>
                    <a:p>
                      <a:r>
                        <a:rPr lang="nb-NO" baseline="0" dirty="0" smtClean="0"/>
                        <a:t>2. Printing and distribution of IEC materials</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2013 - 2015</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r>
                        <a:rPr lang="nb-NO" dirty="0" smtClean="0"/>
                        <a:t>MoBSE</a:t>
                      </a:r>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c>
                  <a:txBody>
                    <a:bodyPr/>
                    <a:lstStyle/>
                    <a:p>
                      <a:endParaRPr/>
                    </a:p>
                  </a:txBody>
                  <a:tcPr marL="91425" marR="91425"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solidFill>
                      <a:schemeClr val="lt1"/>
                    </a:solidFill>
                  </a:tcPr>
                </a:tc>
              </a:tr>
            </a:tbl>
          </a:graphicData>
        </a:graphic>
      </p:graphicFrame>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p:nvPr/>
        </p:nvSpPr>
        <p:spPr>
          <a:xfrm>
            <a:off x="0" y="0"/>
            <a:ext cx="9144000" cy="825499"/>
          </a:xfrm>
          <a:prstGeom prst="rect">
            <a:avLst/>
          </a:prstGeom>
          <a:blipFill>
            <a:blip r:embed="rId3"/>
            <a:stretch>
              <a:fillRect/>
            </a:stretch>
          </a:blipFill>
        </p:spPr>
      </p:sp>
      <p:sp>
        <p:nvSpPr>
          <p:cNvPr id="174" name="Shape 174"/>
          <p:cNvSpPr/>
          <p:nvPr/>
        </p:nvSpPr>
        <p:spPr>
          <a:xfrm>
            <a:off x="0" y="825500"/>
            <a:ext cx="9144000" cy="412749"/>
          </a:xfrm>
          <a:prstGeom prst="rect">
            <a:avLst/>
          </a:prstGeom>
          <a:blipFill>
            <a:blip r:embed="rId4"/>
            <a:stretch>
              <a:fillRect/>
            </a:stretch>
          </a:blipFill>
        </p:spPr>
      </p:sp>
      <p:sp>
        <p:nvSpPr>
          <p:cNvPr id="175" name="Shape 175"/>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sp>
        <p:nvSpPr>
          <p:cNvPr id="176" name="Shape 176"/>
          <p:cNvSpPr txBox="1"/>
          <p:nvPr/>
        </p:nvSpPr>
        <p:spPr>
          <a:xfrm>
            <a:off x="945673" y="819726"/>
            <a:ext cx="5112567"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 Services</a:t>
            </a:r>
          </a:p>
        </p:txBody>
      </p:sp>
      <p:sp>
        <p:nvSpPr>
          <p:cNvPr id="177" name="Shape 177"/>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graphicFrame>
        <p:nvGraphicFramePr>
          <p:cNvPr id="178" name="Shape 178"/>
          <p:cNvGraphicFramePr/>
          <p:nvPr/>
        </p:nvGraphicFramePr>
        <p:xfrm>
          <a:off x="827583" y="1628800"/>
          <a:ext cx="7488825" cy="4608500"/>
        </p:xfrm>
        <a:graphic>
          <a:graphicData uri="http://schemas.openxmlformats.org/drawingml/2006/table">
            <a:tbl>
              <a:tblPr firstRow="1" bandRow="1">
                <a:noFill/>
                <a:tableStyleId>{9C535B93-2700-456A-9C42-3BB8912B78FB}</a:tableStyleId>
              </a:tblPr>
              <a:tblGrid>
                <a:gridCol w="7488825"/>
              </a:tblGrid>
              <a:tr h="2304250">
                <a:tc>
                  <a:txBody>
                    <a:bodyPr/>
                    <a:lstStyle/>
                    <a:p>
                      <a:pPr marL="0" lvl="0" algn="l" rtl="0">
                        <a:buSzPct val="25000"/>
                        <a:buNone/>
                      </a:pPr>
                      <a:r>
                        <a:rPr lang="x-none" sz="1400" b="0"/>
                        <a:t>What </a:t>
                      </a:r>
                      <a:r>
                        <a:rPr lang="x-none" sz="1400" b="1"/>
                        <a:t>observations</a:t>
                      </a:r>
                      <a:r>
                        <a:rPr lang="x-none" sz="1400" b="0"/>
                        <a:t> of Deworming services from the field and lectures were you impressed by, i.e. what</a:t>
                      </a:r>
                      <a:r>
                        <a:rPr lang="x-none" sz="1400" b="0" baseline="0"/>
                        <a:t> </a:t>
                      </a:r>
                      <a:r>
                        <a:rPr lang="x-none" sz="1400" b="0"/>
                        <a:t>best practices were observed? Is this relevant</a:t>
                      </a:r>
                      <a:r>
                        <a:rPr lang="x-none" sz="1400" b="0" baseline="0"/>
                        <a:t> to your country program?</a:t>
                      </a:r>
                    </a:p>
                    <a:p>
                      <a:endParaRPr lang="nb-NO" sz="1400" b="0" baseline="0" dirty="0" smtClean="0"/>
                    </a:p>
                    <a:p>
                      <a:r>
                        <a:rPr lang="nb-NO" sz="1400" b="0" baseline="0" dirty="0" smtClean="0"/>
                        <a:t>1.Teachers are involved in the deworming exercise</a:t>
                      </a:r>
                    </a:p>
                    <a:p>
                      <a:r>
                        <a:rPr lang="nb-NO" sz="1400" b="0" baseline="0" dirty="0" smtClean="0"/>
                        <a:t>2. Its done as scheduled</a:t>
                      </a:r>
                    </a:p>
                    <a:p>
                      <a:r>
                        <a:rPr lang="nb-NO" sz="1400" b="0" baseline="0" dirty="0" smtClean="0"/>
                        <a:t>3.Nation wide coverage</a:t>
                      </a:r>
                      <a:endParaRPr lang="x-none" sz="1400" b="0" baseline="0"/>
                    </a:p>
                  </a:txBody>
                  <a:tcPr marL="91450" marR="91450" marT="45725" marB="45725"/>
                </a:tc>
              </a:tr>
              <a:tr h="2304250">
                <a:tc>
                  <a:txBody>
                    <a:bodyPr/>
                    <a:lstStyle/>
                    <a:p>
                      <a:pPr marL="0" lvl="0" algn="l" rtl="0">
                        <a:buSzPct val="25000"/>
                        <a:buNone/>
                      </a:pPr>
                      <a:r>
                        <a:rPr lang="x-none" sz="1400"/>
                        <a:t>How could you see elements of the Deworming program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r>
                        <a:rPr lang="x-none" sz="1400" baseline="0" smtClean="0"/>
                        <a:t>?</a:t>
                      </a:r>
                      <a:endParaRPr lang="nb-NO" sz="1400" baseline="0" dirty="0" smtClean="0"/>
                    </a:p>
                    <a:p>
                      <a:pPr marL="0" lvl="0" algn="l" rtl="0">
                        <a:buSzPct val="25000"/>
                        <a:buNone/>
                      </a:pPr>
                      <a:r>
                        <a:rPr lang="nb-NO" sz="1400" baseline="0" dirty="0" smtClean="0"/>
                        <a:t>1. Involvement of key partners is an opportunity</a:t>
                      </a:r>
                    </a:p>
                    <a:p>
                      <a:pPr marL="0" lvl="0" algn="l" rtl="0">
                        <a:buSzPct val="25000"/>
                        <a:buNone/>
                      </a:pPr>
                      <a:r>
                        <a:rPr lang="nb-NO" sz="1400" baseline="0" dirty="0" smtClean="0"/>
                        <a:t>2. Ceasation of the main sponsors is a threat</a:t>
                      </a:r>
                      <a:endParaRPr lang="x-none" sz="1400" baseline="0"/>
                    </a:p>
                  </a:txBody>
                  <a:tcPr marL="91450" marR="91450" marT="45725" marB="45725"/>
                </a:tc>
              </a:tr>
            </a:tbl>
          </a:graphicData>
        </a:graphic>
      </p:graphicFrame>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p:nvPr/>
        </p:nvSpPr>
        <p:spPr>
          <a:xfrm>
            <a:off x="0" y="0"/>
            <a:ext cx="9144000" cy="825499"/>
          </a:xfrm>
          <a:prstGeom prst="rect">
            <a:avLst/>
          </a:prstGeom>
          <a:blipFill>
            <a:blip r:embed="rId3"/>
            <a:stretch>
              <a:fillRect/>
            </a:stretch>
          </a:blipFill>
        </p:spPr>
      </p:sp>
      <p:sp>
        <p:nvSpPr>
          <p:cNvPr id="184" name="Shape 184"/>
          <p:cNvSpPr/>
          <p:nvPr/>
        </p:nvSpPr>
        <p:spPr>
          <a:xfrm>
            <a:off x="0" y="825500"/>
            <a:ext cx="9144000" cy="412749"/>
          </a:xfrm>
          <a:prstGeom prst="rect">
            <a:avLst/>
          </a:prstGeom>
          <a:blipFill>
            <a:blip r:embed="rId4"/>
            <a:stretch>
              <a:fillRect/>
            </a:stretch>
          </a:blipFill>
        </p:spPr>
      </p:sp>
      <p:sp>
        <p:nvSpPr>
          <p:cNvPr id="185" name="Shape 185"/>
          <p:cNvSpPr txBox="1"/>
          <p:nvPr/>
        </p:nvSpPr>
        <p:spPr>
          <a:xfrm>
            <a:off x="945671" y="819726"/>
            <a:ext cx="6218615" cy="369332"/>
          </a:xfrm>
          <a:prstGeom prst="rect">
            <a:avLst/>
          </a:prstGeom>
          <a:noFill/>
          <a:ln>
            <a:noFill/>
          </a:ln>
        </p:spPr>
        <p:txBody>
          <a:bodyPr lIns="91425" tIns="45700" rIns="91425" bIns="45700" anchor="t" anchorCtr="0">
            <a:spAutoFit/>
          </a:bodyPr>
          <a:lstStyle/>
          <a:p>
            <a:pPr marL="0" marR="0" lvl="0" indent="0" algn="l" rtl="0">
              <a:buSzPct val="25000"/>
              <a:buNone/>
            </a:pPr>
            <a:r>
              <a:rPr lang="x-none" sz="1800" b="0" i="0" u="none" strike="noStrike" cap="none" baseline="0">
                <a:solidFill>
                  <a:schemeClr val="lt1"/>
                </a:solidFill>
                <a:latin typeface="Arial"/>
                <a:ea typeface="Arial"/>
                <a:cs typeface="Arial"/>
                <a:sym typeface="Arial"/>
              </a:rPr>
              <a:t>Deworming – Engaging with the Community and Pupils</a:t>
            </a:r>
          </a:p>
        </p:txBody>
      </p:sp>
      <p:sp>
        <p:nvSpPr>
          <p:cNvPr id="186" name="Shape 186"/>
          <p:cNvSpPr txBox="1"/>
          <p:nvPr/>
        </p:nvSpPr>
        <p:spPr>
          <a:xfrm>
            <a:off x="18288" y="825500"/>
            <a:ext cx="521263" cy="369332"/>
          </a:xfrm>
          <a:prstGeom prst="rect">
            <a:avLst/>
          </a:prstGeom>
          <a:noFill/>
          <a:ln>
            <a:noFill/>
          </a:ln>
        </p:spPr>
        <p:txBody>
          <a:bodyPr lIns="91425" tIns="45700" rIns="91425" bIns="45700" anchor="t" anchorCtr="0">
            <a:spAutoFit/>
          </a:bodyPr>
          <a:lstStyle/>
          <a:p>
            <a:pPr marL="0" marR="0" lvl="0" indent="0" algn="ctr" rtl="0">
              <a:buSzPct val="25000"/>
              <a:buNone/>
            </a:pPr>
            <a:r>
              <a:rPr lang="x-none" sz="1800" b="1" i="0" u="none" strike="noStrike" cap="none" baseline="0">
                <a:solidFill>
                  <a:schemeClr val="lt1"/>
                </a:solidFill>
                <a:latin typeface="Arial"/>
                <a:ea typeface="Arial"/>
                <a:cs typeface="Arial"/>
                <a:sym typeface="Arial"/>
              </a:rPr>
              <a:t>02</a:t>
            </a:r>
          </a:p>
        </p:txBody>
      </p:sp>
      <p:sp>
        <p:nvSpPr>
          <p:cNvPr id="187" name="Shape 187"/>
          <p:cNvSpPr txBox="1"/>
          <p:nvPr/>
        </p:nvSpPr>
        <p:spPr>
          <a:xfrm>
            <a:off x="916537" y="24267"/>
            <a:ext cx="5400599" cy="523219"/>
          </a:xfrm>
          <a:prstGeom prst="rect">
            <a:avLst/>
          </a:prstGeom>
          <a:noFill/>
          <a:ln>
            <a:noFill/>
          </a:ln>
        </p:spPr>
        <p:txBody>
          <a:bodyPr lIns="91425" tIns="45700" rIns="91425" bIns="45700" anchor="t" anchorCtr="0">
            <a:spAutoFit/>
          </a:bodyPr>
          <a:lstStyle/>
          <a:p>
            <a:pPr marL="0" marR="0" lvl="0" indent="0" algn="l" rtl="0">
              <a:buSzPct val="25000"/>
              <a:buNone/>
            </a:pPr>
            <a:r>
              <a:rPr lang="x-none" sz="2800" b="0" i="0" u="none" strike="noStrike" cap="none" baseline="0">
                <a:solidFill>
                  <a:schemeClr val="dk1"/>
                </a:solidFill>
                <a:latin typeface="Arial"/>
                <a:ea typeface="Arial"/>
                <a:cs typeface="Arial"/>
                <a:sym typeface="Arial"/>
              </a:rPr>
              <a:t>School Based Services &amp; Education</a:t>
            </a:r>
          </a:p>
        </p:txBody>
      </p:sp>
      <p:graphicFrame>
        <p:nvGraphicFramePr>
          <p:cNvPr id="188" name="Shape 188"/>
          <p:cNvGraphicFramePr/>
          <p:nvPr/>
        </p:nvGraphicFramePr>
        <p:xfrm>
          <a:off x="827583" y="1628800"/>
          <a:ext cx="7488825" cy="4608500"/>
        </p:xfrm>
        <a:graphic>
          <a:graphicData uri="http://schemas.openxmlformats.org/drawingml/2006/table">
            <a:tbl>
              <a:tblPr firstRow="1" bandRow="1">
                <a:noFill/>
                <a:tableStyleId>{CF3027D3-4879-4CF8-965D-92E7C7779C95}</a:tableStyleId>
              </a:tblPr>
              <a:tblGrid>
                <a:gridCol w="7488825"/>
              </a:tblGrid>
              <a:tr h="2304250">
                <a:tc>
                  <a:txBody>
                    <a:bodyPr/>
                    <a:lstStyle/>
                    <a:p>
                      <a:pPr marL="0" lvl="0" algn="l" rtl="0">
                        <a:buSzPct val="25000"/>
                        <a:buNone/>
                      </a:pPr>
                      <a:r>
                        <a:rPr lang="x-none" sz="1400" b="0"/>
                        <a:t>With regards to community and pupil</a:t>
                      </a:r>
                      <a:r>
                        <a:rPr lang="x-none" sz="1400" b="0" baseline="0"/>
                        <a:t> engagement with Deworming activities, what best practices have you </a:t>
                      </a:r>
                      <a:r>
                        <a:rPr lang="x-none" sz="1400" b="1" baseline="0"/>
                        <a:t>observed</a:t>
                      </a:r>
                      <a:r>
                        <a:rPr lang="x-none" sz="1400" b="0" baseline="0"/>
                        <a:t>? </a:t>
                      </a:r>
                      <a:r>
                        <a:rPr lang="x-none" sz="1400" b="0"/>
                        <a:t>Is this relevant</a:t>
                      </a:r>
                      <a:r>
                        <a:rPr lang="x-none" sz="1400" b="0" baseline="0"/>
                        <a:t> to your country program?</a:t>
                      </a:r>
                    </a:p>
                    <a:p>
                      <a:endParaRPr lang="nb-NO" sz="1400" b="0" baseline="0" dirty="0" smtClean="0"/>
                    </a:p>
                    <a:p>
                      <a:r>
                        <a:rPr lang="nb-NO" sz="1400" b="0" baseline="0" dirty="0" smtClean="0"/>
                        <a:t>1. Support and coperation of the communities in deworming</a:t>
                      </a:r>
                      <a:endParaRPr lang="x-none" sz="1400" b="0" baseline="0"/>
                    </a:p>
                  </a:txBody>
                  <a:tcPr marL="91450" marR="91450" marT="45725" marB="45725"/>
                </a:tc>
              </a:tr>
              <a:tr h="2304250">
                <a:tc>
                  <a:txBody>
                    <a:bodyPr/>
                    <a:lstStyle/>
                    <a:p>
                      <a:pPr marL="0" lvl="0" algn="l" rtl="0">
                        <a:buSzPct val="25000"/>
                        <a:buNone/>
                      </a:pPr>
                      <a:r>
                        <a:rPr lang="x-none" sz="1400"/>
                        <a:t>How could you see elements of the observed community and/or pupil engagement replicated in your country?  What </a:t>
                      </a:r>
                      <a:r>
                        <a:rPr lang="x-none" sz="1400" b="1"/>
                        <a:t>opportunities</a:t>
                      </a:r>
                      <a:r>
                        <a:rPr lang="x-none" sz="1400"/>
                        <a:t> exist to implement these elements</a:t>
                      </a:r>
                      <a:r>
                        <a:rPr lang="x-none" sz="1400" baseline="0"/>
                        <a:t>?  What challenges or </a:t>
                      </a:r>
                      <a:r>
                        <a:rPr lang="x-none" sz="1400" b="1" baseline="0"/>
                        <a:t>threats</a:t>
                      </a:r>
                      <a:r>
                        <a:rPr lang="x-none" sz="1400" baseline="0"/>
                        <a:t> might you face</a:t>
                      </a:r>
                      <a:r>
                        <a:rPr lang="x-none" sz="1400" baseline="0" smtClean="0"/>
                        <a:t>?</a:t>
                      </a:r>
                      <a:endParaRPr lang="nb-NO" sz="1400" baseline="0" dirty="0" smtClean="0"/>
                    </a:p>
                    <a:p>
                      <a:pPr marL="0" lvl="0" algn="l" rtl="0">
                        <a:buSzPct val="25000"/>
                        <a:buNone/>
                      </a:pPr>
                      <a:endParaRPr lang="nb-NO" sz="1400" baseline="0" dirty="0" smtClean="0"/>
                    </a:p>
                    <a:p>
                      <a:pPr marL="0" lvl="0" algn="l" rtl="0">
                        <a:buSzPct val="25000"/>
                        <a:buNone/>
                      </a:pPr>
                      <a:r>
                        <a:rPr lang="nb-NO" sz="1400" baseline="0" dirty="0" smtClean="0"/>
                        <a:t>1. It’s socially and culturally accepted in Gambia (opportunity)</a:t>
                      </a:r>
                      <a:endParaRPr lang="x-none" sz="1400" baseline="0"/>
                    </a:p>
                  </a:txBody>
                  <a:tcPr marL="91450" marR="91450" marT="45725" marB="45725"/>
                </a:tc>
              </a:tr>
            </a:tbl>
          </a:graphicData>
        </a:graphic>
      </p:graphicFrame>
    </p:spTree>
  </p:cSld>
  <p:clrMapOvr>
    <a:masterClrMapping/>
  </p:clrMapOvr>
  <p:transition spd="slow">
    <p:cut/>
  </p:transition>
</p:sld>
</file>

<file path=ppt/theme/theme1.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542</TotalTime>
  <Words>2993</Words>
  <Application>Microsoft Office PowerPoint</Application>
  <PresentationFormat>On-screen Show (4:3)</PresentationFormat>
  <Paragraphs>487</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
      <vt:lpstr>SHN Strategy Framework</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SHN Strategy Framework</dc:title>
  <dc:creator>Cai Heath</dc:creator>
  <cp:lastModifiedBy>David</cp:lastModifiedBy>
  <cp:revision>56</cp:revision>
  <dcterms:modified xsi:type="dcterms:W3CDTF">2012-06-28T05:25:10Z</dcterms:modified>
</cp:coreProperties>
</file>