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86" r:id="rId3"/>
    <p:sldId id="257" r:id="rId4"/>
    <p:sldId id="258" r:id="rId5"/>
    <p:sldId id="259" r:id="rId6"/>
    <p:sldId id="260" r:id="rId7"/>
    <p:sldId id="261" r:id="rId8"/>
    <p:sldId id="285" r:id="rId9"/>
    <p:sldId id="262" r:id="rId10"/>
    <p:sldId id="263" r:id="rId11"/>
    <p:sldId id="264" r:id="rId12"/>
    <p:sldId id="267" r:id="rId13"/>
    <p:sldId id="268" r:id="rId14"/>
    <p:sldId id="269" r:id="rId15"/>
    <p:sldId id="265" r:id="rId16"/>
    <p:sldId id="266" r:id="rId17"/>
    <p:sldId id="273" r:id="rId18"/>
    <p:sldId id="271" r:id="rId19"/>
    <p:sldId id="272" r:id="rId20"/>
    <p:sldId id="274" r:id="rId21"/>
    <p:sldId id="275" r:id="rId22"/>
    <p:sldId id="276" r:id="rId23"/>
    <p:sldId id="278" r:id="rId24"/>
    <p:sldId id="279" r:id="rId25"/>
    <p:sldId id="280" r:id="rId26"/>
    <p:sldId id="281" r:id="rId27"/>
    <p:sldId id="284" r:id="rId28"/>
    <p:sldId id="282" r:id="rId29"/>
    <p:sldId id="28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10094-43FE-4014-A95B-D26A5112B6E6}" type="datetimeFigureOut">
              <a:rPr lang="en-GB" smtClean="0"/>
              <a:t>06/08/2010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A4FF6-3514-4E9A-BD6F-B7AE2CBA8AB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A4FF6-3514-4E9A-BD6F-B7AE2CBA8ABD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A4FF6-3514-4E9A-BD6F-B7AE2CBA8ABD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7698C-B791-44BB-88EE-2714082B3763}" type="datetimeFigureOut">
              <a:rPr lang="en-US" smtClean="0"/>
              <a:pPr/>
              <a:t>8/6/2010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922F6-7D18-4E40-BFCD-DAEC4104031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 to Water, Sanitation and Hygiene in Schools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- Spring </a:t>
            </a:r>
            <a:endParaRPr lang="en-GB" dirty="0"/>
          </a:p>
        </p:txBody>
      </p:sp>
      <p:pic>
        <p:nvPicPr>
          <p:cNvPr id="5122" name="Picture 2" descr="http://pathministries.net/cms/content_parse.php?src=images/1.JPG&amp;width=342&amp;height=45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1556792"/>
            <a:ext cx="3248025" cy="433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 – Surface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Lakes</a:t>
            </a:r>
          </a:p>
          <a:p>
            <a:pPr lvl="2"/>
            <a:r>
              <a:rPr lang="en-GB" dirty="0" smtClean="0"/>
              <a:t>Pro’s – No expense</a:t>
            </a:r>
          </a:p>
          <a:p>
            <a:pPr lvl="2"/>
            <a:r>
              <a:rPr lang="en-GB" dirty="0" smtClean="0"/>
              <a:t>Con’s – Stagnated – Disease Breeding Ground – Seasonal – Used for washing – Locality</a:t>
            </a:r>
          </a:p>
          <a:p>
            <a:r>
              <a:rPr lang="en-GB" dirty="0" smtClean="0"/>
              <a:t>River</a:t>
            </a:r>
          </a:p>
          <a:p>
            <a:pPr lvl="2"/>
            <a:r>
              <a:rPr lang="en-GB" dirty="0" smtClean="0"/>
              <a:t>Pro’s – No expense - Less stagnated than lakes</a:t>
            </a:r>
          </a:p>
          <a:p>
            <a:pPr lvl="2"/>
            <a:r>
              <a:rPr lang="en-GB" dirty="0" smtClean="0"/>
              <a:t>Con’s – Disease Breeding Ground – Seasonal – Used for washing – Locality </a:t>
            </a:r>
          </a:p>
          <a:p>
            <a:r>
              <a:rPr lang="en-GB" dirty="0" smtClean="0"/>
              <a:t>Roof water harvesting</a:t>
            </a:r>
          </a:p>
          <a:p>
            <a:pPr lvl="2"/>
            <a:r>
              <a:rPr lang="en-GB" dirty="0" smtClean="0"/>
              <a:t>Pro’s – Locality – Reduced contamination from washing etc</a:t>
            </a:r>
          </a:p>
          <a:p>
            <a:pPr lvl="2"/>
            <a:r>
              <a:rPr lang="en-GB" dirty="0" smtClean="0"/>
              <a:t>Con’s – Incurs a cost – requires maintenance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Lake</a:t>
            </a:r>
            <a:endParaRPr lang="en-GB" dirty="0"/>
          </a:p>
        </p:txBody>
      </p:sp>
      <p:pic>
        <p:nvPicPr>
          <p:cNvPr id="27650" name="Picture 2" descr="http://thestar.com.my/archives/2009/5/24/lifefocus/sm_05ken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412776"/>
            <a:ext cx="6103277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River</a:t>
            </a:r>
            <a:endParaRPr lang="en-GB" dirty="0"/>
          </a:p>
        </p:txBody>
      </p:sp>
      <p:pic>
        <p:nvPicPr>
          <p:cNvPr id="26626" name="Picture 2" descr="Project Light House, Amuria District, Wera Sub-County in Northern Ugand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556792"/>
            <a:ext cx="4680520" cy="3503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Roof water harvesting</a:t>
            </a:r>
            <a:endParaRPr lang="en-GB" dirty="0"/>
          </a:p>
        </p:txBody>
      </p:sp>
      <p:pic>
        <p:nvPicPr>
          <p:cNvPr id="25601" name="Picture 1" descr="C:\Users\Iain Gardiner\Desktop\PICT06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50" y="1484784"/>
            <a:ext cx="5143500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Disinfectant</a:t>
            </a:r>
          </a:p>
          <a:p>
            <a:pPr lvl="2"/>
            <a:r>
              <a:rPr lang="en-GB" dirty="0" smtClean="0"/>
              <a:t>Chlorine</a:t>
            </a:r>
          </a:p>
          <a:p>
            <a:pPr lvl="2"/>
            <a:r>
              <a:rPr lang="en-GB" dirty="0" smtClean="0"/>
              <a:t>Kills most bacteria, viruses and amoeba</a:t>
            </a:r>
          </a:p>
          <a:p>
            <a:pPr lvl="2"/>
            <a:r>
              <a:rPr lang="en-GB" dirty="0" smtClean="0"/>
              <a:t>Provides 24 hr protection</a:t>
            </a:r>
          </a:p>
          <a:p>
            <a:pPr lvl="2"/>
            <a:r>
              <a:rPr lang="en-GB" dirty="0" smtClean="0"/>
              <a:t>Relatively cheap</a:t>
            </a:r>
          </a:p>
          <a:p>
            <a:r>
              <a:rPr lang="en-GB" dirty="0" smtClean="0"/>
              <a:t>Filter</a:t>
            </a:r>
          </a:p>
          <a:p>
            <a:pPr lvl="2"/>
            <a:r>
              <a:rPr lang="en-GB" dirty="0" smtClean="0"/>
              <a:t>Sand Beds or Gauze</a:t>
            </a:r>
          </a:p>
          <a:p>
            <a:pPr lvl="2"/>
            <a:r>
              <a:rPr lang="en-GB" dirty="0" smtClean="0"/>
              <a:t>Removes solids – heavy metals (Lead etc)</a:t>
            </a:r>
          </a:p>
          <a:p>
            <a:pPr lvl="2"/>
            <a:r>
              <a:rPr lang="en-GB" dirty="0" smtClean="0"/>
              <a:t>Flocculants can be added to improve filtration (especially when filtering with gauze) </a:t>
            </a:r>
          </a:p>
          <a:p>
            <a:pPr lvl="2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Filtration</a:t>
            </a:r>
            <a:endParaRPr lang="en-GB" dirty="0"/>
          </a:p>
        </p:txBody>
      </p:sp>
      <p:pic>
        <p:nvPicPr>
          <p:cNvPr id="2050" name="Picture 2" descr="http://i81.photobucket.com/albums/j212/robjkentjr/Honduras/Weekly%20Blog/Week_One-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2204864"/>
            <a:ext cx="4867275" cy="3657600"/>
          </a:xfrm>
          <a:prstGeom prst="rect">
            <a:avLst/>
          </a:prstGeom>
          <a:noFill/>
        </p:spPr>
      </p:pic>
      <p:pic>
        <p:nvPicPr>
          <p:cNvPr id="2052" name="Picture 4" descr="http://www.infonet-biovision.org/res/res/files/858.400x400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060848"/>
            <a:ext cx="31242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Location – Publically accessible</a:t>
            </a:r>
          </a:p>
          <a:p>
            <a:r>
              <a:rPr lang="en-GB" dirty="0" smtClean="0"/>
              <a:t>Design – Relating to local needs and setting</a:t>
            </a:r>
          </a:p>
          <a:p>
            <a:r>
              <a:rPr lang="en-GB" dirty="0" smtClean="0"/>
              <a:t>Cost – Capital/Operation/Maintenance (Recovery)</a:t>
            </a:r>
          </a:p>
          <a:p>
            <a:r>
              <a:rPr lang="en-GB" dirty="0" smtClean="0"/>
              <a:t>Management – Responsibility for cleaning, use and repair</a:t>
            </a:r>
          </a:p>
          <a:p>
            <a:r>
              <a:rPr lang="en-GB" dirty="0" smtClean="0"/>
              <a:t>Training – End users and managers</a:t>
            </a:r>
          </a:p>
          <a:p>
            <a:r>
              <a:rPr lang="en-GB" dirty="0" smtClean="0"/>
              <a:t>Cultural norms – who collects water - </a:t>
            </a:r>
            <a:r>
              <a:rPr lang="en-GB" dirty="0" err="1" smtClean="0"/>
              <a:t>odur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395536" y="260648"/>
            <a:ext cx="8568952" cy="6264696"/>
          </a:xfrm>
          <a:prstGeom prst="triangl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3958605"/>
            <a:ext cx="511256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CAUTION </a:t>
            </a:r>
            <a:br>
              <a:rPr lang="en-GB" sz="3200" dirty="0" smtClean="0"/>
            </a:br>
            <a:r>
              <a:rPr lang="en-GB" sz="3200" dirty="0" smtClean="0"/>
              <a:t>CLEAN WATER NEEDS TO BE PROTECTED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738857"/>
            <a:ext cx="108012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900" dirty="0" smtClean="0"/>
              <a:t>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Disposal of excretion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Worms in most cases are sourced through poor excretion management</a:t>
            </a:r>
          </a:p>
          <a:p>
            <a:r>
              <a:rPr lang="en-GB" dirty="0" smtClean="0"/>
              <a:t>Many schools in rural Sub-Saharan Africa do not have sufficient or adequate latrine facilities</a:t>
            </a:r>
          </a:p>
          <a:p>
            <a:r>
              <a:rPr lang="en-GB" dirty="0" smtClean="0"/>
              <a:t>Children forced to defecate in and around the school compound + School Feeding ↑ problem</a:t>
            </a:r>
          </a:p>
          <a:p>
            <a:r>
              <a:rPr lang="en-GB" dirty="0" smtClean="0"/>
              <a:t>11% increase in girls enrolment in Bangladesh when suitable latrines were present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2320280"/>
            <a:ext cx="6696744" cy="1972816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Provision of safe drinking water</a:t>
            </a:r>
          </a:p>
          <a:p>
            <a:pPr algn="ctr"/>
            <a:r>
              <a:rPr lang="en-GB" dirty="0" smtClean="0"/>
              <a:t>Management of excretion</a:t>
            </a:r>
          </a:p>
          <a:p>
            <a:pPr algn="ctr"/>
            <a:r>
              <a:rPr lang="en-GB" dirty="0" smtClean="0"/>
              <a:t>Adoption of good hygienic behaviour</a:t>
            </a:r>
          </a:p>
          <a:p>
            <a:pPr algn="ctr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Latrine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0280"/>
            <a:ext cx="8229600" cy="2548880"/>
          </a:xfrm>
        </p:spPr>
        <p:txBody>
          <a:bodyPr/>
          <a:lstStyle/>
          <a:p>
            <a:r>
              <a:rPr lang="en-GB" dirty="0" smtClean="0"/>
              <a:t>Varies in complexity and cost</a:t>
            </a:r>
          </a:p>
          <a:p>
            <a:r>
              <a:rPr lang="en-GB" dirty="0" smtClean="0"/>
              <a:t>Offers a place of privacy</a:t>
            </a:r>
          </a:p>
          <a:p>
            <a:r>
              <a:rPr lang="en-GB" dirty="0" smtClean="0"/>
              <a:t>Contains excretion in one place</a:t>
            </a:r>
          </a:p>
          <a:p>
            <a:r>
              <a:rPr lang="en-GB" dirty="0" smtClean="0"/>
              <a:t>Allows for management of excretion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Latrines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Flushing toilet</a:t>
            </a:r>
          </a:p>
          <a:p>
            <a:pPr lvl="2"/>
            <a:r>
              <a:rPr lang="en-GB" dirty="0" smtClean="0"/>
              <a:t>Pro’s – very clean – offers opportunities for foul water treatment – very little smell</a:t>
            </a:r>
          </a:p>
          <a:p>
            <a:pPr lvl="2"/>
            <a:r>
              <a:rPr lang="en-GB" dirty="0" smtClean="0"/>
              <a:t>Con’s – expensive – high water demand – need for addition equipment (Septic tank) or requires municipal connection – high technical maintenance requirement – NOT REALISTIC IN RURAL SETTINGS</a:t>
            </a:r>
          </a:p>
          <a:p>
            <a:r>
              <a:rPr lang="en-GB" dirty="0" smtClean="0"/>
              <a:t>Pit latrine</a:t>
            </a:r>
          </a:p>
          <a:p>
            <a:pPr lvl="2"/>
            <a:r>
              <a:rPr lang="en-GB" dirty="0" smtClean="0"/>
              <a:t>Pro’s – Cheap – Easily constructed – Low tech maintenance</a:t>
            </a:r>
          </a:p>
          <a:p>
            <a:pPr lvl="2"/>
            <a:r>
              <a:rPr lang="en-GB" dirty="0" smtClean="0"/>
              <a:t>Con’s – No opportunity for foul water treatment – possible ground water contamination – possible smell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Pit Latrine</a:t>
            </a:r>
            <a:endParaRPr lang="en-GB" dirty="0"/>
          </a:p>
        </p:txBody>
      </p:sp>
      <p:sp>
        <p:nvSpPr>
          <p:cNvPr id="28889" name="Rectangle 2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28673" name="Group 1"/>
          <p:cNvGrpSpPr>
            <a:grpSpLocks noChangeAspect="1"/>
          </p:cNvGrpSpPr>
          <p:nvPr/>
        </p:nvGrpSpPr>
        <p:grpSpPr bwMode="auto">
          <a:xfrm>
            <a:off x="1981922" y="1340768"/>
            <a:ext cx="5110358" cy="4551412"/>
            <a:chOff x="5942" y="3702"/>
            <a:chExt cx="5986" cy="5354"/>
          </a:xfrm>
          <a:solidFill>
            <a:schemeClr val="bg1"/>
          </a:solidFill>
        </p:grpSpPr>
        <p:sp>
          <p:nvSpPr>
            <p:cNvPr id="28888" name="AutoShape 216"/>
            <p:cNvSpPr>
              <a:spLocks noChangeAspect="1" noChangeArrowheads="1" noTextEdit="1"/>
            </p:cNvSpPr>
            <p:nvPr/>
          </p:nvSpPr>
          <p:spPr bwMode="auto">
            <a:xfrm>
              <a:off x="5942" y="3702"/>
              <a:ext cx="5986" cy="5354"/>
            </a:xfrm>
            <a:prstGeom prst="rect">
              <a:avLst/>
            </a:prstGeom>
            <a:grpFill/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87" name="Line 215"/>
            <p:cNvSpPr>
              <a:spLocks noChangeShapeType="1"/>
            </p:cNvSpPr>
            <p:nvPr/>
          </p:nvSpPr>
          <p:spPr bwMode="auto">
            <a:xfrm>
              <a:off x="9308" y="8586"/>
              <a:ext cx="561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86" name="Line 214"/>
            <p:cNvSpPr>
              <a:spLocks noChangeShapeType="1"/>
            </p:cNvSpPr>
            <p:nvPr/>
          </p:nvSpPr>
          <p:spPr bwMode="auto">
            <a:xfrm flipH="1">
              <a:off x="9308" y="8586"/>
              <a:ext cx="1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85" name="Line 213"/>
            <p:cNvSpPr>
              <a:spLocks noChangeShapeType="1"/>
            </p:cNvSpPr>
            <p:nvPr/>
          </p:nvSpPr>
          <p:spPr bwMode="auto">
            <a:xfrm>
              <a:off x="10617" y="6990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84" name="Line 212"/>
            <p:cNvSpPr>
              <a:spLocks noChangeShapeType="1"/>
            </p:cNvSpPr>
            <p:nvPr/>
          </p:nvSpPr>
          <p:spPr bwMode="auto">
            <a:xfrm>
              <a:off x="10617" y="7083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83" name="Line 211"/>
            <p:cNvSpPr>
              <a:spLocks noChangeShapeType="1"/>
            </p:cNvSpPr>
            <p:nvPr/>
          </p:nvSpPr>
          <p:spPr bwMode="auto">
            <a:xfrm>
              <a:off x="9215" y="6708"/>
              <a:ext cx="0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82" name="Line 210"/>
            <p:cNvSpPr>
              <a:spLocks noChangeShapeType="1"/>
            </p:cNvSpPr>
            <p:nvPr/>
          </p:nvSpPr>
          <p:spPr bwMode="auto">
            <a:xfrm>
              <a:off x="8748" y="6708"/>
              <a:ext cx="1218" cy="75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81" name="Line 209"/>
            <p:cNvSpPr>
              <a:spLocks noChangeShapeType="1"/>
            </p:cNvSpPr>
            <p:nvPr/>
          </p:nvSpPr>
          <p:spPr bwMode="auto">
            <a:xfrm>
              <a:off x="9215" y="6896"/>
              <a:ext cx="748" cy="469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80" name="Line 208"/>
            <p:cNvSpPr>
              <a:spLocks noChangeShapeType="1"/>
            </p:cNvSpPr>
            <p:nvPr/>
          </p:nvSpPr>
          <p:spPr bwMode="auto">
            <a:xfrm>
              <a:off x="8093" y="6802"/>
              <a:ext cx="74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79" name="Line 207"/>
            <p:cNvSpPr>
              <a:spLocks noChangeShapeType="1"/>
            </p:cNvSpPr>
            <p:nvPr/>
          </p:nvSpPr>
          <p:spPr bwMode="auto">
            <a:xfrm flipH="1">
              <a:off x="9215" y="6802"/>
              <a:ext cx="561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78" name="Line 206"/>
            <p:cNvSpPr>
              <a:spLocks noChangeShapeType="1"/>
            </p:cNvSpPr>
            <p:nvPr/>
          </p:nvSpPr>
          <p:spPr bwMode="auto">
            <a:xfrm>
              <a:off x="10617" y="8586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77" name="Line 205"/>
            <p:cNvSpPr>
              <a:spLocks noChangeShapeType="1"/>
            </p:cNvSpPr>
            <p:nvPr/>
          </p:nvSpPr>
          <p:spPr bwMode="auto">
            <a:xfrm>
              <a:off x="9776" y="6708"/>
              <a:ext cx="0" cy="563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76" name="Line 204"/>
            <p:cNvSpPr>
              <a:spLocks noChangeShapeType="1"/>
            </p:cNvSpPr>
            <p:nvPr/>
          </p:nvSpPr>
          <p:spPr bwMode="auto">
            <a:xfrm>
              <a:off x="9776" y="7365"/>
              <a:ext cx="0" cy="122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75" name="Line 203"/>
            <p:cNvSpPr>
              <a:spLocks noChangeShapeType="1"/>
            </p:cNvSpPr>
            <p:nvPr/>
          </p:nvSpPr>
          <p:spPr bwMode="auto">
            <a:xfrm>
              <a:off x="9308" y="8586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74" name="Line 202"/>
            <p:cNvSpPr>
              <a:spLocks noChangeShapeType="1"/>
            </p:cNvSpPr>
            <p:nvPr/>
          </p:nvSpPr>
          <p:spPr bwMode="auto">
            <a:xfrm>
              <a:off x="9869" y="8586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73" name="Line 201"/>
            <p:cNvSpPr>
              <a:spLocks noChangeShapeType="1"/>
            </p:cNvSpPr>
            <p:nvPr/>
          </p:nvSpPr>
          <p:spPr bwMode="auto">
            <a:xfrm>
              <a:off x="10430" y="8586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72" name="Line 200"/>
            <p:cNvSpPr>
              <a:spLocks noChangeShapeType="1"/>
            </p:cNvSpPr>
            <p:nvPr/>
          </p:nvSpPr>
          <p:spPr bwMode="auto">
            <a:xfrm>
              <a:off x="10430" y="8680"/>
              <a:ext cx="281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71" name="Line 199"/>
            <p:cNvSpPr>
              <a:spLocks noChangeShapeType="1"/>
            </p:cNvSpPr>
            <p:nvPr/>
          </p:nvSpPr>
          <p:spPr bwMode="auto">
            <a:xfrm>
              <a:off x="9215" y="8680"/>
              <a:ext cx="1589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70" name="Line 198"/>
            <p:cNvSpPr>
              <a:spLocks noChangeShapeType="1"/>
            </p:cNvSpPr>
            <p:nvPr/>
          </p:nvSpPr>
          <p:spPr bwMode="auto">
            <a:xfrm>
              <a:off x="9215" y="8680"/>
              <a:ext cx="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69" name="Line 197"/>
            <p:cNvSpPr>
              <a:spLocks noChangeShapeType="1"/>
            </p:cNvSpPr>
            <p:nvPr/>
          </p:nvSpPr>
          <p:spPr bwMode="auto">
            <a:xfrm>
              <a:off x="10804" y="8680"/>
              <a:ext cx="0" cy="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68" name="Line 196"/>
            <p:cNvSpPr>
              <a:spLocks noChangeShapeType="1"/>
            </p:cNvSpPr>
            <p:nvPr/>
          </p:nvSpPr>
          <p:spPr bwMode="auto">
            <a:xfrm>
              <a:off x="9215" y="8774"/>
              <a:ext cx="159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67" name="Line 195"/>
            <p:cNvSpPr>
              <a:spLocks noChangeShapeType="1"/>
            </p:cNvSpPr>
            <p:nvPr/>
          </p:nvSpPr>
          <p:spPr bwMode="auto">
            <a:xfrm>
              <a:off x="9215" y="8868"/>
              <a:ext cx="159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66" name="Line 194"/>
            <p:cNvSpPr>
              <a:spLocks noChangeShapeType="1"/>
            </p:cNvSpPr>
            <p:nvPr/>
          </p:nvSpPr>
          <p:spPr bwMode="auto">
            <a:xfrm>
              <a:off x="9215" y="8680"/>
              <a:ext cx="0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65" name="Line 193"/>
            <p:cNvSpPr>
              <a:spLocks noChangeShapeType="1"/>
            </p:cNvSpPr>
            <p:nvPr/>
          </p:nvSpPr>
          <p:spPr bwMode="auto">
            <a:xfrm>
              <a:off x="9964" y="8680"/>
              <a:ext cx="0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64" name="Line 192"/>
            <p:cNvSpPr>
              <a:spLocks noChangeShapeType="1"/>
            </p:cNvSpPr>
            <p:nvPr/>
          </p:nvSpPr>
          <p:spPr bwMode="auto">
            <a:xfrm>
              <a:off x="10338" y="8680"/>
              <a:ext cx="0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63" name="Line 191"/>
            <p:cNvSpPr>
              <a:spLocks noChangeShapeType="1"/>
            </p:cNvSpPr>
            <p:nvPr/>
          </p:nvSpPr>
          <p:spPr bwMode="auto">
            <a:xfrm>
              <a:off x="8841" y="6802"/>
              <a:ext cx="94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62" name="Line 190"/>
            <p:cNvSpPr>
              <a:spLocks noChangeShapeType="1"/>
            </p:cNvSpPr>
            <p:nvPr/>
          </p:nvSpPr>
          <p:spPr bwMode="auto">
            <a:xfrm>
              <a:off x="8000" y="6802"/>
              <a:ext cx="93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61" name="Line 189"/>
            <p:cNvSpPr>
              <a:spLocks noChangeShapeType="1"/>
            </p:cNvSpPr>
            <p:nvPr/>
          </p:nvSpPr>
          <p:spPr bwMode="auto">
            <a:xfrm>
              <a:off x="9402" y="6802"/>
              <a:ext cx="0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60" name="Line 188"/>
            <p:cNvSpPr>
              <a:spLocks noChangeShapeType="1"/>
            </p:cNvSpPr>
            <p:nvPr/>
          </p:nvSpPr>
          <p:spPr bwMode="auto">
            <a:xfrm flipH="1" flipV="1">
              <a:off x="7626" y="4078"/>
              <a:ext cx="2338" cy="469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59" name="Line 187"/>
            <p:cNvSpPr>
              <a:spLocks noChangeShapeType="1"/>
            </p:cNvSpPr>
            <p:nvPr/>
          </p:nvSpPr>
          <p:spPr bwMode="auto">
            <a:xfrm flipV="1">
              <a:off x="7626" y="3984"/>
              <a:ext cx="0" cy="94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58" name="Line 186"/>
            <p:cNvSpPr>
              <a:spLocks noChangeShapeType="1"/>
            </p:cNvSpPr>
            <p:nvPr/>
          </p:nvSpPr>
          <p:spPr bwMode="auto">
            <a:xfrm flipV="1">
              <a:off x="9964" y="4454"/>
              <a:ext cx="0" cy="93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57" name="Line 185"/>
            <p:cNvSpPr>
              <a:spLocks noChangeShapeType="1"/>
            </p:cNvSpPr>
            <p:nvPr/>
          </p:nvSpPr>
          <p:spPr bwMode="auto">
            <a:xfrm>
              <a:off x="7626" y="3984"/>
              <a:ext cx="2338" cy="470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56" name="Line 184"/>
            <p:cNvSpPr>
              <a:spLocks noChangeShapeType="1"/>
            </p:cNvSpPr>
            <p:nvPr/>
          </p:nvSpPr>
          <p:spPr bwMode="auto">
            <a:xfrm>
              <a:off x="9964" y="4454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55" name="Line 183"/>
            <p:cNvSpPr>
              <a:spLocks noChangeShapeType="1"/>
            </p:cNvSpPr>
            <p:nvPr/>
          </p:nvSpPr>
          <p:spPr bwMode="auto">
            <a:xfrm>
              <a:off x="10151" y="4266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54" name="Line 182"/>
            <p:cNvSpPr>
              <a:spLocks noChangeShapeType="1"/>
            </p:cNvSpPr>
            <p:nvPr/>
          </p:nvSpPr>
          <p:spPr bwMode="auto">
            <a:xfrm>
              <a:off x="8000" y="7459"/>
              <a:ext cx="0" cy="282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53" name="Line 181"/>
            <p:cNvSpPr>
              <a:spLocks noChangeShapeType="1"/>
            </p:cNvSpPr>
            <p:nvPr/>
          </p:nvSpPr>
          <p:spPr bwMode="auto">
            <a:xfrm>
              <a:off x="8374" y="7459"/>
              <a:ext cx="0" cy="282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52" name="Line 180"/>
            <p:cNvSpPr>
              <a:spLocks noChangeShapeType="1"/>
            </p:cNvSpPr>
            <p:nvPr/>
          </p:nvSpPr>
          <p:spPr bwMode="auto">
            <a:xfrm flipV="1">
              <a:off x="8374" y="6802"/>
              <a:ext cx="0" cy="657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51" name="Line 179"/>
            <p:cNvSpPr>
              <a:spLocks noChangeShapeType="1"/>
            </p:cNvSpPr>
            <p:nvPr/>
          </p:nvSpPr>
          <p:spPr bwMode="auto">
            <a:xfrm>
              <a:off x="8374" y="7365"/>
              <a:ext cx="102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50" name="Line 178"/>
            <p:cNvSpPr>
              <a:spLocks noChangeShapeType="1"/>
            </p:cNvSpPr>
            <p:nvPr/>
          </p:nvSpPr>
          <p:spPr bwMode="auto">
            <a:xfrm>
              <a:off x="7906" y="7741"/>
              <a:ext cx="561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49" name="Line 177"/>
            <p:cNvSpPr>
              <a:spLocks noChangeShapeType="1"/>
            </p:cNvSpPr>
            <p:nvPr/>
          </p:nvSpPr>
          <p:spPr bwMode="auto">
            <a:xfrm>
              <a:off x="7906" y="7741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48" name="Line 176"/>
            <p:cNvSpPr>
              <a:spLocks noChangeShapeType="1"/>
            </p:cNvSpPr>
            <p:nvPr/>
          </p:nvSpPr>
          <p:spPr bwMode="auto">
            <a:xfrm>
              <a:off x="8467" y="7741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47" name="Line 175"/>
            <p:cNvSpPr>
              <a:spLocks noChangeShapeType="1"/>
            </p:cNvSpPr>
            <p:nvPr/>
          </p:nvSpPr>
          <p:spPr bwMode="auto">
            <a:xfrm>
              <a:off x="7813" y="7835"/>
              <a:ext cx="74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46" name="Line 174"/>
            <p:cNvSpPr>
              <a:spLocks noChangeShapeType="1"/>
            </p:cNvSpPr>
            <p:nvPr/>
          </p:nvSpPr>
          <p:spPr bwMode="auto">
            <a:xfrm>
              <a:off x="7813" y="7929"/>
              <a:ext cx="74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45" name="Line 173"/>
            <p:cNvSpPr>
              <a:spLocks noChangeShapeType="1"/>
            </p:cNvSpPr>
            <p:nvPr/>
          </p:nvSpPr>
          <p:spPr bwMode="auto">
            <a:xfrm>
              <a:off x="7813" y="8023"/>
              <a:ext cx="74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44" name="Line 172"/>
            <p:cNvSpPr>
              <a:spLocks noChangeShapeType="1"/>
            </p:cNvSpPr>
            <p:nvPr/>
          </p:nvSpPr>
          <p:spPr bwMode="auto">
            <a:xfrm>
              <a:off x="8561" y="7835"/>
              <a:ext cx="0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43" name="Line 171"/>
            <p:cNvSpPr>
              <a:spLocks noChangeShapeType="1"/>
            </p:cNvSpPr>
            <p:nvPr/>
          </p:nvSpPr>
          <p:spPr bwMode="auto">
            <a:xfrm>
              <a:off x="7813" y="7835"/>
              <a:ext cx="0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42" name="Line 170"/>
            <p:cNvSpPr>
              <a:spLocks noChangeShapeType="1"/>
            </p:cNvSpPr>
            <p:nvPr/>
          </p:nvSpPr>
          <p:spPr bwMode="auto">
            <a:xfrm>
              <a:off x="8374" y="6896"/>
              <a:ext cx="654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41" name="Line 169"/>
            <p:cNvSpPr>
              <a:spLocks noChangeShapeType="1"/>
            </p:cNvSpPr>
            <p:nvPr/>
          </p:nvSpPr>
          <p:spPr bwMode="auto">
            <a:xfrm>
              <a:off x="9215" y="6896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40" name="Line 168"/>
            <p:cNvSpPr>
              <a:spLocks noChangeShapeType="1"/>
            </p:cNvSpPr>
            <p:nvPr/>
          </p:nvSpPr>
          <p:spPr bwMode="auto">
            <a:xfrm flipV="1">
              <a:off x="9402" y="8211"/>
              <a:ext cx="375" cy="375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39" name="Line 167"/>
            <p:cNvSpPr>
              <a:spLocks noChangeShapeType="1"/>
            </p:cNvSpPr>
            <p:nvPr/>
          </p:nvSpPr>
          <p:spPr bwMode="auto">
            <a:xfrm flipV="1">
              <a:off x="9402" y="8117"/>
              <a:ext cx="375" cy="375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38" name="Line 166"/>
            <p:cNvSpPr>
              <a:spLocks noChangeShapeType="1"/>
            </p:cNvSpPr>
            <p:nvPr/>
          </p:nvSpPr>
          <p:spPr bwMode="auto">
            <a:xfrm flipV="1">
              <a:off x="9402" y="7929"/>
              <a:ext cx="375" cy="376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37" name="Line 165"/>
            <p:cNvSpPr>
              <a:spLocks noChangeShapeType="1"/>
            </p:cNvSpPr>
            <p:nvPr/>
          </p:nvSpPr>
          <p:spPr bwMode="auto">
            <a:xfrm flipV="1">
              <a:off x="9402" y="7835"/>
              <a:ext cx="375" cy="376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36" name="Line 164"/>
            <p:cNvSpPr>
              <a:spLocks noChangeShapeType="1"/>
            </p:cNvSpPr>
            <p:nvPr/>
          </p:nvSpPr>
          <p:spPr bwMode="auto">
            <a:xfrm>
              <a:off x="9402" y="7929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35" name="Line 163"/>
            <p:cNvSpPr>
              <a:spLocks noChangeShapeType="1"/>
            </p:cNvSpPr>
            <p:nvPr/>
          </p:nvSpPr>
          <p:spPr bwMode="auto">
            <a:xfrm flipV="1">
              <a:off x="9402" y="7553"/>
              <a:ext cx="375" cy="376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34" name="Line 162"/>
            <p:cNvSpPr>
              <a:spLocks noChangeShapeType="1"/>
            </p:cNvSpPr>
            <p:nvPr/>
          </p:nvSpPr>
          <p:spPr bwMode="auto">
            <a:xfrm flipV="1">
              <a:off x="9402" y="7459"/>
              <a:ext cx="375" cy="376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33" name="Line 161"/>
            <p:cNvSpPr>
              <a:spLocks noChangeShapeType="1"/>
            </p:cNvSpPr>
            <p:nvPr/>
          </p:nvSpPr>
          <p:spPr bwMode="auto">
            <a:xfrm flipV="1">
              <a:off x="9402" y="7271"/>
              <a:ext cx="282" cy="283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32" name="Line 160"/>
            <p:cNvSpPr>
              <a:spLocks noChangeShapeType="1"/>
            </p:cNvSpPr>
            <p:nvPr/>
          </p:nvSpPr>
          <p:spPr bwMode="auto">
            <a:xfrm flipV="1">
              <a:off x="9402" y="7271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31" name="Line 159"/>
            <p:cNvSpPr>
              <a:spLocks noChangeShapeType="1"/>
            </p:cNvSpPr>
            <p:nvPr/>
          </p:nvSpPr>
          <p:spPr bwMode="auto">
            <a:xfrm flipV="1">
              <a:off x="9683" y="7084"/>
              <a:ext cx="94" cy="93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30" name="Line 158"/>
            <p:cNvSpPr>
              <a:spLocks noChangeShapeType="1"/>
            </p:cNvSpPr>
            <p:nvPr/>
          </p:nvSpPr>
          <p:spPr bwMode="auto">
            <a:xfrm flipV="1">
              <a:off x="9402" y="7177"/>
              <a:ext cx="94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29" name="Line 157"/>
            <p:cNvSpPr>
              <a:spLocks noChangeShapeType="1"/>
            </p:cNvSpPr>
            <p:nvPr/>
          </p:nvSpPr>
          <p:spPr bwMode="auto">
            <a:xfrm flipV="1">
              <a:off x="9589" y="6896"/>
              <a:ext cx="188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28" name="Line 156"/>
            <p:cNvSpPr>
              <a:spLocks noChangeShapeType="1"/>
            </p:cNvSpPr>
            <p:nvPr/>
          </p:nvSpPr>
          <p:spPr bwMode="auto">
            <a:xfrm flipV="1">
              <a:off x="9496" y="6802"/>
              <a:ext cx="281" cy="282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27" name="Line 155"/>
            <p:cNvSpPr>
              <a:spLocks noChangeShapeType="1"/>
            </p:cNvSpPr>
            <p:nvPr/>
          </p:nvSpPr>
          <p:spPr bwMode="auto">
            <a:xfrm flipV="1">
              <a:off x="9589" y="4547"/>
              <a:ext cx="0" cy="216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26" name="Line 154"/>
            <p:cNvSpPr>
              <a:spLocks noChangeShapeType="1"/>
            </p:cNvSpPr>
            <p:nvPr/>
          </p:nvSpPr>
          <p:spPr bwMode="auto">
            <a:xfrm flipH="1">
              <a:off x="8187" y="6708"/>
              <a:ext cx="159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25" name="Line 153"/>
            <p:cNvSpPr>
              <a:spLocks noChangeShapeType="1"/>
            </p:cNvSpPr>
            <p:nvPr/>
          </p:nvSpPr>
          <p:spPr bwMode="auto">
            <a:xfrm flipV="1">
              <a:off x="8000" y="4172"/>
              <a:ext cx="0" cy="272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24" name="Line 152"/>
            <p:cNvSpPr>
              <a:spLocks noChangeShapeType="1"/>
            </p:cNvSpPr>
            <p:nvPr/>
          </p:nvSpPr>
          <p:spPr bwMode="auto">
            <a:xfrm flipV="1">
              <a:off x="8187" y="4172"/>
              <a:ext cx="0" cy="263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23" name="Line 151"/>
            <p:cNvSpPr>
              <a:spLocks noChangeShapeType="1"/>
            </p:cNvSpPr>
            <p:nvPr/>
          </p:nvSpPr>
          <p:spPr bwMode="auto">
            <a:xfrm>
              <a:off x="9589" y="4547"/>
              <a:ext cx="188" cy="0"/>
            </a:xfrm>
            <a:prstGeom prst="line">
              <a:avLst/>
            </a:prstGeom>
            <a:grp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22" name="Line 150"/>
            <p:cNvSpPr>
              <a:spLocks noChangeShapeType="1"/>
            </p:cNvSpPr>
            <p:nvPr/>
          </p:nvSpPr>
          <p:spPr bwMode="auto">
            <a:xfrm flipV="1">
              <a:off x="8000" y="6708"/>
              <a:ext cx="0" cy="845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21" name="Line 149"/>
            <p:cNvSpPr>
              <a:spLocks noChangeShapeType="1"/>
            </p:cNvSpPr>
            <p:nvPr/>
          </p:nvSpPr>
          <p:spPr bwMode="auto">
            <a:xfrm flipV="1">
              <a:off x="9777" y="4547"/>
              <a:ext cx="0" cy="2255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20" name="Line 148"/>
            <p:cNvSpPr>
              <a:spLocks noChangeShapeType="1"/>
            </p:cNvSpPr>
            <p:nvPr/>
          </p:nvSpPr>
          <p:spPr bwMode="auto">
            <a:xfrm flipV="1">
              <a:off x="9402" y="7084"/>
              <a:ext cx="0" cy="1502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19" name="Line 147"/>
            <p:cNvSpPr>
              <a:spLocks noChangeShapeType="1"/>
            </p:cNvSpPr>
            <p:nvPr/>
          </p:nvSpPr>
          <p:spPr bwMode="auto">
            <a:xfrm flipV="1">
              <a:off x="10712" y="6990"/>
              <a:ext cx="0" cy="1596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18" name="Line 146"/>
            <p:cNvSpPr>
              <a:spLocks noChangeShapeType="1"/>
            </p:cNvSpPr>
            <p:nvPr/>
          </p:nvSpPr>
          <p:spPr bwMode="auto">
            <a:xfrm>
              <a:off x="10712" y="8586"/>
              <a:ext cx="93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17" name="Line 145"/>
            <p:cNvSpPr>
              <a:spLocks noChangeShapeType="1"/>
            </p:cNvSpPr>
            <p:nvPr/>
          </p:nvSpPr>
          <p:spPr bwMode="auto">
            <a:xfrm>
              <a:off x="10805" y="8586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16" name="Line 144"/>
            <p:cNvSpPr>
              <a:spLocks noChangeShapeType="1"/>
            </p:cNvSpPr>
            <p:nvPr/>
          </p:nvSpPr>
          <p:spPr bwMode="auto">
            <a:xfrm>
              <a:off x="10431" y="8586"/>
              <a:ext cx="281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15" name="Line 143"/>
            <p:cNvSpPr>
              <a:spLocks noChangeShapeType="1"/>
            </p:cNvSpPr>
            <p:nvPr/>
          </p:nvSpPr>
          <p:spPr bwMode="auto">
            <a:xfrm flipV="1">
              <a:off x="10525" y="6990"/>
              <a:ext cx="0" cy="1596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14" name="Line 142"/>
            <p:cNvSpPr>
              <a:spLocks noChangeShapeType="1"/>
            </p:cNvSpPr>
            <p:nvPr/>
          </p:nvSpPr>
          <p:spPr bwMode="auto">
            <a:xfrm>
              <a:off x="10899" y="8680"/>
              <a:ext cx="0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13" name="Line 141"/>
            <p:cNvSpPr>
              <a:spLocks noChangeShapeType="1"/>
            </p:cNvSpPr>
            <p:nvPr/>
          </p:nvSpPr>
          <p:spPr bwMode="auto">
            <a:xfrm>
              <a:off x="10805" y="8680"/>
              <a:ext cx="94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12" name="Line 140"/>
            <p:cNvSpPr>
              <a:spLocks noChangeShapeType="1"/>
            </p:cNvSpPr>
            <p:nvPr/>
          </p:nvSpPr>
          <p:spPr bwMode="auto">
            <a:xfrm>
              <a:off x="10805" y="8774"/>
              <a:ext cx="94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11" name="Line 139"/>
            <p:cNvSpPr>
              <a:spLocks noChangeShapeType="1"/>
            </p:cNvSpPr>
            <p:nvPr/>
          </p:nvSpPr>
          <p:spPr bwMode="auto">
            <a:xfrm>
              <a:off x="10805" y="8868"/>
              <a:ext cx="94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10" name="Line 138"/>
            <p:cNvSpPr>
              <a:spLocks noChangeShapeType="1"/>
            </p:cNvSpPr>
            <p:nvPr/>
          </p:nvSpPr>
          <p:spPr bwMode="auto">
            <a:xfrm flipV="1">
              <a:off x="8000" y="7459"/>
              <a:ext cx="374" cy="282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09" name="Line 137"/>
            <p:cNvSpPr>
              <a:spLocks noChangeShapeType="1"/>
            </p:cNvSpPr>
            <p:nvPr/>
          </p:nvSpPr>
          <p:spPr bwMode="auto">
            <a:xfrm flipV="1">
              <a:off x="8000" y="7365"/>
              <a:ext cx="374" cy="282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08" name="Line 136"/>
            <p:cNvSpPr>
              <a:spLocks noChangeShapeType="1"/>
            </p:cNvSpPr>
            <p:nvPr/>
          </p:nvSpPr>
          <p:spPr bwMode="auto">
            <a:xfrm flipV="1">
              <a:off x="8000" y="7084"/>
              <a:ext cx="374" cy="28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07" name="Line 135"/>
            <p:cNvSpPr>
              <a:spLocks noChangeShapeType="1"/>
            </p:cNvSpPr>
            <p:nvPr/>
          </p:nvSpPr>
          <p:spPr bwMode="auto">
            <a:xfrm flipV="1">
              <a:off x="8000" y="6990"/>
              <a:ext cx="374" cy="28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06" name="Line 134"/>
            <p:cNvSpPr>
              <a:spLocks noChangeShapeType="1"/>
            </p:cNvSpPr>
            <p:nvPr/>
          </p:nvSpPr>
          <p:spPr bwMode="auto">
            <a:xfrm flipV="1">
              <a:off x="8000" y="6802"/>
              <a:ext cx="280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05" name="Line 133"/>
            <p:cNvSpPr>
              <a:spLocks noChangeShapeType="1"/>
            </p:cNvSpPr>
            <p:nvPr/>
          </p:nvSpPr>
          <p:spPr bwMode="auto">
            <a:xfrm flipH="1">
              <a:off x="9683" y="8492"/>
              <a:ext cx="94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04" name="Line 132"/>
            <p:cNvSpPr>
              <a:spLocks noChangeShapeType="1"/>
            </p:cNvSpPr>
            <p:nvPr/>
          </p:nvSpPr>
          <p:spPr bwMode="auto">
            <a:xfrm flipV="1">
              <a:off x="10525" y="8399"/>
              <a:ext cx="187" cy="187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03" name="Line 131"/>
            <p:cNvSpPr>
              <a:spLocks noChangeShapeType="1"/>
            </p:cNvSpPr>
            <p:nvPr/>
          </p:nvSpPr>
          <p:spPr bwMode="auto">
            <a:xfrm flipV="1">
              <a:off x="10525" y="8305"/>
              <a:ext cx="187" cy="187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02" name="Line 130"/>
            <p:cNvSpPr>
              <a:spLocks noChangeShapeType="1"/>
            </p:cNvSpPr>
            <p:nvPr/>
          </p:nvSpPr>
          <p:spPr bwMode="auto">
            <a:xfrm flipV="1">
              <a:off x="10525" y="8023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01" name="Line 129"/>
            <p:cNvSpPr>
              <a:spLocks noChangeShapeType="1"/>
            </p:cNvSpPr>
            <p:nvPr/>
          </p:nvSpPr>
          <p:spPr bwMode="auto">
            <a:xfrm flipV="1">
              <a:off x="10525" y="7929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00" name="Line 128"/>
            <p:cNvSpPr>
              <a:spLocks noChangeShapeType="1"/>
            </p:cNvSpPr>
            <p:nvPr/>
          </p:nvSpPr>
          <p:spPr bwMode="auto">
            <a:xfrm flipV="1">
              <a:off x="10525" y="7647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99" name="Line 127"/>
            <p:cNvSpPr>
              <a:spLocks noChangeShapeType="1"/>
            </p:cNvSpPr>
            <p:nvPr/>
          </p:nvSpPr>
          <p:spPr bwMode="auto">
            <a:xfrm flipV="1">
              <a:off x="10525" y="7553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98" name="Line 126"/>
            <p:cNvSpPr>
              <a:spLocks noChangeShapeType="1"/>
            </p:cNvSpPr>
            <p:nvPr/>
          </p:nvSpPr>
          <p:spPr bwMode="auto">
            <a:xfrm flipV="1">
              <a:off x="10525" y="7177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97" name="Line 125"/>
            <p:cNvSpPr>
              <a:spLocks noChangeShapeType="1"/>
            </p:cNvSpPr>
            <p:nvPr/>
          </p:nvSpPr>
          <p:spPr bwMode="auto">
            <a:xfrm flipV="1">
              <a:off x="10525" y="7084"/>
              <a:ext cx="187" cy="187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96" name="Line 124"/>
            <p:cNvSpPr>
              <a:spLocks noChangeShapeType="1"/>
            </p:cNvSpPr>
            <p:nvPr/>
          </p:nvSpPr>
          <p:spPr bwMode="auto">
            <a:xfrm flipV="1">
              <a:off x="9402" y="6802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95" name="Line 123"/>
            <p:cNvSpPr>
              <a:spLocks noChangeShapeType="1"/>
            </p:cNvSpPr>
            <p:nvPr/>
          </p:nvSpPr>
          <p:spPr bwMode="auto">
            <a:xfrm flipV="1">
              <a:off x="9683" y="6614"/>
              <a:ext cx="94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94" name="Line 122"/>
            <p:cNvSpPr>
              <a:spLocks noChangeShapeType="1"/>
            </p:cNvSpPr>
            <p:nvPr/>
          </p:nvSpPr>
          <p:spPr bwMode="auto">
            <a:xfrm flipV="1">
              <a:off x="9589" y="6520"/>
              <a:ext cx="188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93" name="Line 121"/>
            <p:cNvSpPr>
              <a:spLocks noChangeShapeType="1"/>
            </p:cNvSpPr>
            <p:nvPr/>
          </p:nvSpPr>
          <p:spPr bwMode="auto">
            <a:xfrm flipV="1">
              <a:off x="9589" y="6144"/>
              <a:ext cx="188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92" name="Line 120"/>
            <p:cNvSpPr>
              <a:spLocks noChangeShapeType="1"/>
            </p:cNvSpPr>
            <p:nvPr/>
          </p:nvSpPr>
          <p:spPr bwMode="auto">
            <a:xfrm flipV="1">
              <a:off x="9589" y="6050"/>
              <a:ext cx="188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91" name="Line 119"/>
            <p:cNvSpPr>
              <a:spLocks noChangeShapeType="1"/>
            </p:cNvSpPr>
            <p:nvPr/>
          </p:nvSpPr>
          <p:spPr bwMode="auto">
            <a:xfrm flipV="1">
              <a:off x="9589" y="5675"/>
              <a:ext cx="188" cy="187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90" name="Line 118"/>
            <p:cNvSpPr>
              <a:spLocks noChangeShapeType="1"/>
            </p:cNvSpPr>
            <p:nvPr/>
          </p:nvSpPr>
          <p:spPr bwMode="auto">
            <a:xfrm flipV="1">
              <a:off x="9589" y="5581"/>
              <a:ext cx="188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89" name="Line 117"/>
            <p:cNvSpPr>
              <a:spLocks noChangeShapeType="1"/>
            </p:cNvSpPr>
            <p:nvPr/>
          </p:nvSpPr>
          <p:spPr bwMode="auto">
            <a:xfrm flipV="1">
              <a:off x="9589" y="5205"/>
              <a:ext cx="188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88" name="Line 116"/>
            <p:cNvSpPr>
              <a:spLocks noChangeShapeType="1"/>
            </p:cNvSpPr>
            <p:nvPr/>
          </p:nvSpPr>
          <p:spPr bwMode="auto">
            <a:xfrm flipV="1">
              <a:off x="9589" y="5111"/>
              <a:ext cx="188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87" name="Line 115"/>
            <p:cNvSpPr>
              <a:spLocks noChangeShapeType="1"/>
            </p:cNvSpPr>
            <p:nvPr/>
          </p:nvSpPr>
          <p:spPr bwMode="auto">
            <a:xfrm flipV="1">
              <a:off x="9589" y="4829"/>
              <a:ext cx="188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86" name="Line 114"/>
            <p:cNvSpPr>
              <a:spLocks noChangeShapeType="1"/>
            </p:cNvSpPr>
            <p:nvPr/>
          </p:nvSpPr>
          <p:spPr bwMode="auto">
            <a:xfrm flipV="1">
              <a:off x="9589" y="4735"/>
              <a:ext cx="188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85" name="Line 113"/>
            <p:cNvSpPr>
              <a:spLocks noChangeShapeType="1"/>
            </p:cNvSpPr>
            <p:nvPr/>
          </p:nvSpPr>
          <p:spPr bwMode="auto">
            <a:xfrm flipV="1">
              <a:off x="9589" y="4547"/>
              <a:ext cx="94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84" name="Line 112"/>
            <p:cNvSpPr>
              <a:spLocks noChangeShapeType="1"/>
            </p:cNvSpPr>
            <p:nvPr/>
          </p:nvSpPr>
          <p:spPr bwMode="auto">
            <a:xfrm flipV="1">
              <a:off x="8000" y="6520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83" name="Line 111"/>
            <p:cNvSpPr>
              <a:spLocks noChangeShapeType="1"/>
            </p:cNvSpPr>
            <p:nvPr/>
          </p:nvSpPr>
          <p:spPr bwMode="auto">
            <a:xfrm flipV="1">
              <a:off x="8000" y="6426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82" name="Line 110"/>
            <p:cNvSpPr>
              <a:spLocks noChangeShapeType="1"/>
            </p:cNvSpPr>
            <p:nvPr/>
          </p:nvSpPr>
          <p:spPr bwMode="auto">
            <a:xfrm flipV="1">
              <a:off x="8000" y="6144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81" name="Line 109"/>
            <p:cNvSpPr>
              <a:spLocks noChangeShapeType="1"/>
            </p:cNvSpPr>
            <p:nvPr/>
          </p:nvSpPr>
          <p:spPr bwMode="auto">
            <a:xfrm flipV="1">
              <a:off x="8000" y="6050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80" name="Line 108"/>
            <p:cNvSpPr>
              <a:spLocks noChangeShapeType="1"/>
            </p:cNvSpPr>
            <p:nvPr/>
          </p:nvSpPr>
          <p:spPr bwMode="auto">
            <a:xfrm flipV="1">
              <a:off x="8000" y="5675"/>
              <a:ext cx="187" cy="187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79" name="Line 107"/>
            <p:cNvSpPr>
              <a:spLocks noChangeShapeType="1"/>
            </p:cNvSpPr>
            <p:nvPr/>
          </p:nvSpPr>
          <p:spPr bwMode="auto">
            <a:xfrm flipV="1">
              <a:off x="8000" y="5581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78" name="Line 106"/>
            <p:cNvSpPr>
              <a:spLocks noChangeShapeType="1"/>
            </p:cNvSpPr>
            <p:nvPr/>
          </p:nvSpPr>
          <p:spPr bwMode="auto">
            <a:xfrm flipV="1">
              <a:off x="8000" y="5205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77" name="Line 105"/>
            <p:cNvSpPr>
              <a:spLocks noChangeShapeType="1"/>
            </p:cNvSpPr>
            <p:nvPr/>
          </p:nvSpPr>
          <p:spPr bwMode="auto">
            <a:xfrm flipV="1">
              <a:off x="8000" y="5111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76" name="Line 104"/>
            <p:cNvSpPr>
              <a:spLocks noChangeShapeType="1"/>
            </p:cNvSpPr>
            <p:nvPr/>
          </p:nvSpPr>
          <p:spPr bwMode="auto">
            <a:xfrm flipV="1">
              <a:off x="8000" y="4735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75" name="Line 103"/>
            <p:cNvSpPr>
              <a:spLocks noChangeShapeType="1"/>
            </p:cNvSpPr>
            <p:nvPr/>
          </p:nvSpPr>
          <p:spPr bwMode="auto">
            <a:xfrm flipV="1">
              <a:off x="8000" y="4641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74" name="Line 102"/>
            <p:cNvSpPr>
              <a:spLocks noChangeShapeType="1"/>
            </p:cNvSpPr>
            <p:nvPr/>
          </p:nvSpPr>
          <p:spPr bwMode="auto">
            <a:xfrm flipV="1">
              <a:off x="8000" y="4360"/>
              <a:ext cx="187" cy="187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73" name="Line 101"/>
            <p:cNvSpPr>
              <a:spLocks noChangeShapeType="1"/>
            </p:cNvSpPr>
            <p:nvPr/>
          </p:nvSpPr>
          <p:spPr bwMode="auto">
            <a:xfrm flipV="1">
              <a:off x="8000" y="4266"/>
              <a:ext cx="187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72" name="Line 100"/>
            <p:cNvSpPr>
              <a:spLocks noChangeShapeType="1"/>
            </p:cNvSpPr>
            <p:nvPr/>
          </p:nvSpPr>
          <p:spPr bwMode="auto">
            <a:xfrm flipV="1">
              <a:off x="8000" y="4172"/>
              <a:ext cx="93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71" name="Line 99"/>
            <p:cNvSpPr>
              <a:spLocks noChangeShapeType="1"/>
            </p:cNvSpPr>
            <p:nvPr/>
          </p:nvSpPr>
          <p:spPr bwMode="auto">
            <a:xfrm>
              <a:off x="9589" y="7084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70" name="Line 98"/>
            <p:cNvSpPr>
              <a:spLocks noChangeShapeType="1"/>
            </p:cNvSpPr>
            <p:nvPr/>
          </p:nvSpPr>
          <p:spPr bwMode="auto">
            <a:xfrm>
              <a:off x="10057" y="4266"/>
              <a:ext cx="94" cy="0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69" name="Rectangle 97"/>
            <p:cNvSpPr>
              <a:spLocks noChangeArrowheads="1"/>
            </p:cNvSpPr>
            <p:nvPr/>
          </p:nvSpPr>
          <p:spPr bwMode="auto">
            <a:xfrm>
              <a:off x="11366" y="7177"/>
              <a:ext cx="468" cy="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NGL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68" name="Rectangle 96"/>
            <p:cNvSpPr>
              <a:spLocks noChangeArrowheads="1"/>
            </p:cNvSpPr>
            <p:nvPr/>
          </p:nvSpPr>
          <p:spPr bwMode="auto">
            <a:xfrm>
              <a:off x="6129" y="7177"/>
              <a:ext cx="747" cy="28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NGL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67" name="Line 95"/>
            <p:cNvSpPr>
              <a:spLocks noChangeShapeType="1"/>
            </p:cNvSpPr>
            <p:nvPr/>
          </p:nvSpPr>
          <p:spPr bwMode="auto">
            <a:xfrm>
              <a:off x="6971" y="6802"/>
              <a:ext cx="935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66" name="Line 94"/>
            <p:cNvSpPr>
              <a:spLocks noChangeShapeType="1"/>
            </p:cNvSpPr>
            <p:nvPr/>
          </p:nvSpPr>
          <p:spPr bwMode="auto">
            <a:xfrm>
              <a:off x="6971" y="4172"/>
              <a:ext cx="935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65" name="Line 93"/>
            <p:cNvSpPr>
              <a:spLocks noChangeShapeType="1"/>
            </p:cNvSpPr>
            <p:nvPr/>
          </p:nvSpPr>
          <p:spPr bwMode="auto">
            <a:xfrm flipV="1">
              <a:off x="6971" y="5487"/>
              <a:ext cx="0" cy="1315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64" name="Line 92"/>
            <p:cNvSpPr>
              <a:spLocks noChangeShapeType="1"/>
            </p:cNvSpPr>
            <p:nvPr/>
          </p:nvSpPr>
          <p:spPr bwMode="auto">
            <a:xfrm>
              <a:off x="6971" y="4172"/>
              <a:ext cx="0" cy="1033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63" name="Line 91"/>
            <p:cNvSpPr>
              <a:spLocks noChangeShapeType="1"/>
            </p:cNvSpPr>
            <p:nvPr/>
          </p:nvSpPr>
          <p:spPr bwMode="auto">
            <a:xfrm flipH="1">
              <a:off x="9777" y="8117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62" name="Line 90"/>
            <p:cNvSpPr>
              <a:spLocks noChangeShapeType="1"/>
            </p:cNvSpPr>
            <p:nvPr/>
          </p:nvSpPr>
          <p:spPr bwMode="auto">
            <a:xfrm>
              <a:off x="10338" y="8117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61" name="Line 89"/>
            <p:cNvSpPr>
              <a:spLocks noChangeShapeType="1"/>
            </p:cNvSpPr>
            <p:nvPr/>
          </p:nvSpPr>
          <p:spPr bwMode="auto">
            <a:xfrm flipH="1">
              <a:off x="8187" y="6050"/>
              <a:ext cx="374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60" name="Line 88"/>
            <p:cNvSpPr>
              <a:spLocks noChangeShapeType="1"/>
            </p:cNvSpPr>
            <p:nvPr/>
          </p:nvSpPr>
          <p:spPr bwMode="auto">
            <a:xfrm>
              <a:off x="9122" y="6050"/>
              <a:ext cx="46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59" name="Line 87"/>
            <p:cNvSpPr>
              <a:spLocks noChangeShapeType="1"/>
            </p:cNvSpPr>
            <p:nvPr/>
          </p:nvSpPr>
          <p:spPr bwMode="auto">
            <a:xfrm flipV="1">
              <a:off x="10338" y="4266"/>
              <a:ext cx="0" cy="122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58" name="Line 86"/>
            <p:cNvSpPr>
              <a:spLocks noChangeShapeType="1"/>
            </p:cNvSpPr>
            <p:nvPr/>
          </p:nvSpPr>
          <p:spPr bwMode="auto">
            <a:xfrm flipH="1">
              <a:off x="9870" y="4547"/>
              <a:ext cx="1029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57" name="Line 85"/>
            <p:cNvSpPr>
              <a:spLocks noChangeShapeType="1"/>
            </p:cNvSpPr>
            <p:nvPr/>
          </p:nvSpPr>
          <p:spPr bwMode="auto">
            <a:xfrm flipV="1">
              <a:off x="10899" y="5862"/>
              <a:ext cx="0" cy="94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56" name="Line 84"/>
            <p:cNvSpPr>
              <a:spLocks noChangeShapeType="1"/>
            </p:cNvSpPr>
            <p:nvPr/>
          </p:nvSpPr>
          <p:spPr bwMode="auto">
            <a:xfrm>
              <a:off x="10899" y="4547"/>
              <a:ext cx="0" cy="94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55" name="Line 83"/>
            <p:cNvSpPr>
              <a:spLocks noChangeShapeType="1"/>
            </p:cNvSpPr>
            <p:nvPr/>
          </p:nvSpPr>
          <p:spPr bwMode="auto">
            <a:xfrm>
              <a:off x="7158" y="7271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54" name="Line 82"/>
            <p:cNvSpPr>
              <a:spLocks noChangeShapeType="1"/>
            </p:cNvSpPr>
            <p:nvPr/>
          </p:nvSpPr>
          <p:spPr bwMode="auto">
            <a:xfrm flipH="1">
              <a:off x="7719" y="6990"/>
              <a:ext cx="281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53" name="Line 81"/>
            <p:cNvSpPr>
              <a:spLocks noChangeShapeType="1"/>
            </p:cNvSpPr>
            <p:nvPr/>
          </p:nvSpPr>
          <p:spPr bwMode="auto">
            <a:xfrm flipH="1">
              <a:off x="7439" y="7177"/>
              <a:ext cx="28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52" name="Line 80"/>
            <p:cNvSpPr>
              <a:spLocks noChangeShapeType="1"/>
            </p:cNvSpPr>
            <p:nvPr/>
          </p:nvSpPr>
          <p:spPr bwMode="auto">
            <a:xfrm>
              <a:off x="7719" y="6990"/>
              <a:ext cx="0" cy="187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51" name="Line 79"/>
            <p:cNvSpPr>
              <a:spLocks noChangeShapeType="1"/>
            </p:cNvSpPr>
            <p:nvPr/>
          </p:nvSpPr>
          <p:spPr bwMode="auto">
            <a:xfrm>
              <a:off x="7439" y="7177"/>
              <a:ext cx="0" cy="18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50" name="Line 78"/>
            <p:cNvSpPr>
              <a:spLocks noChangeShapeType="1"/>
            </p:cNvSpPr>
            <p:nvPr/>
          </p:nvSpPr>
          <p:spPr bwMode="auto">
            <a:xfrm flipV="1">
              <a:off x="7158" y="6802"/>
              <a:ext cx="0" cy="469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49" name="Line 77"/>
            <p:cNvSpPr>
              <a:spLocks noChangeShapeType="1"/>
            </p:cNvSpPr>
            <p:nvPr/>
          </p:nvSpPr>
          <p:spPr bwMode="auto">
            <a:xfrm>
              <a:off x="7158" y="7177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48" name="Line 76"/>
            <p:cNvSpPr>
              <a:spLocks noChangeShapeType="1"/>
            </p:cNvSpPr>
            <p:nvPr/>
          </p:nvSpPr>
          <p:spPr bwMode="auto">
            <a:xfrm>
              <a:off x="7158" y="6990"/>
              <a:ext cx="46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47" name="Rectangle 75"/>
            <p:cNvSpPr>
              <a:spLocks noChangeArrowheads="1"/>
            </p:cNvSpPr>
            <p:nvPr/>
          </p:nvSpPr>
          <p:spPr bwMode="auto">
            <a:xfrm>
              <a:off x="6784" y="6990"/>
              <a:ext cx="563" cy="18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1’-6”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46" name="Line 74"/>
            <p:cNvSpPr>
              <a:spLocks noChangeShapeType="1"/>
            </p:cNvSpPr>
            <p:nvPr/>
          </p:nvSpPr>
          <p:spPr bwMode="auto">
            <a:xfrm flipV="1">
              <a:off x="7158" y="6896"/>
              <a:ext cx="0" cy="28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45" name="Line 73"/>
            <p:cNvSpPr>
              <a:spLocks noChangeShapeType="1"/>
            </p:cNvSpPr>
            <p:nvPr/>
          </p:nvSpPr>
          <p:spPr bwMode="auto">
            <a:xfrm>
              <a:off x="7158" y="6990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44" name="Line 72"/>
            <p:cNvSpPr>
              <a:spLocks noChangeShapeType="1"/>
            </p:cNvSpPr>
            <p:nvPr/>
          </p:nvSpPr>
          <p:spPr bwMode="auto">
            <a:xfrm>
              <a:off x="7158" y="7177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43" name="Rectangle 71"/>
            <p:cNvSpPr>
              <a:spLocks noChangeArrowheads="1"/>
            </p:cNvSpPr>
            <p:nvPr/>
          </p:nvSpPr>
          <p:spPr bwMode="auto">
            <a:xfrm>
              <a:off x="6784" y="5205"/>
              <a:ext cx="751" cy="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6’- 6”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42" name="Rectangle 70"/>
            <p:cNvSpPr>
              <a:spLocks noChangeArrowheads="1"/>
            </p:cNvSpPr>
            <p:nvPr/>
          </p:nvSpPr>
          <p:spPr bwMode="auto">
            <a:xfrm>
              <a:off x="10712" y="5675"/>
              <a:ext cx="747" cy="18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6’- 0”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41" name="Rectangle 69"/>
            <p:cNvSpPr>
              <a:spLocks noChangeArrowheads="1"/>
            </p:cNvSpPr>
            <p:nvPr/>
          </p:nvSpPr>
          <p:spPr bwMode="auto">
            <a:xfrm>
              <a:off x="10244" y="5487"/>
              <a:ext cx="747" cy="18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8’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40" name="Line 68"/>
            <p:cNvSpPr>
              <a:spLocks noChangeShapeType="1"/>
            </p:cNvSpPr>
            <p:nvPr/>
          </p:nvSpPr>
          <p:spPr bwMode="auto">
            <a:xfrm flipV="1">
              <a:off x="10899" y="5487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39" name="Rectangle 67"/>
            <p:cNvSpPr>
              <a:spLocks noChangeArrowheads="1"/>
            </p:cNvSpPr>
            <p:nvPr/>
          </p:nvSpPr>
          <p:spPr bwMode="auto">
            <a:xfrm>
              <a:off x="8561" y="5956"/>
              <a:ext cx="748" cy="18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4’- 7.5”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38" name="Line 66"/>
            <p:cNvSpPr>
              <a:spLocks noChangeShapeType="1"/>
            </p:cNvSpPr>
            <p:nvPr/>
          </p:nvSpPr>
          <p:spPr bwMode="auto">
            <a:xfrm>
              <a:off x="9028" y="6050"/>
              <a:ext cx="281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37" name="Rectangle 65"/>
            <p:cNvSpPr>
              <a:spLocks noChangeArrowheads="1"/>
            </p:cNvSpPr>
            <p:nvPr/>
          </p:nvSpPr>
          <p:spPr bwMode="auto">
            <a:xfrm>
              <a:off x="9964" y="8023"/>
              <a:ext cx="561" cy="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3’- 0”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36" name="Line 64"/>
            <p:cNvSpPr>
              <a:spLocks noChangeShapeType="1"/>
            </p:cNvSpPr>
            <p:nvPr/>
          </p:nvSpPr>
          <p:spPr bwMode="auto">
            <a:xfrm>
              <a:off x="10338" y="8117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35" name="Line 63"/>
            <p:cNvSpPr>
              <a:spLocks noChangeShapeType="1"/>
            </p:cNvSpPr>
            <p:nvPr/>
          </p:nvSpPr>
          <p:spPr bwMode="auto">
            <a:xfrm>
              <a:off x="9964" y="7365"/>
              <a:ext cx="0" cy="94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34" name="Rectangle 62"/>
            <p:cNvSpPr>
              <a:spLocks noChangeArrowheads="1"/>
            </p:cNvSpPr>
            <p:nvPr/>
          </p:nvSpPr>
          <p:spPr bwMode="auto">
            <a:xfrm>
              <a:off x="8093" y="8305"/>
              <a:ext cx="1131" cy="2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9” thick Brick wall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33" name="Line 61"/>
            <p:cNvSpPr>
              <a:spLocks noChangeShapeType="1"/>
            </p:cNvSpPr>
            <p:nvPr/>
          </p:nvSpPr>
          <p:spPr bwMode="auto">
            <a:xfrm flipV="1">
              <a:off x="8841" y="7177"/>
              <a:ext cx="0" cy="282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32" name="Rectangle 60"/>
            <p:cNvSpPr>
              <a:spLocks noChangeArrowheads="1"/>
            </p:cNvSpPr>
            <p:nvPr/>
          </p:nvSpPr>
          <p:spPr bwMode="auto">
            <a:xfrm>
              <a:off x="8467" y="7459"/>
              <a:ext cx="842" cy="28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Earth Filling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31" name="Line 59"/>
            <p:cNvSpPr>
              <a:spLocks noChangeShapeType="1"/>
            </p:cNvSpPr>
            <p:nvPr/>
          </p:nvSpPr>
          <p:spPr bwMode="auto">
            <a:xfrm>
              <a:off x="9215" y="8399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30" name="Rectangle 58"/>
            <p:cNvSpPr>
              <a:spLocks noChangeArrowheads="1"/>
            </p:cNvSpPr>
            <p:nvPr/>
          </p:nvSpPr>
          <p:spPr bwMode="auto">
            <a:xfrm>
              <a:off x="8000" y="8117"/>
              <a:ext cx="467" cy="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1’- 9”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29" name="Line 57"/>
            <p:cNvSpPr>
              <a:spLocks noChangeShapeType="1"/>
            </p:cNvSpPr>
            <p:nvPr/>
          </p:nvSpPr>
          <p:spPr bwMode="auto">
            <a:xfrm flipH="1">
              <a:off x="7813" y="8211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28" name="Line 56"/>
            <p:cNvSpPr>
              <a:spLocks noChangeShapeType="1"/>
            </p:cNvSpPr>
            <p:nvPr/>
          </p:nvSpPr>
          <p:spPr bwMode="auto">
            <a:xfrm>
              <a:off x="8374" y="8211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27" name="Rectangle 55"/>
            <p:cNvSpPr>
              <a:spLocks noChangeArrowheads="1"/>
            </p:cNvSpPr>
            <p:nvPr/>
          </p:nvSpPr>
          <p:spPr bwMode="auto">
            <a:xfrm>
              <a:off x="7064" y="5581"/>
              <a:ext cx="844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4.5” thick Brick walling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26" name="Line 54"/>
            <p:cNvSpPr>
              <a:spLocks noChangeShapeType="1"/>
            </p:cNvSpPr>
            <p:nvPr/>
          </p:nvSpPr>
          <p:spPr bwMode="auto">
            <a:xfrm>
              <a:off x="7813" y="5769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25" name="Line 53"/>
            <p:cNvSpPr>
              <a:spLocks noChangeShapeType="1"/>
            </p:cNvSpPr>
            <p:nvPr/>
          </p:nvSpPr>
          <p:spPr bwMode="auto">
            <a:xfrm flipH="1">
              <a:off x="5942" y="7365"/>
              <a:ext cx="205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24" name="Line 52"/>
            <p:cNvSpPr>
              <a:spLocks noChangeShapeType="1"/>
            </p:cNvSpPr>
            <p:nvPr/>
          </p:nvSpPr>
          <p:spPr bwMode="auto">
            <a:xfrm>
              <a:off x="7719" y="7271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23" name="Line 51"/>
            <p:cNvSpPr>
              <a:spLocks noChangeShapeType="1"/>
            </p:cNvSpPr>
            <p:nvPr/>
          </p:nvSpPr>
          <p:spPr bwMode="auto">
            <a:xfrm>
              <a:off x="7532" y="7177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22" name="Line 50"/>
            <p:cNvSpPr>
              <a:spLocks noChangeShapeType="1"/>
            </p:cNvSpPr>
            <p:nvPr/>
          </p:nvSpPr>
          <p:spPr bwMode="auto">
            <a:xfrm>
              <a:off x="7812" y="7177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21" name="Line 49"/>
            <p:cNvSpPr>
              <a:spLocks noChangeShapeType="1"/>
            </p:cNvSpPr>
            <p:nvPr/>
          </p:nvSpPr>
          <p:spPr bwMode="auto">
            <a:xfrm>
              <a:off x="7906" y="7271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20" name="Line 48"/>
            <p:cNvSpPr>
              <a:spLocks noChangeShapeType="1"/>
            </p:cNvSpPr>
            <p:nvPr/>
          </p:nvSpPr>
          <p:spPr bwMode="auto">
            <a:xfrm>
              <a:off x="7719" y="7271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19" name="Line 47"/>
            <p:cNvSpPr>
              <a:spLocks noChangeShapeType="1"/>
            </p:cNvSpPr>
            <p:nvPr/>
          </p:nvSpPr>
          <p:spPr bwMode="auto">
            <a:xfrm>
              <a:off x="9496" y="8586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18" name="Line 46"/>
            <p:cNvSpPr>
              <a:spLocks noChangeShapeType="1"/>
            </p:cNvSpPr>
            <p:nvPr/>
          </p:nvSpPr>
          <p:spPr bwMode="auto">
            <a:xfrm>
              <a:off x="9683" y="8586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17" name="Line 45"/>
            <p:cNvSpPr>
              <a:spLocks noChangeShapeType="1"/>
            </p:cNvSpPr>
            <p:nvPr/>
          </p:nvSpPr>
          <p:spPr bwMode="auto">
            <a:xfrm>
              <a:off x="10525" y="8586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16" name="Line 44"/>
            <p:cNvSpPr>
              <a:spLocks noChangeShapeType="1"/>
            </p:cNvSpPr>
            <p:nvPr/>
          </p:nvSpPr>
          <p:spPr bwMode="auto">
            <a:xfrm>
              <a:off x="10712" y="8586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15" name="Line 43"/>
            <p:cNvSpPr>
              <a:spLocks noChangeShapeType="1"/>
            </p:cNvSpPr>
            <p:nvPr/>
          </p:nvSpPr>
          <p:spPr bwMode="auto">
            <a:xfrm>
              <a:off x="8093" y="7741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14" name="Line 42"/>
            <p:cNvSpPr>
              <a:spLocks noChangeShapeType="1"/>
            </p:cNvSpPr>
            <p:nvPr/>
          </p:nvSpPr>
          <p:spPr bwMode="auto">
            <a:xfrm>
              <a:off x="8280" y="7741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13" name="Line 41"/>
            <p:cNvSpPr>
              <a:spLocks noChangeShapeType="1"/>
            </p:cNvSpPr>
            <p:nvPr/>
          </p:nvSpPr>
          <p:spPr bwMode="auto">
            <a:xfrm>
              <a:off x="8358" y="7819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12" name="Line 40"/>
            <p:cNvSpPr>
              <a:spLocks noChangeShapeType="1"/>
            </p:cNvSpPr>
            <p:nvPr/>
          </p:nvSpPr>
          <p:spPr bwMode="auto">
            <a:xfrm>
              <a:off x="8187" y="7835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11" name="Line 39"/>
            <p:cNvSpPr>
              <a:spLocks noChangeShapeType="1"/>
            </p:cNvSpPr>
            <p:nvPr/>
          </p:nvSpPr>
          <p:spPr bwMode="auto">
            <a:xfrm>
              <a:off x="8000" y="7835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10" name="Line 38"/>
            <p:cNvSpPr>
              <a:spLocks noChangeShapeType="1"/>
            </p:cNvSpPr>
            <p:nvPr/>
          </p:nvSpPr>
          <p:spPr bwMode="auto">
            <a:xfrm>
              <a:off x="9589" y="8680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09" name="Line 37"/>
            <p:cNvSpPr>
              <a:spLocks noChangeShapeType="1"/>
            </p:cNvSpPr>
            <p:nvPr/>
          </p:nvSpPr>
          <p:spPr bwMode="auto">
            <a:xfrm>
              <a:off x="9776" y="8680"/>
              <a:ext cx="1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08" name="Line 36"/>
            <p:cNvSpPr>
              <a:spLocks noChangeShapeType="1"/>
            </p:cNvSpPr>
            <p:nvPr/>
          </p:nvSpPr>
          <p:spPr bwMode="auto">
            <a:xfrm>
              <a:off x="9402" y="8680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07" name="Line 35"/>
            <p:cNvSpPr>
              <a:spLocks noChangeShapeType="1"/>
            </p:cNvSpPr>
            <p:nvPr/>
          </p:nvSpPr>
          <p:spPr bwMode="auto">
            <a:xfrm>
              <a:off x="10618" y="8680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06" name="Line 34"/>
            <p:cNvSpPr>
              <a:spLocks noChangeShapeType="1"/>
            </p:cNvSpPr>
            <p:nvPr/>
          </p:nvSpPr>
          <p:spPr bwMode="auto">
            <a:xfrm>
              <a:off x="8374" y="7271"/>
              <a:ext cx="1028" cy="0"/>
            </a:xfrm>
            <a:prstGeom prst="line">
              <a:avLst/>
            </a:prstGeom>
            <a:grp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05" name="Line 33"/>
            <p:cNvSpPr>
              <a:spLocks noChangeShapeType="1"/>
            </p:cNvSpPr>
            <p:nvPr/>
          </p:nvSpPr>
          <p:spPr bwMode="auto">
            <a:xfrm>
              <a:off x="8374" y="7083"/>
              <a:ext cx="935" cy="0"/>
            </a:xfrm>
            <a:prstGeom prst="line">
              <a:avLst/>
            </a:prstGeom>
            <a:grp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04" name="Line 32"/>
            <p:cNvSpPr>
              <a:spLocks noChangeShapeType="1"/>
            </p:cNvSpPr>
            <p:nvPr/>
          </p:nvSpPr>
          <p:spPr bwMode="auto">
            <a:xfrm>
              <a:off x="8467" y="6896"/>
              <a:ext cx="0" cy="469"/>
            </a:xfrm>
            <a:prstGeom prst="line">
              <a:avLst/>
            </a:prstGeom>
            <a:grp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03" name="Line 31"/>
            <p:cNvSpPr>
              <a:spLocks noChangeShapeType="1"/>
            </p:cNvSpPr>
            <p:nvPr/>
          </p:nvSpPr>
          <p:spPr bwMode="auto">
            <a:xfrm>
              <a:off x="8654" y="6896"/>
              <a:ext cx="0" cy="469"/>
            </a:xfrm>
            <a:prstGeom prst="line">
              <a:avLst/>
            </a:prstGeom>
            <a:grp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02" name="Line 30"/>
            <p:cNvSpPr>
              <a:spLocks noChangeShapeType="1"/>
            </p:cNvSpPr>
            <p:nvPr/>
          </p:nvSpPr>
          <p:spPr bwMode="auto">
            <a:xfrm>
              <a:off x="8841" y="6896"/>
              <a:ext cx="0" cy="375"/>
            </a:xfrm>
            <a:prstGeom prst="line">
              <a:avLst/>
            </a:prstGeom>
            <a:grp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01" name="Line 29"/>
            <p:cNvSpPr>
              <a:spLocks noChangeShapeType="1"/>
            </p:cNvSpPr>
            <p:nvPr/>
          </p:nvSpPr>
          <p:spPr bwMode="auto">
            <a:xfrm>
              <a:off x="9028" y="6896"/>
              <a:ext cx="0" cy="469"/>
            </a:xfrm>
            <a:prstGeom prst="line">
              <a:avLst/>
            </a:prstGeom>
            <a:grp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00" name="Line 28"/>
            <p:cNvSpPr>
              <a:spLocks noChangeShapeType="1"/>
            </p:cNvSpPr>
            <p:nvPr/>
          </p:nvSpPr>
          <p:spPr bwMode="auto">
            <a:xfrm>
              <a:off x="9215" y="6990"/>
              <a:ext cx="0" cy="375"/>
            </a:xfrm>
            <a:prstGeom prst="line">
              <a:avLst/>
            </a:prstGeom>
            <a:grp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99" name="Line 27"/>
            <p:cNvSpPr>
              <a:spLocks noChangeShapeType="1"/>
            </p:cNvSpPr>
            <p:nvPr/>
          </p:nvSpPr>
          <p:spPr bwMode="auto">
            <a:xfrm>
              <a:off x="8561" y="7177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98" name="Line 26"/>
            <p:cNvSpPr>
              <a:spLocks noChangeShapeType="1"/>
            </p:cNvSpPr>
            <p:nvPr/>
          </p:nvSpPr>
          <p:spPr bwMode="auto">
            <a:xfrm>
              <a:off x="9776" y="4923"/>
              <a:ext cx="468" cy="0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97" name="Line 25"/>
            <p:cNvSpPr>
              <a:spLocks noChangeShapeType="1"/>
            </p:cNvSpPr>
            <p:nvPr/>
          </p:nvSpPr>
          <p:spPr bwMode="auto">
            <a:xfrm>
              <a:off x="9776" y="6144"/>
              <a:ext cx="468" cy="0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96" name="Line 24"/>
            <p:cNvSpPr>
              <a:spLocks noChangeShapeType="1"/>
            </p:cNvSpPr>
            <p:nvPr/>
          </p:nvSpPr>
          <p:spPr bwMode="auto">
            <a:xfrm>
              <a:off x="10712" y="6896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95" name="Line 23"/>
            <p:cNvSpPr>
              <a:spLocks noChangeShapeType="1"/>
            </p:cNvSpPr>
            <p:nvPr/>
          </p:nvSpPr>
          <p:spPr bwMode="auto">
            <a:xfrm>
              <a:off x="10525" y="6896"/>
              <a:ext cx="0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94" name="Line 22"/>
            <p:cNvSpPr>
              <a:spLocks noChangeShapeType="1"/>
            </p:cNvSpPr>
            <p:nvPr/>
          </p:nvSpPr>
          <p:spPr bwMode="auto">
            <a:xfrm>
              <a:off x="10151" y="4266"/>
              <a:ext cx="0" cy="263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93" name="Line 21"/>
            <p:cNvSpPr>
              <a:spLocks noChangeShapeType="1"/>
            </p:cNvSpPr>
            <p:nvPr/>
          </p:nvSpPr>
          <p:spPr bwMode="auto">
            <a:xfrm>
              <a:off x="10057" y="4266"/>
              <a:ext cx="1" cy="263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92" name="Line 20"/>
            <p:cNvSpPr>
              <a:spLocks noChangeShapeType="1"/>
            </p:cNvSpPr>
            <p:nvPr/>
          </p:nvSpPr>
          <p:spPr bwMode="auto">
            <a:xfrm>
              <a:off x="10899" y="6708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91" name="Line 19"/>
            <p:cNvSpPr>
              <a:spLocks noChangeShapeType="1"/>
            </p:cNvSpPr>
            <p:nvPr/>
          </p:nvSpPr>
          <p:spPr bwMode="auto">
            <a:xfrm flipH="1">
              <a:off x="9870" y="6802"/>
              <a:ext cx="1029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90" name="Line 18"/>
            <p:cNvSpPr>
              <a:spLocks noChangeShapeType="1"/>
            </p:cNvSpPr>
            <p:nvPr/>
          </p:nvSpPr>
          <p:spPr bwMode="auto">
            <a:xfrm flipH="1">
              <a:off x="10992" y="8774"/>
              <a:ext cx="187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89" name="Line 17"/>
            <p:cNvSpPr>
              <a:spLocks noChangeShapeType="1"/>
            </p:cNvSpPr>
            <p:nvPr/>
          </p:nvSpPr>
          <p:spPr bwMode="auto">
            <a:xfrm flipH="1">
              <a:off x="10805" y="6896"/>
              <a:ext cx="374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88" name="Line 16"/>
            <p:cNvSpPr>
              <a:spLocks noChangeShapeType="1"/>
            </p:cNvSpPr>
            <p:nvPr/>
          </p:nvSpPr>
          <p:spPr bwMode="auto">
            <a:xfrm>
              <a:off x="11179" y="6896"/>
              <a:ext cx="0" cy="751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87" name="Line 15"/>
            <p:cNvSpPr>
              <a:spLocks noChangeShapeType="1"/>
            </p:cNvSpPr>
            <p:nvPr/>
          </p:nvSpPr>
          <p:spPr bwMode="auto">
            <a:xfrm flipV="1">
              <a:off x="11179" y="7929"/>
              <a:ext cx="0" cy="845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86" name="Rectangle 14"/>
            <p:cNvSpPr>
              <a:spLocks noChangeArrowheads="1"/>
            </p:cNvSpPr>
            <p:nvPr/>
          </p:nvSpPr>
          <p:spPr bwMode="auto">
            <a:xfrm>
              <a:off x="10977" y="7631"/>
              <a:ext cx="545" cy="26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5’- 6”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85" name="Line 13"/>
            <p:cNvSpPr>
              <a:spLocks noChangeShapeType="1"/>
            </p:cNvSpPr>
            <p:nvPr/>
          </p:nvSpPr>
          <p:spPr bwMode="auto">
            <a:xfrm>
              <a:off x="10712" y="7365"/>
              <a:ext cx="1215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84" name="Line 12"/>
            <p:cNvSpPr>
              <a:spLocks noChangeShapeType="1"/>
            </p:cNvSpPr>
            <p:nvPr/>
          </p:nvSpPr>
          <p:spPr bwMode="auto">
            <a:xfrm>
              <a:off x="8000" y="4172"/>
              <a:ext cx="187" cy="0"/>
            </a:xfrm>
            <a:prstGeom prst="line">
              <a:avLst/>
            </a:prstGeom>
            <a:grp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83" name="Line 11"/>
            <p:cNvSpPr>
              <a:spLocks noChangeShapeType="1"/>
            </p:cNvSpPr>
            <p:nvPr/>
          </p:nvSpPr>
          <p:spPr bwMode="auto">
            <a:xfrm>
              <a:off x="8654" y="5111"/>
              <a:ext cx="374" cy="0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82" name="Line 10"/>
            <p:cNvSpPr>
              <a:spLocks noChangeShapeType="1"/>
            </p:cNvSpPr>
            <p:nvPr/>
          </p:nvSpPr>
          <p:spPr bwMode="auto">
            <a:xfrm flipH="1">
              <a:off x="8654" y="4829"/>
              <a:ext cx="187" cy="282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81" name="Line 9"/>
            <p:cNvSpPr>
              <a:spLocks noChangeShapeType="1"/>
            </p:cNvSpPr>
            <p:nvPr/>
          </p:nvSpPr>
          <p:spPr bwMode="auto">
            <a:xfrm>
              <a:off x="8841" y="4829"/>
              <a:ext cx="187" cy="282"/>
            </a:xfrm>
            <a:prstGeom prst="line">
              <a:avLst/>
            </a:prstGeom>
            <a:grp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80" name="Oval 8"/>
            <p:cNvSpPr>
              <a:spLocks noChangeArrowheads="1"/>
            </p:cNvSpPr>
            <p:nvPr/>
          </p:nvSpPr>
          <p:spPr bwMode="auto">
            <a:xfrm>
              <a:off x="9963" y="4453"/>
              <a:ext cx="93" cy="94"/>
            </a:xfrm>
            <a:prstGeom prst="ellipse">
              <a:avLst/>
            </a:prstGeom>
            <a:grp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79" name="Line 7"/>
            <p:cNvSpPr>
              <a:spLocks noChangeShapeType="1"/>
            </p:cNvSpPr>
            <p:nvPr/>
          </p:nvSpPr>
          <p:spPr bwMode="auto">
            <a:xfrm flipH="1">
              <a:off x="8000" y="6802"/>
              <a:ext cx="93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78" name="Line 6"/>
            <p:cNvSpPr>
              <a:spLocks noChangeShapeType="1"/>
            </p:cNvSpPr>
            <p:nvPr/>
          </p:nvSpPr>
          <p:spPr bwMode="auto">
            <a:xfrm flipV="1">
              <a:off x="10525" y="6896"/>
              <a:ext cx="93" cy="94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77" name="Line 5"/>
            <p:cNvSpPr>
              <a:spLocks noChangeShapeType="1"/>
            </p:cNvSpPr>
            <p:nvPr/>
          </p:nvSpPr>
          <p:spPr bwMode="auto">
            <a:xfrm>
              <a:off x="10338" y="5768"/>
              <a:ext cx="0" cy="112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76" name="Line 4"/>
            <p:cNvSpPr>
              <a:spLocks noChangeShapeType="1"/>
            </p:cNvSpPr>
            <p:nvPr/>
          </p:nvSpPr>
          <p:spPr bwMode="auto">
            <a:xfrm>
              <a:off x="6129" y="7365"/>
              <a:ext cx="748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75" name="Line 3"/>
            <p:cNvSpPr>
              <a:spLocks noChangeShapeType="1"/>
            </p:cNvSpPr>
            <p:nvPr/>
          </p:nvSpPr>
          <p:spPr bwMode="auto">
            <a:xfrm flipH="1">
              <a:off x="9776" y="6896"/>
              <a:ext cx="281" cy="0"/>
            </a:xfrm>
            <a:prstGeom prst="line">
              <a:avLst/>
            </a:prstGeom>
            <a:grp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74" name="Line 2"/>
            <p:cNvSpPr>
              <a:spLocks noChangeShapeType="1"/>
            </p:cNvSpPr>
            <p:nvPr/>
          </p:nvSpPr>
          <p:spPr bwMode="auto">
            <a:xfrm>
              <a:off x="10151" y="6896"/>
              <a:ext cx="561" cy="0"/>
            </a:xfrm>
            <a:prstGeom prst="line">
              <a:avLst/>
            </a:prstGeom>
            <a:grp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Location – Safe – away from school</a:t>
            </a:r>
          </a:p>
          <a:p>
            <a:r>
              <a:rPr lang="en-GB" dirty="0" smtClean="0"/>
              <a:t>Design – Relating to gender, local needs and setting</a:t>
            </a:r>
          </a:p>
          <a:p>
            <a:r>
              <a:rPr lang="en-GB" dirty="0" smtClean="0"/>
              <a:t>Cost – Capital/Operation/Maintenance (Recovery)</a:t>
            </a:r>
          </a:p>
          <a:p>
            <a:r>
              <a:rPr lang="en-GB" dirty="0" smtClean="0"/>
              <a:t>Management – Responsibility for cleaning, use and repair</a:t>
            </a:r>
          </a:p>
          <a:p>
            <a:r>
              <a:rPr lang="en-GB" dirty="0" smtClean="0"/>
              <a:t>Training – End users and managers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Hygienic Behaviour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Promoting the adoption of safer hygienic practices</a:t>
            </a:r>
          </a:p>
          <a:p>
            <a:r>
              <a:rPr lang="en-GB" dirty="0" smtClean="0"/>
              <a:t>Reducing the spread of germs</a:t>
            </a:r>
          </a:p>
          <a:p>
            <a:r>
              <a:rPr lang="en-GB" dirty="0" smtClean="0"/>
              <a:t>How</a:t>
            </a:r>
          </a:p>
          <a:p>
            <a:pPr lvl="1"/>
            <a:r>
              <a:rPr lang="en-GB" dirty="0" smtClean="0"/>
              <a:t>Wash your hands with soap frequently (after using the toilet – before eating)</a:t>
            </a:r>
          </a:p>
          <a:p>
            <a:pPr lvl="1"/>
            <a:r>
              <a:rPr lang="en-GB" dirty="0" smtClean="0"/>
              <a:t>Stay home if you are sick </a:t>
            </a:r>
          </a:p>
          <a:p>
            <a:pPr lvl="1"/>
            <a:r>
              <a:rPr lang="en-GB" dirty="0" smtClean="0"/>
              <a:t>Cover your nose and mouth when sneezing and coughing </a:t>
            </a:r>
          </a:p>
          <a:p>
            <a:pPr lvl="1"/>
            <a:r>
              <a:rPr lang="en-GB" dirty="0" smtClean="0"/>
              <a:t>Wash your hands after coughing, sneezing </a:t>
            </a:r>
          </a:p>
          <a:p>
            <a:pPr lvl="1"/>
            <a:r>
              <a:rPr lang="en-GB" dirty="0" smtClean="0"/>
              <a:t>Do not share cups, glasses, dishes or cutlery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1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Creating behavioural change is not easy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process maybe long and complex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Achieving behavioural change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Education</a:t>
            </a:r>
          </a:p>
          <a:p>
            <a:pPr lvl="2"/>
            <a:r>
              <a:rPr lang="en-GB" dirty="0" smtClean="0"/>
              <a:t>Training school children and teachers on improved hygienic behaviour (Soap making/hand washing)</a:t>
            </a:r>
          </a:p>
          <a:p>
            <a:pPr lvl="2"/>
            <a:r>
              <a:rPr lang="en-GB" dirty="0" smtClean="0"/>
              <a:t>Awareness campaigns</a:t>
            </a:r>
          </a:p>
          <a:p>
            <a:r>
              <a:rPr lang="en-GB" dirty="0" smtClean="0"/>
              <a:t>Infrastructure</a:t>
            </a:r>
          </a:p>
          <a:p>
            <a:pPr lvl="2"/>
            <a:r>
              <a:rPr lang="en-GB" dirty="0" smtClean="0"/>
              <a:t>Ensure hand facilities are available</a:t>
            </a:r>
          </a:p>
          <a:p>
            <a:r>
              <a:rPr lang="en-GB" dirty="0" smtClean="0"/>
              <a:t>Empowerment</a:t>
            </a:r>
          </a:p>
          <a:p>
            <a:pPr lvl="2"/>
            <a:r>
              <a:rPr lang="en-GB" dirty="0" smtClean="0"/>
              <a:t>Include end users in designing facilities and managing there use</a:t>
            </a:r>
          </a:p>
          <a:p>
            <a:pPr lvl="2"/>
            <a:r>
              <a:rPr lang="en-GB" dirty="0" smtClean="0"/>
              <a:t>Creating school WASH clubs (Child – Child learning)</a:t>
            </a:r>
          </a:p>
          <a:p>
            <a:pPr lvl="2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Education – Infrastructure – Empowerment</a:t>
            </a:r>
            <a:endParaRPr lang="en-GB" sz="3600" dirty="0"/>
          </a:p>
        </p:txBody>
      </p:sp>
      <p:pic>
        <p:nvPicPr>
          <p:cNvPr id="4" name="Picture 7" descr="wash1"/>
          <p:cNvPicPr>
            <a:picLocks noGrp="1" noChangeAspect="1" noChangeArrowheads="1"/>
          </p:cNvPicPr>
          <p:nvPr>
            <p:ph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6" y="1988840"/>
            <a:ext cx="2681203" cy="3240000"/>
          </a:xfrm>
          <a:noFill/>
          <a:ln/>
        </p:spPr>
      </p:pic>
      <p:pic>
        <p:nvPicPr>
          <p:cNvPr id="5" name="Picture 1" descr="C:\Users\Iain Gardiner\Desktop\PICT03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02440" y="1988840"/>
            <a:ext cx="2430000" cy="3240000"/>
          </a:xfrm>
          <a:prstGeom prst="rect">
            <a:avLst/>
          </a:prstGeom>
          <a:noFill/>
        </p:spPr>
      </p:pic>
      <p:pic>
        <p:nvPicPr>
          <p:cNvPr id="43010" name="Picture 2" descr="C:\Users\Iain Gardiner\Desktop\PICT06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000" y="1989200"/>
            <a:ext cx="2430000" cy="32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Considerations for a WASH 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>Selecting the school</a:t>
            </a:r>
          </a:p>
          <a:p>
            <a:pPr lvl="2"/>
            <a:r>
              <a:rPr lang="en-GB" dirty="0" smtClean="0"/>
              <a:t>Readiness of the community (strong existing relationship)</a:t>
            </a:r>
          </a:p>
          <a:p>
            <a:pPr lvl="2"/>
            <a:r>
              <a:rPr lang="en-GB" dirty="0" smtClean="0"/>
              <a:t>Existing school infrastructure (Needs basis)</a:t>
            </a:r>
          </a:p>
          <a:p>
            <a:pPr lvl="2"/>
            <a:r>
              <a:rPr lang="en-GB" dirty="0" smtClean="0"/>
              <a:t>Engagement with local authorities</a:t>
            </a:r>
          </a:p>
          <a:p>
            <a:pPr>
              <a:buNone/>
            </a:pPr>
            <a:r>
              <a:rPr lang="en-GB" dirty="0" smtClean="0"/>
              <a:t>Making a plan</a:t>
            </a:r>
          </a:p>
          <a:p>
            <a:pPr lvl="2"/>
            <a:r>
              <a:rPr lang="en-GB" dirty="0" smtClean="0"/>
              <a:t>Using various participatory methods exit</a:t>
            </a:r>
          </a:p>
          <a:p>
            <a:pPr lvl="2"/>
            <a:r>
              <a:rPr lang="en-GB" dirty="0" smtClean="0"/>
              <a:t>Should include end users, teachers, community, professionals and local authorities</a:t>
            </a:r>
          </a:p>
          <a:p>
            <a:pPr lvl="2"/>
            <a:r>
              <a:rPr lang="en-GB" dirty="0" smtClean="0"/>
              <a:t>Includes management structures as well as infrastructure</a:t>
            </a:r>
          </a:p>
          <a:p>
            <a:pPr>
              <a:buNone/>
            </a:pPr>
            <a:r>
              <a:rPr lang="en-GB" dirty="0" smtClean="0"/>
              <a:t>Funding</a:t>
            </a:r>
          </a:p>
          <a:p>
            <a:pPr lvl="2"/>
            <a:r>
              <a:rPr lang="en-GB" dirty="0" smtClean="0"/>
              <a:t>Contribution from parents</a:t>
            </a:r>
          </a:p>
          <a:p>
            <a:pPr lvl="2"/>
            <a:r>
              <a:rPr lang="en-GB" dirty="0" smtClean="0"/>
              <a:t>Using school maintenance budget</a:t>
            </a:r>
          </a:p>
          <a:p>
            <a:pPr lvl="2"/>
            <a:r>
              <a:rPr lang="en-GB" dirty="0" smtClean="0"/>
              <a:t>Income generating opportunities</a:t>
            </a:r>
          </a:p>
          <a:p>
            <a:pPr>
              <a:buNone/>
            </a:pPr>
            <a:r>
              <a:rPr lang="en-GB" dirty="0" smtClean="0"/>
              <a:t>Monitoring </a:t>
            </a:r>
          </a:p>
          <a:p>
            <a:pPr lvl="2"/>
            <a:r>
              <a:rPr lang="en-GB" dirty="0" smtClean="0"/>
              <a:t>Check list developed by students</a:t>
            </a:r>
          </a:p>
          <a:p>
            <a:pPr lvl="2"/>
            <a:r>
              <a:rPr lang="en-GB" dirty="0" smtClean="0"/>
              <a:t>Frequent reports created</a:t>
            </a:r>
          </a:p>
          <a:p>
            <a:pPr lvl="2">
              <a:buNone/>
            </a:pPr>
            <a:endParaRPr lang="en-GB" dirty="0" smtClean="0"/>
          </a:p>
          <a:p>
            <a:pPr lvl="2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80928"/>
            <a:ext cx="8229600" cy="1143000"/>
          </a:xfrm>
        </p:spPr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Snapshot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1140" y="1600200"/>
            <a:ext cx="68617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19056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1.1 billion people worldwide do not have access to safe drinking water</a:t>
            </a:r>
          </a:p>
          <a:p>
            <a:r>
              <a:rPr lang="en-GB" dirty="0" smtClean="0"/>
              <a:t>Nearly two million children die each year due to diarrhoea and other infectious diseases resulting from unsafe drinking water</a:t>
            </a:r>
          </a:p>
          <a:p>
            <a:r>
              <a:rPr lang="en-GB" dirty="0" smtClean="0"/>
              <a:t>12% increase in attendance in Tanzania when water sources were within 15 minutes from the school rather than over an hour</a:t>
            </a:r>
            <a:endParaRPr lang="en-GB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224" y="2132856"/>
            <a:ext cx="204105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Water uses in Schools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Drinking</a:t>
            </a:r>
          </a:p>
          <a:p>
            <a:r>
              <a:rPr lang="en-GB" dirty="0" smtClean="0"/>
              <a:t>Food preparation</a:t>
            </a:r>
          </a:p>
          <a:p>
            <a:r>
              <a:rPr lang="en-GB" dirty="0" smtClean="0"/>
              <a:t>Washing of utensils</a:t>
            </a:r>
          </a:p>
          <a:p>
            <a:r>
              <a:rPr lang="en-GB" dirty="0" smtClean="0"/>
              <a:t>Hand washing</a:t>
            </a:r>
          </a:p>
          <a:p>
            <a:r>
              <a:rPr lang="en-GB" dirty="0" smtClean="0"/>
              <a:t>Cleaning</a:t>
            </a:r>
          </a:p>
          <a:p>
            <a:r>
              <a:rPr lang="en-GB" dirty="0" smtClean="0"/>
              <a:t>Flushing</a:t>
            </a:r>
            <a:endParaRPr lang="en-GB" dirty="0"/>
          </a:p>
        </p:txBody>
      </p:sp>
      <p:sp>
        <p:nvSpPr>
          <p:cNvPr id="5" name="Up Arrow 4"/>
          <p:cNvSpPr/>
          <p:nvPr/>
        </p:nvSpPr>
        <p:spPr>
          <a:xfrm>
            <a:off x="4572000" y="1844824"/>
            <a:ext cx="1008112" cy="3312368"/>
          </a:xfrm>
          <a:prstGeom prst="upArrow">
            <a:avLst/>
          </a:prstGeom>
          <a:gradFill flip="none" rotWithShape="1">
            <a:gsLst>
              <a:gs pos="3000">
                <a:srgbClr val="FF0000"/>
              </a:gs>
              <a:gs pos="0">
                <a:srgbClr val="DDEBCF"/>
              </a:gs>
              <a:gs pos="0">
                <a:srgbClr val="DDEBCF"/>
              </a:gs>
              <a:gs pos="0">
                <a:srgbClr val="DDEBCF"/>
              </a:gs>
              <a:gs pos="0">
                <a:srgbClr val="DDEBCF"/>
              </a:gs>
              <a:gs pos="0">
                <a:srgbClr val="DDEBCF"/>
              </a:gs>
              <a:gs pos="0">
                <a:srgbClr val="DDEBCF"/>
              </a:gs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 rot="16200000" flipH="1">
            <a:off x="5220072" y="3296310"/>
            <a:ext cx="1944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Priority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Sources - Ground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Borehole</a:t>
            </a:r>
          </a:p>
          <a:p>
            <a:pPr lvl="2"/>
            <a:r>
              <a:rPr lang="en-GB" dirty="0" smtClean="0"/>
              <a:t>Pro’s – Cleanest – Generally non-seasonal </a:t>
            </a:r>
          </a:p>
          <a:p>
            <a:pPr lvl="2"/>
            <a:r>
              <a:rPr lang="en-GB" dirty="0" smtClean="0"/>
              <a:t>Con’s – High capital/operating costs – Highly technical (pump required) </a:t>
            </a:r>
          </a:p>
          <a:p>
            <a:r>
              <a:rPr lang="en-GB" dirty="0" smtClean="0"/>
              <a:t>Well</a:t>
            </a:r>
          </a:p>
          <a:p>
            <a:pPr lvl="2"/>
            <a:r>
              <a:rPr lang="en-GB" dirty="0" smtClean="0"/>
              <a:t>Pro’s – Cheap (community construction/maintenance) – low tech</a:t>
            </a:r>
          </a:p>
          <a:p>
            <a:pPr lvl="2"/>
            <a:r>
              <a:rPr lang="en-GB" dirty="0" smtClean="0"/>
              <a:t>Con’s – Open to contamination – possible seasonal supply </a:t>
            </a:r>
          </a:p>
          <a:p>
            <a:r>
              <a:rPr lang="en-GB" dirty="0" smtClean="0"/>
              <a:t>Spring</a:t>
            </a:r>
          </a:p>
          <a:p>
            <a:pPr lvl="2"/>
            <a:r>
              <a:rPr lang="en-GB" dirty="0" smtClean="0"/>
              <a:t>Pro’s – Very cheap (little construction requirements) – no tech – reduced chances of contamination</a:t>
            </a:r>
          </a:p>
          <a:p>
            <a:pPr lvl="2"/>
            <a:r>
              <a:rPr lang="en-GB" dirty="0" smtClean="0"/>
              <a:t>Con’s – Mostly seasonal – location is naturally occurring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Borehole</a:t>
            </a:r>
            <a:endParaRPr lang="en-GB" dirty="0"/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1906588" y="1196975"/>
          <a:ext cx="5259387" cy="5227638"/>
        </p:xfrm>
        <a:graphic>
          <a:graphicData uri="http://schemas.openxmlformats.org/presentationml/2006/ole">
            <p:oleObj spid="_x0000_s7169" r:id="rId3" imgW="8353425" imgH="524827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Spot the problems</a:t>
            </a:r>
            <a:endParaRPr lang="en-GB" dirty="0"/>
          </a:p>
        </p:txBody>
      </p:sp>
      <p:pic>
        <p:nvPicPr>
          <p:cNvPr id="41986" name="Picture 2" descr="C:\Users\Iain Gardiner\Desktop\PICT05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1268760"/>
            <a:ext cx="3597864" cy="47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- Well</a:t>
            </a:r>
            <a:endParaRPr lang="en-GB" dirty="0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2273300" y="1412875"/>
          <a:ext cx="4887913" cy="4684713"/>
        </p:xfrm>
        <a:graphic>
          <a:graphicData uri="http://schemas.openxmlformats.org/presentationml/2006/ole">
            <p:oleObj spid="_x0000_s6145" r:id="rId3" imgW="8353425" imgH="524827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784</Words>
  <Application>Microsoft Office PowerPoint</Application>
  <PresentationFormat>On-screen Show (4:3)</PresentationFormat>
  <Paragraphs>141</Paragraphs>
  <Slides>29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Introduction to Water, Sanitation and Hygiene in Schools</vt:lpstr>
      <vt:lpstr>What is it?</vt:lpstr>
      <vt:lpstr>Snapshot</vt:lpstr>
      <vt:lpstr>Water</vt:lpstr>
      <vt:lpstr>Water uses in Schools</vt:lpstr>
      <vt:lpstr>Sources - Ground Water</vt:lpstr>
      <vt:lpstr>Example – Borehole</vt:lpstr>
      <vt:lpstr>Spot the problems</vt:lpstr>
      <vt:lpstr>Example - Well</vt:lpstr>
      <vt:lpstr>Example - Spring </vt:lpstr>
      <vt:lpstr>Source – Surface Water</vt:lpstr>
      <vt:lpstr>Lake</vt:lpstr>
      <vt:lpstr>River</vt:lpstr>
      <vt:lpstr>Roof water harvesting</vt:lpstr>
      <vt:lpstr>Treatment</vt:lpstr>
      <vt:lpstr>Example – Filtration</vt:lpstr>
      <vt:lpstr>Considerations</vt:lpstr>
      <vt:lpstr>Slide 18</vt:lpstr>
      <vt:lpstr>Disposal of excretion</vt:lpstr>
      <vt:lpstr>The Latrine</vt:lpstr>
      <vt:lpstr>Examples of Latrines</vt:lpstr>
      <vt:lpstr>Example – Pit Latrine</vt:lpstr>
      <vt:lpstr>Considerations</vt:lpstr>
      <vt:lpstr>Hygienic Behaviour</vt:lpstr>
      <vt:lpstr>Creating behavioural change is not easy   The process maybe long and complex</vt:lpstr>
      <vt:lpstr>Achieving behavioural change</vt:lpstr>
      <vt:lpstr>Education – Infrastructure – Empowerment</vt:lpstr>
      <vt:lpstr>Considerations for a WASH programme</vt:lpstr>
      <vt:lpstr>Thank You</vt:lpstr>
    </vt:vector>
  </TitlesOfParts>
  <Company>Imperial College London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DIDE</dc:creator>
  <cp:lastModifiedBy>Francis Peel</cp:lastModifiedBy>
  <cp:revision>49</cp:revision>
  <dcterms:created xsi:type="dcterms:W3CDTF">2010-06-08T15:00:41Z</dcterms:created>
  <dcterms:modified xsi:type="dcterms:W3CDTF">2010-08-06T15:34:47Z</dcterms:modified>
</cp:coreProperties>
</file>