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48" r:id="rId2"/>
  </p:sldMasterIdLst>
  <p:notesMasterIdLst>
    <p:notesMasterId r:id="rId38"/>
  </p:notesMasterIdLst>
  <p:sldIdLst>
    <p:sldId id="382" r:id="rId3"/>
    <p:sldId id="337" r:id="rId4"/>
    <p:sldId id="290" r:id="rId5"/>
    <p:sldId id="305" r:id="rId6"/>
    <p:sldId id="278" r:id="rId7"/>
    <p:sldId id="282" r:id="rId8"/>
    <p:sldId id="338" r:id="rId9"/>
    <p:sldId id="331" r:id="rId10"/>
    <p:sldId id="356" r:id="rId11"/>
    <p:sldId id="342" r:id="rId12"/>
    <p:sldId id="339" r:id="rId13"/>
    <p:sldId id="357" r:id="rId14"/>
    <p:sldId id="362" r:id="rId15"/>
    <p:sldId id="363" r:id="rId16"/>
    <p:sldId id="369" r:id="rId17"/>
    <p:sldId id="366" r:id="rId18"/>
    <p:sldId id="367" r:id="rId19"/>
    <p:sldId id="370" r:id="rId20"/>
    <p:sldId id="377" r:id="rId21"/>
    <p:sldId id="358" r:id="rId22"/>
    <p:sldId id="359" r:id="rId23"/>
    <p:sldId id="360" r:id="rId24"/>
    <p:sldId id="371" r:id="rId25"/>
    <p:sldId id="381" r:id="rId26"/>
    <p:sldId id="380" r:id="rId27"/>
    <p:sldId id="373" r:id="rId28"/>
    <p:sldId id="375" r:id="rId29"/>
    <p:sldId id="374" r:id="rId30"/>
    <p:sldId id="386" r:id="rId31"/>
    <p:sldId id="385" r:id="rId32"/>
    <p:sldId id="388" r:id="rId33"/>
    <p:sldId id="387" r:id="rId34"/>
    <p:sldId id="383" r:id="rId35"/>
    <p:sldId id="384" r:id="rId36"/>
    <p:sldId id="368" r:id="rId37"/>
  </p:sldIdLst>
  <p:sldSz cx="9144000" cy="6858000" type="screen4x3"/>
  <p:notesSz cx="7010400" cy="9296400"/>
  <p:defaultTextStyle>
    <a:defPPr>
      <a:defRPr lang="en-US"/>
    </a:defPPr>
    <a:lvl1pPr algn="l" rtl="0" fontAlgn="base">
      <a:spcBef>
        <a:spcPct val="0"/>
      </a:spcBef>
      <a:spcAft>
        <a:spcPct val="0"/>
      </a:spcAft>
      <a:defRPr sz="3200" kern="1200">
        <a:solidFill>
          <a:schemeClr val="bg1"/>
        </a:solidFill>
        <a:latin typeface="GillSans" pitchFamily="34" charset="0"/>
        <a:ea typeface="+mn-ea"/>
        <a:cs typeface="+mn-cs"/>
      </a:defRPr>
    </a:lvl1pPr>
    <a:lvl2pPr marL="457200" algn="l" rtl="0" fontAlgn="base">
      <a:spcBef>
        <a:spcPct val="0"/>
      </a:spcBef>
      <a:spcAft>
        <a:spcPct val="0"/>
      </a:spcAft>
      <a:defRPr sz="3200" kern="1200">
        <a:solidFill>
          <a:schemeClr val="bg1"/>
        </a:solidFill>
        <a:latin typeface="GillSans" pitchFamily="34" charset="0"/>
        <a:ea typeface="+mn-ea"/>
        <a:cs typeface="+mn-cs"/>
      </a:defRPr>
    </a:lvl2pPr>
    <a:lvl3pPr marL="914400" algn="l" rtl="0" fontAlgn="base">
      <a:spcBef>
        <a:spcPct val="0"/>
      </a:spcBef>
      <a:spcAft>
        <a:spcPct val="0"/>
      </a:spcAft>
      <a:defRPr sz="3200" kern="1200">
        <a:solidFill>
          <a:schemeClr val="bg1"/>
        </a:solidFill>
        <a:latin typeface="GillSans" pitchFamily="34" charset="0"/>
        <a:ea typeface="+mn-ea"/>
        <a:cs typeface="+mn-cs"/>
      </a:defRPr>
    </a:lvl3pPr>
    <a:lvl4pPr marL="1371600" algn="l" rtl="0" fontAlgn="base">
      <a:spcBef>
        <a:spcPct val="0"/>
      </a:spcBef>
      <a:spcAft>
        <a:spcPct val="0"/>
      </a:spcAft>
      <a:defRPr sz="3200" kern="1200">
        <a:solidFill>
          <a:schemeClr val="bg1"/>
        </a:solidFill>
        <a:latin typeface="GillSans" pitchFamily="34" charset="0"/>
        <a:ea typeface="+mn-ea"/>
        <a:cs typeface="+mn-cs"/>
      </a:defRPr>
    </a:lvl4pPr>
    <a:lvl5pPr marL="1828800" algn="l" rtl="0" fontAlgn="base">
      <a:spcBef>
        <a:spcPct val="0"/>
      </a:spcBef>
      <a:spcAft>
        <a:spcPct val="0"/>
      </a:spcAft>
      <a:defRPr sz="3200" kern="1200">
        <a:solidFill>
          <a:schemeClr val="bg1"/>
        </a:solidFill>
        <a:latin typeface="GillSans" pitchFamily="34" charset="0"/>
        <a:ea typeface="+mn-ea"/>
        <a:cs typeface="+mn-cs"/>
      </a:defRPr>
    </a:lvl5pPr>
    <a:lvl6pPr marL="2286000" algn="l" defTabSz="914400" rtl="0" eaLnBrk="1" latinLnBrk="0" hangingPunct="1">
      <a:defRPr sz="3200" kern="1200">
        <a:solidFill>
          <a:schemeClr val="bg1"/>
        </a:solidFill>
        <a:latin typeface="GillSans" pitchFamily="34" charset="0"/>
        <a:ea typeface="+mn-ea"/>
        <a:cs typeface="+mn-cs"/>
      </a:defRPr>
    </a:lvl6pPr>
    <a:lvl7pPr marL="2743200" algn="l" defTabSz="914400" rtl="0" eaLnBrk="1" latinLnBrk="0" hangingPunct="1">
      <a:defRPr sz="3200" kern="1200">
        <a:solidFill>
          <a:schemeClr val="bg1"/>
        </a:solidFill>
        <a:latin typeface="GillSans" pitchFamily="34" charset="0"/>
        <a:ea typeface="+mn-ea"/>
        <a:cs typeface="+mn-cs"/>
      </a:defRPr>
    </a:lvl7pPr>
    <a:lvl8pPr marL="3200400" algn="l" defTabSz="914400" rtl="0" eaLnBrk="1" latinLnBrk="0" hangingPunct="1">
      <a:defRPr sz="3200" kern="1200">
        <a:solidFill>
          <a:schemeClr val="bg1"/>
        </a:solidFill>
        <a:latin typeface="GillSans" pitchFamily="34" charset="0"/>
        <a:ea typeface="+mn-ea"/>
        <a:cs typeface="+mn-cs"/>
      </a:defRPr>
    </a:lvl8pPr>
    <a:lvl9pPr marL="3657600" algn="l" defTabSz="914400" rtl="0" eaLnBrk="1" latinLnBrk="0" hangingPunct="1">
      <a:defRPr sz="3200" kern="1200">
        <a:solidFill>
          <a:schemeClr val="bg1"/>
        </a:solidFill>
        <a:latin typeface="GillSan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14A1D4"/>
    <a:srgbClr val="11568C"/>
    <a:srgbClr val="DC24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74" autoAdjust="0"/>
    <p:restoredTop sz="86429" autoAdjust="0"/>
  </p:normalViewPr>
  <p:slideViewPr>
    <p:cSldViewPr>
      <p:cViewPr varScale="1">
        <p:scale>
          <a:sx n="26" d="100"/>
          <a:sy n="26" d="100"/>
        </p:scale>
        <p:origin x="-725"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aba\Documents\STC\EtudePaluBaseline\Data%20Analysis\allpaludata.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malawi%202011\data%20for%20analysis\school_level_prevs_12061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malawi%202011\data%20for%20analysis\school_level_prevs_12061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Desktop\temp_school_level_prevs_12061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Katherine\AppData\Roaming\Microsoft\Excel\school_level_prevs_120612%20(version%201).xlsb"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Katherine\AppData\Roaming\Microsoft\Excel\school_level_prevs_120612%20(version%201).xlsb"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Desktop\temp_school_level_prevs_1206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11"/>
  <c:chart>
    <c:title>
      <c:tx>
        <c:rich>
          <a:bodyPr/>
          <a:lstStyle/>
          <a:p>
            <a:pPr>
              <a:defRPr lang="en-GB"/>
            </a:pPr>
            <a:r>
              <a:rPr lang="en-US"/>
              <a:t>Distribution of Sample by School Grade</a:t>
            </a:r>
          </a:p>
        </c:rich>
      </c:tx>
      <c:layout>
        <c:manualLayout>
          <c:xMode val="edge"/>
          <c:yMode val="edge"/>
          <c:x val="0.19644906566166542"/>
          <c:y val="7.0484581497797433E-2"/>
        </c:manualLayout>
      </c:layout>
    </c:title>
    <c:plotArea>
      <c:layout/>
      <c:pieChart>
        <c:varyColors val="1"/>
        <c:ser>
          <c:idx val="0"/>
          <c:order val="0"/>
          <c:tx>
            <c:strRef>
              <c:f>Sheet1!$B$1</c:f>
              <c:strCache>
                <c:ptCount val="1"/>
                <c:pt idx="0">
                  <c:v>Sales</c:v>
                </c:pt>
              </c:strCache>
            </c:strRef>
          </c:tx>
          <c:dLbls>
            <c:dLbl>
              <c:idx val="0"/>
              <c:tx>
                <c:rich>
                  <a:bodyPr/>
                  <a:lstStyle/>
                  <a:p>
                    <a:r>
                      <a:rPr lang="en-US" b="1" dirty="0" smtClean="0"/>
                      <a:t>1</a:t>
                    </a:r>
                    <a:r>
                      <a:rPr lang="en-US" b="1" baseline="30000" dirty="0" smtClean="0"/>
                      <a:t>st</a:t>
                    </a:r>
                    <a:endParaRPr lang="en-US" b="1" dirty="0" smtClean="0"/>
                  </a:p>
                  <a:p>
                    <a:r>
                      <a:rPr lang="en-US" dirty="0" smtClean="0"/>
                      <a:t> </a:t>
                    </a:r>
                    <a:r>
                      <a:rPr lang="en-US" dirty="0"/>
                      <a:t>13%</a:t>
                    </a:r>
                  </a:p>
                </c:rich>
              </c:tx>
              <c:showCatName val="1"/>
              <c:showPercent val="1"/>
            </c:dLbl>
            <c:dLbl>
              <c:idx val="1"/>
              <c:tx>
                <c:rich>
                  <a:bodyPr/>
                  <a:lstStyle/>
                  <a:p>
                    <a:r>
                      <a:rPr lang="en-US" b="1" dirty="0"/>
                      <a:t>2nd</a:t>
                    </a:r>
                    <a:r>
                      <a:rPr lang="en-US" dirty="0"/>
                      <a:t> 
13%</a:t>
                    </a:r>
                  </a:p>
                </c:rich>
              </c:tx>
              <c:showCatName val="1"/>
              <c:showPercent val="1"/>
            </c:dLbl>
            <c:dLbl>
              <c:idx val="2"/>
              <c:tx>
                <c:rich>
                  <a:bodyPr/>
                  <a:lstStyle/>
                  <a:p>
                    <a:r>
                      <a:rPr lang="en-US" b="1" dirty="0"/>
                      <a:t>3rd</a:t>
                    </a:r>
                    <a:r>
                      <a:rPr lang="en-US" dirty="0"/>
                      <a:t>
13%</a:t>
                    </a:r>
                  </a:p>
                </c:rich>
              </c:tx>
              <c:showCatName val="1"/>
              <c:showPercent val="1"/>
            </c:dLbl>
            <c:dLbl>
              <c:idx val="3"/>
              <c:tx>
                <c:rich>
                  <a:bodyPr/>
                  <a:lstStyle/>
                  <a:p>
                    <a:r>
                      <a:rPr lang="en-US" b="1" dirty="0"/>
                      <a:t>4th</a:t>
                    </a:r>
                    <a:r>
                      <a:rPr lang="en-US" dirty="0"/>
                      <a:t>
13%</a:t>
                    </a:r>
                  </a:p>
                </c:rich>
              </c:tx>
              <c:showCatName val="1"/>
              <c:showPercent val="1"/>
            </c:dLbl>
            <c:dLbl>
              <c:idx val="4"/>
              <c:tx>
                <c:rich>
                  <a:bodyPr/>
                  <a:lstStyle/>
                  <a:p>
                    <a:r>
                      <a:rPr lang="en-US" b="1" dirty="0"/>
                      <a:t>5th</a:t>
                    </a:r>
                    <a:r>
                      <a:rPr lang="en-US" dirty="0"/>
                      <a:t> 
13%</a:t>
                    </a:r>
                  </a:p>
                </c:rich>
              </c:tx>
              <c:showCatName val="1"/>
              <c:showPercent val="1"/>
            </c:dLbl>
            <c:dLbl>
              <c:idx val="5"/>
              <c:tx>
                <c:rich>
                  <a:bodyPr/>
                  <a:lstStyle/>
                  <a:p>
                    <a:r>
                      <a:rPr lang="en-US" b="1" dirty="0"/>
                      <a:t>6th</a:t>
                    </a:r>
                    <a:r>
                      <a:rPr lang="en-US" dirty="0"/>
                      <a:t>
12%</a:t>
                    </a:r>
                  </a:p>
                </c:rich>
              </c:tx>
              <c:showCatName val="1"/>
              <c:showPercent val="1"/>
            </c:dLbl>
            <c:dLbl>
              <c:idx val="6"/>
              <c:tx>
                <c:rich>
                  <a:bodyPr/>
                  <a:lstStyle/>
                  <a:p>
                    <a:r>
                      <a:rPr lang="en-US" b="1" dirty="0"/>
                      <a:t>7th</a:t>
                    </a:r>
                    <a:r>
                      <a:rPr lang="en-US" dirty="0"/>
                      <a:t>
12%</a:t>
                    </a:r>
                  </a:p>
                </c:rich>
              </c:tx>
              <c:showCatName val="1"/>
              <c:showPercent val="1"/>
            </c:dLbl>
            <c:dLbl>
              <c:idx val="7"/>
              <c:tx>
                <c:rich>
                  <a:bodyPr/>
                  <a:lstStyle/>
                  <a:p>
                    <a:r>
                      <a:rPr lang="en-US" b="1" dirty="0"/>
                      <a:t>8</a:t>
                    </a:r>
                    <a:r>
                      <a:rPr lang="en-US" b="1" baseline="30000" dirty="0"/>
                      <a:t>th</a:t>
                    </a:r>
                    <a:r>
                      <a:rPr lang="en-US" dirty="0" smtClean="0"/>
                      <a:t> 
</a:t>
                    </a:r>
                    <a:r>
                      <a:rPr lang="en-US" dirty="0"/>
                      <a:t>11%</a:t>
                    </a:r>
                  </a:p>
                </c:rich>
              </c:tx>
              <c:showCatName val="1"/>
              <c:showPercent val="1"/>
            </c:dLbl>
            <c:txPr>
              <a:bodyPr/>
              <a:lstStyle/>
              <a:p>
                <a:pPr>
                  <a:defRPr lang="en-GB"/>
                </a:pPr>
                <a:endParaRPr lang="en-US"/>
              </a:p>
            </c:txPr>
            <c:showCatName val="1"/>
            <c:showPercent val="1"/>
          </c:dLbls>
          <c:cat>
            <c:strRef>
              <c:f>Sheet1!$A$2:$A$10</c:f>
              <c:strCache>
                <c:ptCount val="8"/>
                <c:pt idx="0">
                  <c:v>1st </c:v>
                </c:pt>
                <c:pt idx="1">
                  <c:v>2nd </c:v>
                </c:pt>
                <c:pt idx="2">
                  <c:v>3rd</c:v>
                </c:pt>
                <c:pt idx="3">
                  <c:v>4th</c:v>
                </c:pt>
                <c:pt idx="4">
                  <c:v>5th </c:v>
                </c:pt>
                <c:pt idx="5">
                  <c:v>6th</c:v>
                </c:pt>
                <c:pt idx="6">
                  <c:v>7th</c:v>
                </c:pt>
                <c:pt idx="7">
                  <c:v>8th</c:v>
                </c:pt>
              </c:strCache>
            </c:strRef>
          </c:cat>
          <c:val>
            <c:numRef>
              <c:f>Sheet1!$B$2:$B$10</c:f>
              <c:numCache>
                <c:formatCode>General</c:formatCode>
                <c:ptCount val="9"/>
                <c:pt idx="0">
                  <c:v>347</c:v>
                </c:pt>
                <c:pt idx="1">
                  <c:v>342</c:v>
                </c:pt>
                <c:pt idx="2">
                  <c:v>349</c:v>
                </c:pt>
                <c:pt idx="3">
                  <c:v>348</c:v>
                </c:pt>
                <c:pt idx="4">
                  <c:v>356</c:v>
                </c:pt>
                <c:pt idx="5">
                  <c:v>319</c:v>
                </c:pt>
                <c:pt idx="6">
                  <c:v>327</c:v>
                </c:pt>
                <c:pt idx="7">
                  <c:v>297</c:v>
                </c:pt>
              </c:numCache>
            </c:numRef>
          </c:val>
        </c:ser>
        <c:ser>
          <c:idx val="1"/>
          <c:order val="1"/>
          <c:tx>
            <c:strRef>
              <c:f>Sheet1!$C$1</c:f>
              <c:strCache>
                <c:ptCount val="1"/>
                <c:pt idx="0">
                  <c:v>Column1</c:v>
                </c:pt>
              </c:strCache>
            </c:strRef>
          </c:tx>
          <c:dLbls>
            <c:txPr>
              <a:bodyPr/>
              <a:lstStyle/>
              <a:p>
                <a:pPr>
                  <a:defRPr lang="en-GB"/>
                </a:pPr>
                <a:endParaRPr lang="en-US"/>
              </a:p>
            </c:txPr>
            <c:showCatName val="1"/>
            <c:showPercent val="1"/>
          </c:dLbls>
          <c:cat>
            <c:strRef>
              <c:f>Sheet1!$A$2:$A$10</c:f>
              <c:strCache>
                <c:ptCount val="8"/>
                <c:pt idx="0">
                  <c:v>1st </c:v>
                </c:pt>
                <c:pt idx="1">
                  <c:v>2nd </c:v>
                </c:pt>
                <c:pt idx="2">
                  <c:v>3rd</c:v>
                </c:pt>
                <c:pt idx="3">
                  <c:v>4th</c:v>
                </c:pt>
                <c:pt idx="4">
                  <c:v>5th </c:v>
                </c:pt>
                <c:pt idx="5">
                  <c:v>6th</c:v>
                </c:pt>
                <c:pt idx="6">
                  <c:v>7th</c:v>
                </c:pt>
                <c:pt idx="7">
                  <c:v>8th</c:v>
                </c:pt>
              </c:strCache>
            </c:strRef>
          </c:cat>
          <c:val>
            <c:numRef>
              <c:f>Sheet1!$C$2:$C$10</c:f>
              <c:numCache>
                <c:formatCode>General</c:formatCode>
                <c:ptCount val="9"/>
              </c:numCache>
            </c:numRef>
          </c:val>
        </c:ser>
        <c:dLbls>
          <c:showCatName val="1"/>
          <c:showPercent val="1"/>
        </c:dLbls>
        <c:firstSliceAng val="0"/>
      </c:pieChart>
    </c:plotArea>
    <c:plotVisOnly val="1"/>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lineChart>
        <c:grouping val="standard"/>
        <c:ser>
          <c:idx val="0"/>
          <c:order val="0"/>
          <c:tx>
            <c:strRef>
              <c:f>Sheet1!$C$1</c:f>
              <c:strCache>
                <c:ptCount val="1"/>
                <c:pt idx="0">
                  <c:v>Pf prev</c:v>
                </c:pt>
              </c:strCache>
            </c:strRef>
          </c:tx>
          <c:spPr>
            <a:ln>
              <a:noFill/>
            </a:ln>
          </c:spPr>
          <c:marker>
            <c:symbol val="square"/>
            <c:size val="8"/>
            <c:spPr>
              <a:solidFill>
                <a:schemeClr val="accent2"/>
              </a:solidFill>
              <a:ln>
                <a:noFill/>
              </a:ln>
            </c:spPr>
          </c:marker>
          <c:errBars>
            <c:errDir val="y"/>
            <c:errBarType val="both"/>
            <c:errValType val="cust"/>
            <c:plus>
              <c:numRef>
                <c:f>Sheet1!$I$2:$I$51</c:f>
                <c:numCache>
                  <c:formatCode>General</c:formatCode>
                  <c:ptCount val="50"/>
                  <c:pt idx="0">
                    <c:v>15.17018</c:v>
                  </c:pt>
                  <c:pt idx="1">
                    <c:v>13.60923</c:v>
                  </c:pt>
                  <c:pt idx="2">
                    <c:v>13.77994</c:v>
                  </c:pt>
                  <c:pt idx="3">
                    <c:v>13.711519999999998</c:v>
                  </c:pt>
                  <c:pt idx="4">
                    <c:v>14.67376</c:v>
                  </c:pt>
                  <c:pt idx="5">
                    <c:v>13.134889999999999</c:v>
                  </c:pt>
                  <c:pt idx="6">
                    <c:v>14.55705</c:v>
                  </c:pt>
                  <c:pt idx="7">
                    <c:v>13.04909</c:v>
                  </c:pt>
                  <c:pt idx="8">
                    <c:v>12.960080000000024</c:v>
                  </c:pt>
                  <c:pt idx="9">
                    <c:v>12.86842</c:v>
                  </c:pt>
                  <c:pt idx="10">
                    <c:v>15.157610000000012</c:v>
                  </c:pt>
                  <c:pt idx="11">
                    <c:v>18.633609999999987</c:v>
                  </c:pt>
                  <c:pt idx="12">
                    <c:v>13.382650000000032</c:v>
                  </c:pt>
                  <c:pt idx="13">
                    <c:v>13</c:v>
                  </c:pt>
                  <c:pt idx="14">
                    <c:v>13.639219999999998</c:v>
                  </c:pt>
                  <c:pt idx="15">
                    <c:v>13.911110000000001</c:v>
                  </c:pt>
                  <c:pt idx="16">
                    <c:v>15.1576</c:v>
                  </c:pt>
                  <c:pt idx="17">
                    <c:v>16.845139999999923</c:v>
                  </c:pt>
                  <c:pt idx="18">
                    <c:v>13.433490000000004</c:v>
                  </c:pt>
                  <c:pt idx="19">
                    <c:v>12.614879999999992</c:v>
                  </c:pt>
                  <c:pt idx="20">
                    <c:v>13.2834</c:v>
                  </c:pt>
                  <c:pt idx="21">
                    <c:v>12.84319</c:v>
                  </c:pt>
                  <c:pt idx="22">
                    <c:v>13.06305</c:v>
                  </c:pt>
                  <c:pt idx="23">
                    <c:v>12.700200000000001</c:v>
                  </c:pt>
                  <c:pt idx="24">
                    <c:v>15.12083000000001</c:v>
                  </c:pt>
                  <c:pt idx="25">
                    <c:v>14.56466</c:v>
                  </c:pt>
                  <c:pt idx="26">
                    <c:v>14.0641</c:v>
                  </c:pt>
                  <c:pt idx="27">
                    <c:v>12.869520000000024</c:v>
                  </c:pt>
                  <c:pt idx="28">
                    <c:v>12.91295</c:v>
                  </c:pt>
                  <c:pt idx="29">
                    <c:v>13.124349999999998</c:v>
                  </c:pt>
                  <c:pt idx="30">
                    <c:v>12.60685</c:v>
                  </c:pt>
                  <c:pt idx="31">
                    <c:v>12.28043000000002</c:v>
                  </c:pt>
                  <c:pt idx="32">
                    <c:v>13.60923</c:v>
                  </c:pt>
                  <c:pt idx="33">
                    <c:v>12.281279999999999</c:v>
                  </c:pt>
                  <c:pt idx="34">
                    <c:v>12.2706</c:v>
                  </c:pt>
                  <c:pt idx="35">
                    <c:v>12.774800000000001</c:v>
                  </c:pt>
                  <c:pt idx="36">
                    <c:v>12.391420000000014</c:v>
                  </c:pt>
                  <c:pt idx="37">
                    <c:v>12.735969999999998</c:v>
                  </c:pt>
                  <c:pt idx="38">
                    <c:v>11.73890999999999</c:v>
                  </c:pt>
                  <c:pt idx="39">
                    <c:v>12.340200000000001</c:v>
                  </c:pt>
                  <c:pt idx="40">
                    <c:v>20.210919999999987</c:v>
                  </c:pt>
                  <c:pt idx="41">
                    <c:v>10.97433</c:v>
                  </c:pt>
                  <c:pt idx="42">
                    <c:v>11.88461</c:v>
                  </c:pt>
                  <c:pt idx="43">
                    <c:v>10.90184</c:v>
                  </c:pt>
                  <c:pt idx="44">
                    <c:v>11.701099999999999</c:v>
                  </c:pt>
                  <c:pt idx="45">
                    <c:v>11.34984</c:v>
                  </c:pt>
                  <c:pt idx="46">
                    <c:v>11.18168</c:v>
                  </c:pt>
                  <c:pt idx="47">
                    <c:v>10.564269999999999</c:v>
                  </c:pt>
                  <c:pt idx="48">
                    <c:v>13.238679999999999</c:v>
                  </c:pt>
                  <c:pt idx="49">
                    <c:v>9.4165800000000068</c:v>
                  </c:pt>
                </c:numCache>
              </c:numRef>
            </c:plus>
            <c:minus>
              <c:numRef>
                <c:f>Sheet1!$H$2:$H$51</c:f>
                <c:numCache>
                  <c:formatCode>General</c:formatCode>
                  <c:ptCount val="50"/>
                  <c:pt idx="0">
                    <c:v>15.17018</c:v>
                  </c:pt>
                  <c:pt idx="1">
                    <c:v>13.60923</c:v>
                  </c:pt>
                  <c:pt idx="2">
                    <c:v>13.77994</c:v>
                  </c:pt>
                  <c:pt idx="3">
                    <c:v>13.711519999999998</c:v>
                  </c:pt>
                  <c:pt idx="4">
                    <c:v>14.67376</c:v>
                  </c:pt>
                  <c:pt idx="5">
                    <c:v>13.134899999999998</c:v>
                  </c:pt>
                  <c:pt idx="6">
                    <c:v>14.55705</c:v>
                  </c:pt>
                  <c:pt idx="7">
                    <c:v>13.049100000000001</c:v>
                  </c:pt>
                  <c:pt idx="8">
                    <c:v>12.960080000000023</c:v>
                  </c:pt>
                  <c:pt idx="9">
                    <c:v>12.86842</c:v>
                  </c:pt>
                  <c:pt idx="10">
                    <c:v>15.15761</c:v>
                  </c:pt>
                  <c:pt idx="11">
                    <c:v>18.633609999999987</c:v>
                  </c:pt>
                  <c:pt idx="12">
                    <c:v>13.382660000000024</c:v>
                  </c:pt>
                  <c:pt idx="13">
                    <c:v>13</c:v>
                  </c:pt>
                  <c:pt idx="14">
                    <c:v>13.639219999999998</c:v>
                  </c:pt>
                  <c:pt idx="15">
                    <c:v>13.911119999999999</c:v>
                  </c:pt>
                  <c:pt idx="16">
                    <c:v>15.15762</c:v>
                  </c:pt>
                  <c:pt idx="17">
                    <c:v>16.845129999999919</c:v>
                  </c:pt>
                  <c:pt idx="18">
                    <c:v>13.433490000000004</c:v>
                  </c:pt>
                  <c:pt idx="19">
                    <c:v>12.61489000000001</c:v>
                  </c:pt>
                  <c:pt idx="20">
                    <c:v>13.283400000000016</c:v>
                  </c:pt>
                  <c:pt idx="21">
                    <c:v>12.84319</c:v>
                  </c:pt>
                  <c:pt idx="22">
                    <c:v>13.06305</c:v>
                  </c:pt>
                  <c:pt idx="23">
                    <c:v>12.700190000000001</c:v>
                  </c:pt>
                  <c:pt idx="24">
                    <c:v>15.120829999999994</c:v>
                  </c:pt>
                  <c:pt idx="25">
                    <c:v>14.56466</c:v>
                  </c:pt>
                  <c:pt idx="26">
                    <c:v>14.0641</c:v>
                  </c:pt>
                  <c:pt idx="27">
                    <c:v>12.869510000000032</c:v>
                  </c:pt>
                  <c:pt idx="28">
                    <c:v>12.91294000000002</c:v>
                  </c:pt>
                  <c:pt idx="29">
                    <c:v>13.124339999999998</c:v>
                  </c:pt>
                  <c:pt idx="30">
                    <c:v>12.60684</c:v>
                  </c:pt>
                  <c:pt idx="31">
                    <c:v>12.28044</c:v>
                  </c:pt>
                  <c:pt idx="32">
                    <c:v>13.60923</c:v>
                  </c:pt>
                  <c:pt idx="33">
                    <c:v>12.281279999999999</c:v>
                  </c:pt>
                  <c:pt idx="34">
                    <c:v>12.2706</c:v>
                  </c:pt>
                  <c:pt idx="35">
                    <c:v>12.774800000000001</c:v>
                  </c:pt>
                  <c:pt idx="36">
                    <c:v>12.39142</c:v>
                  </c:pt>
                  <c:pt idx="37">
                    <c:v>12.735959999999999</c:v>
                  </c:pt>
                  <c:pt idx="38">
                    <c:v>11.738899999999997</c:v>
                  </c:pt>
                  <c:pt idx="39">
                    <c:v>12.340200000000001</c:v>
                  </c:pt>
                  <c:pt idx="40">
                    <c:v>20.21091000000003</c:v>
                  </c:pt>
                  <c:pt idx="41">
                    <c:v>10.974350000000019</c:v>
                  </c:pt>
                  <c:pt idx="42">
                    <c:v>11.884600000000002</c:v>
                  </c:pt>
                  <c:pt idx="43">
                    <c:v>10.90184</c:v>
                  </c:pt>
                  <c:pt idx="44">
                    <c:v>11.701099999999999</c:v>
                  </c:pt>
                  <c:pt idx="45">
                    <c:v>11.34985</c:v>
                  </c:pt>
                  <c:pt idx="46">
                    <c:v>11.181680000000012</c:v>
                  </c:pt>
                  <c:pt idx="47">
                    <c:v>10.564280000000014</c:v>
                  </c:pt>
                  <c:pt idx="48">
                    <c:v>13.238679999999999</c:v>
                  </c:pt>
                  <c:pt idx="49">
                    <c:v>9.4165800000000068</c:v>
                  </c:pt>
                </c:numCache>
              </c:numRef>
            </c:minus>
          </c:errBars>
          <c:cat>
            <c:strRef>
              <c:f>Sheet1!$B$2:$B$51</c:f>
              <c:strCache>
                <c:ptCount val="50"/>
                <c:pt idx="0">
                  <c:v>Muluma</c:v>
                </c:pt>
                <c:pt idx="1">
                  <c:v>Chanda</c:v>
                </c:pt>
                <c:pt idx="2">
                  <c:v>St Martins</c:v>
                </c:pt>
                <c:pt idx="3">
                  <c:v>Taibu</c:v>
                </c:pt>
                <c:pt idx="4">
                  <c:v>Chimbeta</c:v>
                </c:pt>
                <c:pt idx="5">
                  <c:v>Chikomwe</c:v>
                </c:pt>
                <c:pt idx="6">
                  <c:v>Khulubvi</c:v>
                </c:pt>
                <c:pt idx="7">
                  <c:v>Jenala</c:v>
                </c:pt>
                <c:pt idx="8">
                  <c:v>Sakalawe</c:v>
                </c:pt>
                <c:pt idx="9">
                  <c:v>Kasimu</c:v>
                </c:pt>
                <c:pt idx="10">
                  <c:v>Nchenga</c:v>
                </c:pt>
                <c:pt idx="11">
                  <c:v>Nantchengwa</c:v>
                </c:pt>
                <c:pt idx="12">
                  <c:v>Thondwe</c:v>
                </c:pt>
                <c:pt idx="13">
                  <c:v>Sunuzi</c:v>
                </c:pt>
                <c:pt idx="14">
                  <c:v>Chikala</c:v>
                </c:pt>
                <c:pt idx="15">
                  <c:v>Chimwalira</c:v>
                </c:pt>
                <c:pt idx="16">
                  <c:v>Makoka</c:v>
                </c:pt>
                <c:pt idx="17">
                  <c:v>Mateketa</c:v>
                </c:pt>
                <c:pt idx="18">
                  <c:v>Namiyala</c:v>
                </c:pt>
                <c:pt idx="19">
                  <c:v>Gologota</c:v>
                </c:pt>
                <c:pt idx="20">
                  <c:v>Kayeramadzi</c:v>
                </c:pt>
                <c:pt idx="21">
                  <c:v>Mtimaoyera</c:v>
                </c:pt>
                <c:pt idx="22">
                  <c:v>Namakungwa</c:v>
                </c:pt>
                <c:pt idx="23">
                  <c:v>Likhubula</c:v>
                </c:pt>
                <c:pt idx="24">
                  <c:v>Malonje</c:v>
                </c:pt>
                <c:pt idx="25">
                  <c:v>St Pius</c:v>
                </c:pt>
                <c:pt idx="26">
                  <c:v>Nachiswe</c:v>
                </c:pt>
                <c:pt idx="27">
                  <c:v>Nanjiwa</c:v>
                </c:pt>
                <c:pt idx="28">
                  <c:v>Nsenjere</c:v>
                </c:pt>
                <c:pt idx="29">
                  <c:v>Namilambe</c:v>
                </c:pt>
                <c:pt idx="30">
                  <c:v>Mpanda</c:v>
                </c:pt>
                <c:pt idx="31">
                  <c:v>Nsala</c:v>
                </c:pt>
                <c:pt idx="32">
                  <c:v>Mlinga</c:v>
                </c:pt>
                <c:pt idx="33">
                  <c:v>Mpachika</c:v>
                </c:pt>
                <c:pt idx="34">
                  <c:v>Namatapa</c:v>
                </c:pt>
                <c:pt idx="35">
                  <c:v>Ntangatanga</c:v>
                </c:pt>
                <c:pt idx="36">
                  <c:v>Machereni</c:v>
                </c:pt>
                <c:pt idx="37">
                  <c:v>Utwe</c:v>
                </c:pt>
                <c:pt idx="38">
                  <c:v>Milola</c:v>
                </c:pt>
                <c:pt idx="39">
                  <c:v>Namalombe</c:v>
                </c:pt>
                <c:pt idx="40">
                  <c:v>Mlomba</c:v>
                </c:pt>
                <c:pt idx="41">
                  <c:v>Nalikukuta</c:v>
                </c:pt>
                <c:pt idx="42">
                  <c:v>Ulumba</c:v>
                </c:pt>
                <c:pt idx="43">
                  <c:v>Thabwani</c:v>
                </c:pt>
                <c:pt idx="44">
                  <c:v>Thangala</c:v>
                </c:pt>
                <c:pt idx="45">
                  <c:v>Nanjiri</c:v>
                </c:pt>
                <c:pt idx="46">
                  <c:v>Sabola</c:v>
                </c:pt>
                <c:pt idx="47">
                  <c:v>Nanthupi</c:v>
                </c:pt>
                <c:pt idx="48">
                  <c:v>Namakwena</c:v>
                </c:pt>
                <c:pt idx="49">
                  <c:v>Bishop Mackenzie</c:v>
                </c:pt>
              </c:strCache>
            </c:strRef>
          </c:cat>
          <c:val>
            <c:numRef>
              <c:f>Sheet1!$C$2:$C$51</c:f>
              <c:numCache>
                <c:formatCode>0.0</c:formatCode>
                <c:ptCount val="50"/>
                <c:pt idx="0">
                  <c:v>32.5</c:v>
                </c:pt>
                <c:pt idx="1">
                  <c:v>32.653060000000004</c:v>
                </c:pt>
                <c:pt idx="2">
                  <c:v>36</c:v>
                </c:pt>
                <c:pt idx="3">
                  <c:v>41.509430000000002</c:v>
                </c:pt>
                <c:pt idx="4">
                  <c:v>42.553190000000001</c:v>
                </c:pt>
                <c:pt idx="5">
                  <c:v>43.103450000000002</c:v>
                </c:pt>
                <c:pt idx="6">
                  <c:v>43.75</c:v>
                </c:pt>
                <c:pt idx="7">
                  <c:v>44.067800000000005</c:v>
                </c:pt>
                <c:pt idx="8">
                  <c:v>45</c:v>
                </c:pt>
                <c:pt idx="9">
                  <c:v>45.901639999999993</c:v>
                </c:pt>
                <c:pt idx="10">
                  <c:v>46.666670000000003</c:v>
                </c:pt>
                <c:pt idx="11">
                  <c:v>48.387099999999997</c:v>
                </c:pt>
                <c:pt idx="12">
                  <c:v>49.122810000000115</c:v>
                </c:pt>
                <c:pt idx="13">
                  <c:v>50</c:v>
                </c:pt>
                <c:pt idx="14">
                  <c:v>50.909089999999999</c:v>
                </c:pt>
                <c:pt idx="15">
                  <c:v>50.943400000000004</c:v>
                </c:pt>
                <c:pt idx="16">
                  <c:v>53.33334</c:v>
                </c:pt>
                <c:pt idx="17">
                  <c:v>54.054049999999997</c:v>
                </c:pt>
                <c:pt idx="18">
                  <c:v>55.357139999999994</c:v>
                </c:pt>
                <c:pt idx="19">
                  <c:v>55.555560000000007</c:v>
                </c:pt>
                <c:pt idx="20">
                  <c:v>56.140350000000012</c:v>
                </c:pt>
                <c:pt idx="21">
                  <c:v>58.333330000000011</c:v>
                </c:pt>
                <c:pt idx="22">
                  <c:v>58.620690000000003</c:v>
                </c:pt>
                <c:pt idx="23">
                  <c:v>59.016390000000001</c:v>
                </c:pt>
                <c:pt idx="24">
                  <c:v>59.090910000000108</c:v>
                </c:pt>
                <c:pt idx="25">
                  <c:v>59.574470000000005</c:v>
                </c:pt>
                <c:pt idx="26">
                  <c:v>60</c:v>
                </c:pt>
                <c:pt idx="27">
                  <c:v>62.068960000000011</c:v>
                </c:pt>
                <c:pt idx="28">
                  <c:v>63.157889999999945</c:v>
                </c:pt>
                <c:pt idx="29">
                  <c:v>63.636360000000003</c:v>
                </c:pt>
                <c:pt idx="30">
                  <c:v>65.517240000000214</c:v>
                </c:pt>
                <c:pt idx="31">
                  <c:v>66.666669999999996</c:v>
                </c:pt>
                <c:pt idx="32">
                  <c:v>67.346940000000004</c:v>
                </c:pt>
                <c:pt idx="33">
                  <c:v>67.796610000000214</c:v>
                </c:pt>
                <c:pt idx="34">
                  <c:v>68.965520000000026</c:v>
                </c:pt>
                <c:pt idx="35">
                  <c:v>69.811320000000023</c:v>
                </c:pt>
                <c:pt idx="36">
                  <c:v>70.909090000000006</c:v>
                </c:pt>
                <c:pt idx="37">
                  <c:v>71.153839999999889</c:v>
                </c:pt>
                <c:pt idx="38">
                  <c:v>71.666660000000007</c:v>
                </c:pt>
                <c:pt idx="39">
                  <c:v>72.222220000000007</c:v>
                </c:pt>
                <c:pt idx="40">
                  <c:v>72.727270000000004</c:v>
                </c:pt>
                <c:pt idx="41">
                  <c:v>73.846160000000026</c:v>
                </c:pt>
                <c:pt idx="42">
                  <c:v>74.545450000000002</c:v>
                </c:pt>
                <c:pt idx="43">
                  <c:v>75</c:v>
                </c:pt>
                <c:pt idx="44">
                  <c:v>75</c:v>
                </c:pt>
                <c:pt idx="45">
                  <c:v>75.862069999999989</c:v>
                </c:pt>
                <c:pt idx="46">
                  <c:v>76.271190000000004</c:v>
                </c:pt>
                <c:pt idx="47">
                  <c:v>80.701760000000007</c:v>
                </c:pt>
                <c:pt idx="48">
                  <c:v>81.08108</c:v>
                </c:pt>
                <c:pt idx="49">
                  <c:v>83.870969999999986</c:v>
                </c:pt>
              </c:numCache>
            </c:numRef>
          </c:val>
        </c:ser>
        <c:marker val="1"/>
        <c:axId val="49174784"/>
        <c:axId val="51570176"/>
      </c:lineChart>
      <c:catAx>
        <c:axId val="49174784"/>
        <c:scaling>
          <c:orientation val="minMax"/>
        </c:scaling>
        <c:axPos val="b"/>
        <c:title>
          <c:tx>
            <c:rich>
              <a:bodyPr/>
              <a:lstStyle/>
              <a:p>
                <a:pPr>
                  <a:defRPr lang="en-GB"/>
                </a:pPr>
                <a:r>
                  <a:rPr lang="en-GB"/>
                  <a:t>School name</a:t>
                </a:r>
              </a:p>
            </c:rich>
          </c:tx>
        </c:title>
        <c:majorTickMark val="none"/>
        <c:tickLblPos val="nextTo"/>
        <c:txPr>
          <a:bodyPr/>
          <a:lstStyle/>
          <a:p>
            <a:pPr>
              <a:defRPr lang="en-GB"/>
            </a:pPr>
            <a:endParaRPr lang="en-US"/>
          </a:p>
        </c:txPr>
        <c:crossAx val="51570176"/>
        <c:crosses val="autoZero"/>
        <c:auto val="1"/>
        <c:lblAlgn val="ctr"/>
        <c:lblOffset val="100"/>
      </c:catAx>
      <c:valAx>
        <c:axId val="51570176"/>
        <c:scaling>
          <c:orientation val="minMax"/>
        </c:scaling>
        <c:axPos val="l"/>
        <c:majorGridlines/>
        <c:title>
          <c:tx>
            <c:rich>
              <a:bodyPr/>
              <a:lstStyle/>
              <a:p>
                <a:pPr>
                  <a:defRPr lang="en-GB"/>
                </a:pPr>
                <a:r>
                  <a:rPr lang="en-GB"/>
                  <a:t>Prevalenc</a:t>
                </a:r>
                <a:r>
                  <a:rPr lang="en-GB" baseline="0"/>
                  <a:t>e of P.falciparum infection (%) </a:t>
                </a:r>
                <a:endParaRPr lang="en-GB"/>
              </a:p>
            </c:rich>
          </c:tx>
        </c:title>
        <c:numFmt formatCode="0.0" sourceLinked="1"/>
        <c:majorTickMark val="none"/>
        <c:tickLblPos val="nextTo"/>
        <c:txPr>
          <a:bodyPr/>
          <a:lstStyle/>
          <a:p>
            <a:pPr>
              <a:defRPr lang="en-GB"/>
            </a:pPr>
            <a:endParaRPr lang="en-US"/>
          </a:p>
        </c:txPr>
        <c:crossAx val="49174784"/>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clustered"/>
        <c:ser>
          <c:idx val="0"/>
          <c:order val="0"/>
          <c:tx>
            <c:strRef>
              <c:f>Sheet1!$B$1</c:f>
              <c:strCache>
                <c:ptCount val="1"/>
                <c:pt idx="0">
                  <c:v>prevalence</c:v>
                </c:pt>
              </c:strCache>
            </c:strRef>
          </c:tx>
          <c:spPr>
            <a:solidFill>
              <a:srgbClr val="7030A0"/>
            </a:solidFill>
          </c:spPr>
          <c:errBars>
            <c:errBarType val="both"/>
            <c:errValType val="cust"/>
            <c:plus>
              <c:numRef>
                <c:f>Sheet1!$E$2:$E$8</c:f>
                <c:numCache>
                  <c:formatCode>General</c:formatCode>
                  <c:ptCount val="7"/>
                  <c:pt idx="0">
                    <c:v>5.2000000000000028</c:v>
                  </c:pt>
                  <c:pt idx="1">
                    <c:v>6.5</c:v>
                  </c:pt>
                  <c:pt idx="2">
                    <c:v>4.1000000000000005</c:v>
                  </c:pt>
                  <c:pt idx="3">
                    <c:v>5.5</c:v>
                  </c:pt>
                  <c:pt idx="4">
                    <c:v>3.8000000000000038</c:v>
                  </c:pt>
                  <c:pt idx="5">
                    <c:v>4.8000000000000043</c:v>
                  </c:pt>
                  <c:pt idx="6">
                    <c:v>5.8999999999999986</c:v>
                  </c:pt>
                </c:numCache>
              </c:numRef>
            </c:plus>
            <c:minus>
              <c:numRef>
                <c:f>Sheet1!$F$2:$F$8</c:f>
                <c:numCache>
                  <c:formatCode>General</c:formatCode>
                  <c:ptCount val="7"/>
                  <c:pt idx="0">
                    <c:v>5.1999999999999957</c:v>
                  </c:pt>
                  <c:pt idx="1">
                    <c:v>6.6</c:v>
                  </c:pt>
                  <c:pt idx="2">
                    <c:v>4.1999999999999957</c:v>
                  </c:pt>
                  <c:pt idx="3">
                    <c:v>5.3999999999999986</c:v>
                  </c:pt>
                  <c:pt idx="4">
                    <c:v>3.8999999999999857</c:v>
                  </c:pt>
                  <c:pt idx="5">
                    <c:v>4.7999999999999972</c:v>
                  </c:pt>
                  <c:pt idx="6">
                    <c:v>5.9000000000000083</c:v>
                  </c:pt>
                </c:numCache>
              </c:numRef>
            </c:minus>
            <c:spPr>
              <a:ln w="19050"/>
            </c:spPr>
          </c:errBars>
          <c:cat>
            <c:strRef>
              <c:f>Sheet1!$A$2:$A$8</c:f>
              <c:strCache>
                <c:ptCount val="7"/>
                <c:pt idx="0">
                  <c:v>Chikomwe</c:v>
                </c:pt>
                <c:pt idx="1">
                  <c:v>St Anthony</c:v>
                </c:pt>
                <c:pt idx="2">
                  <c:v>St Martins</c:v>
                </c:pt>
                <c:pt idx="3">
                  <c:v>Namapata</c:v>
                </c:pt>
                <c:pt idx="4">
                  <c:v>Chimwalira</c:v>
                </c:pt>
                <c:pt idx="5">
                  <c:v>Chikala</c:v>
                </c:pt>
                <c:pt idx="6">
                  <c:v>Namiwawa</c:v>
                </c:pt>
              </c:strCache>
            </c:strRef>
          </c:cat>
          <c:val>
            <c:numRef>
              <c:f>Sheet1!$B$2:$B$8</c:f>
              <c:numCache>
                <c:formatCode>General</c:formatCode>
                <c:ptCount val="7"/>
                <c:pt idx="0">
                  <c:v>49.6</c:v>
                </c:pt>
                <c:pt idx="1">
                  <c:v>54.4</c:v>
                </c:pt>
                <c:pt idx="2">
                  <c:v>56.1</c:v>
                </c:pt>
                <c:pt idx="3">
                  <c:v>59.4</c:v>
                </c:pt>
                <c:pt idx="4">
                  <c:v>64.900000000000006</c:v>
                </c:pt>
                <c:pt idx="5">
                  <c:v>66.400000000000006</c:v>
                </c:pt>
                <c:pt idx="6">
                  <c:v>69</c:v>
                </c:pt>
              </c:numCache>
            </c:numRef>
          </c:val>
        </c:ser>
        <c:axId val="52731264"/>
        <c:axId val="53893376"/>
      </c:barChart>
      <c:catAx>
        <c:axId val="52731264"/>
        <c:scaling>
          <c:orientation val="minMax"/>
        </c:scaling>
        <c:axPos val="b"/>
        <c:title>
          <c:tx>
            <c:rich>
              <a:bodyPr/>
              <a:lstStyle/>
              <a:p>
                <a:pPr>
                  <a:defRPr lang="en-GB"/>
                </a:pPr>
                <a:r>
                  <a:rPr lang="en-US"/>
                  <a:t>Educational</a:t>
                </a:r>
                <a:r>
                  <a:rPr lang="en-US" baseline="0"/>
                  <a:t> Zone</a:t>
                </a:r>
                <a:r>
                  <a:rPr lang="en-US"/>
                  <a:t> </a:t>
                </a:r>
              </a:p>
            </c:rich>
          </c:tx>
        </c:title>
        <c:tickLblPos val="nextTo"/>
        <c:txPr>
          <a:bodyPr/>
          <a:lstStyle/>
          <a:p>
            <a:pPr>
              <a:defRPr lang="en-GB"/>
            </a:pPr>
            <a:endParaRPr lang="en-US"/>
          </a:p>
        </c:txPr>
        <c:crossAx val="53893376"/>
        <c:crosses val="autoZero"/>
        <c:auto val="1"/>
        <c:lblAlgn val="ctr"/>
        <c:lblOffset val="100"/>
      </c:catAx>
      <c:valAx>
        <c:axId val="53893376"/>
        <c:scaling>
          <c:orientation val="minMax"/>
        </c:scaling>
        <c:axPos val="l"/>
        <c:majorGridlines/>
        <c:title>
          <c:tx>
            <c:rich>
              <a:bodyPr rot="-5400000" vert="horz"/>
              <a:lstStyle/>
              <a:p>
                <a:pPr>
                  <a:defRPr lang="en-GB"/>
                </a:pPr>
                <a:r>
                  <a:rPr lang="en-GB"/>
                  <a:t>Prevalence</a:t>
                </a:r>
                <a:r>
                  <a:rPr lang="en-GB" baseline="0"/>
                  <a:t> of P.falciparum infection (%)</a:t>
                </a:r>
                <a:endParaRPr lang="en-GB"/>
              </a:p>
            </c:rich>
          </c:tx>
        </c:title>
        <c:numFmt formatCode="General" sourceLinked="1"/>
        <c:tickLblPos val="nextTo"/>
        <c:txPr>
          <a:bodyPr/>
          <a:lstStyle/>
          <a:p>
            <a:pPr>
              <a:defRPr lang="en-GB"/>
            </a:pPr>
            <a:endParaRPr lang="en-US"/>
          </a:p>
        </c:txPr>
        <c:crossAx val="52731264"/>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lineChart>
        <c:grouping val="standard"/>
        <c:ser>
          <c:idx val="0"/>
          <c:order val="0"/>
          <c:tx>
            <c:strRef>
              <c:f>Sheet2!$D$1</c:f>
              <c:strCache>
                <c:ptCount val="1"/>
                <c:pt idx="0">
                  <c:v>anaemia</c:v>
                </c:pt>
              </c:strCache>
            </c:strRef>
          </c:tx>
          <c:spPr>
            <a:ln>
              <a:noFill/>
            </a:ln>
          </c:spPr>
          <c:marker>
            <c:symbol val="diamond"/>
            <c:size val="11"/>
            <c:spPr>
              <a:solidFill>
                <a:srgbClr val="7030A0"/>
              </a:solidFill>
              <a:ln>
                <a:noFill/>
              </a:ln>
            </c:spPr>
          </c:marker>
          <c:errBars>
            <c:errDir val="y"/>
            <c:errBarType val="both"/>
            <c:errValType val="cust"/>
            <c:plus>
              <c:numRef>
                <c:f>Sheet2!$G$2:$G$51</c:f>
                <c:numCache>
                  <c:formatCode>General</c:formatCode>
                  <c:ptCount val="50"/>
                  <c:pt idx="0">
                    <c:v>7.6054099999999965</c:v>
                  </c:pt>
                  <c:pt idx="1">
                    <c:v>7.6860699999999991</c:v>
                  </c:pt>
                  <c:pt idx="2">
                    <c:v>9.4542400000000022</c:v>
                  </c:pt>
                  <c:pt idx="3">
                    <c:v>12.32</c:v>
                  </c:pt>
                  <c:pt idx="4">
                    <c:v>11.237349999999999</c:v>
                  </c:pt>
                  <c:pt idx="5">
                    <c:v>10.41774</c:v>
                  </c:pt>
                  <c:pt idx="6">
                    <c:v>12.146600000000001</c:v>
                  </c:pt>
                  <c:pt idx="7">
                    <c:v>10.736669999999998</c:v>
                  </c:pt>
                  <c:pt idx="8">
                    <c:v>10.736669999999998</c:v>
                  </c:pt>
                  <c:pt idx="9">
                    <c:v>11.063790000000004</c:v>
                  </c:pt>
                  <c:pt idx="10">
                    <c:v>11.40429</c:v>
                  </c:pt>
                  <c:pt idx="11">
                    <c:v>11.178809999999999</c:v>
                  </c:pt>
                  <c:pt idx="12">
                    <c:v>11.34793</c:v>
                  </c:pt>
                  <c:pt idx="13">
                    <c:v>11.884550000000004</c:v>
                  </c:pt>
                  <c:pt idx="14">
                    <c:v>11.612070000000001</c:v>
                  </c:pt>
                  <c:pt idx="15">
                    <c:v>11.78579</c:v>
                  </c:pt>
                  <c:pt idx="16">
                    <c:v>13.436670000000001</c:v>
                  </c:pt>
                  <c:pt idx="17">
                    <c:v>12.152730000000014</c:v>
                  </c:pt>
                  <c:pt idx="18">
                    <c:v>11.856210000000004</c:v>
                  </c:pt>
                  <c:pt idx="19">
                    <c:v>12.89</c:v>
                  </c:pt>
                  <c:pt idx="20">
                    <c:v>13.11143</c:v>
                  </c:pt>
                  <c:pt idx="21">
                    <c:v>12.21143</c:v>
                  </c:pt>
                  <c:pt idx="22">
                    <c:v>12.264480000000002</c:v>
                  </c:pt>
                  <c:pt idx="23">
                    <c:v>11.957540000000012</c:v>
                  </c:pt>
                  <c:pt idx="24">
                    <c:v>12.448619999999998</c:v>
                  </c:pt>
                  <c:pt idx="25">
                    <c:v>11.822500000000012</c:v>
                  </c:pt>
                  <c:pt idx="26">
                    <c:v>14.32333</c:v>
                  </c:pt>
                  <c:pt idx="27">
                    <c:v>12.975450000000015</c:v>
                  </c:pt>
                  <c:pt idx="28">
                    <c:v>12.43</c:v>
                  </c:pt>
                  <c:pt idx="29">
                    <c:v>12.777719999999999</c:v>
                  </c:pt>
                  <c:pt idx="30">
                    <c:v>16.13514</c:v>
                  </c:pt>
                  <c:pt idx="31">
                    <c:v>14.036670000000001</c:v>
                  </c:pt>
                  <c:pt idx="32">
                    <c:v>14.260210000000001</c:v>
                  </c:pt>
                  <c:pt idx="33">
                    <c:v>14.79364</c:v>
                  </c:pt>
                  <c:pt idx="34">
                    <c:v>13.485850000000006</c:v>
                  </c:pt>
                  <c:pt idx="35">
                    <c:v>12.66333</c:v>
                  </c:pt>
                  <c:pt idx="36">
                    <c:v>14.06</c:v>
                  </c:pt>
                  <c:pt idx="37">
                    <c:v>12.907960000000001</c:v>
                  </c:pt>
                  <c:pt idx="38">
                    <c:v>13.54074</c:v>
                  </c:pt>
                  <c:pt idx="39">
                    <c:v>13.45818</c:v>
                  </c:pt>
                  <c:pt idx="40">
                    <c:v>13.79623</c:v>
                  </c:pt>
                  <c:pt idx="41">
                    <c:v>13.27965</c:v>
                  </c:pt>
                  <c:pt idx="42">
                    <c:v>13.33403</c:v>
                  </c:pt>
                  <c:pt idx="43">
                    <c:v>14.01385</c:v>
                  </c:pt>
                  <c:pt idx="44">
                    <c:v>12.67905</c:v>
                  </c:pt>
                  <c:pt idx="45">
                    <c:v>12.47231</c:v>
                  </c:pt>
                  <c:pt idx="46">
                    <c:v>13.906600000000022</c:v>
                  </c:pt>
                  <c:pt idx="47">
                    <c:v>13.01667</c:v>
                  </c:pt>
                  <c:pt idx="48">
                    <c:v>18.39451</c:v>
                  </c:pt>
                  <c:pt idx="49">
                    <c:v>20.227270000000001</c:v>
                  </c:pt>
                </c:numCache>
              </c:numRef>
            </c:plus>
            <c:minus>
              <c:numRef>
                <c:f>Sheet2!$H$2:$H$51</c:f>
                <c:numCache>
                  <c:formatCode>General</c:formatCode>
                  <c:ptCount val="50"/>
                  <c:pt idx="0">
                    <c:v>7.6445899999999902</c:v>
                  </c:pt>
                  <c:pt idx="1">
                    <c:v>7.6939299999999955</c:v>
                  </c:pt>
                  <c:pt idx="2">
                    <c:v>9.4457600000000035</c:v>
                  </c:pt>
                  <c:pt idx="3">
                    <c:v>12.31</c:v>
                  </c:pt>
                  <c:pt idx="4">
                    <c:v>11.23265</c:v>
                  </c:pt>
                  <c:pt idx="5">
                    <c:v>10.42226</c:v>
                  </c:pt>
                  <c:pt idx="6">
                    <c:v>12.1434</c:v>
                  </c:pt>
                  <c:pt idx="7">
                    <c:v>10.733329999999999</c:v>
                  </c:pt>
                  <c:pt idx="8">
                    <c:v>10.733329999999999</c:v>
                  </c:pt>
                  <c:pt idx="9">
                    <c:v>11.05621</c:v>
                  </c:pt>
                  <c:pt idx="10">
                    <c:v>11.405710000000004</c:v>
                  </c:pt>
                  <c:pt idx="11">
                    <c:v>11.181190000000001</c:v>
                  </c:pt>
                  <c:pt idx="12">
                    <c:v>11.352070000000012</c:v>
                  </c:pt>
                  <c:pt idx="13">
                    <c:v>11.885450000000027</c:v>
                  </c:pt>
                  <c:pt idx="14">
                    <c:v>11.617929999999999</c:v>
                  </c:pt>
                  <c:pt idx="15">
                    <c:v>11.784209999999998</c:v>
                  </c:pt>
                  <c:pt idx="16">
                    <c:v>13.43333000000001</c:v>
                  </c:pt>
                  <c:pt idx="17">
                    <c:v>12.147269999999997</c:v>
                  </c:pt>
                  <c:pt idx="18">
                    <c:v>11.853790000000014</c:v>
                  </c:pt>
                  <c:pt idx="19">
                    <c:v>12.89</c:v>
                  </c:pt>
                  <c:pt idx="20">
                    <c:v>13.108569999999999</c:v>
                  </c:pt>
                  <c:pt idx="21">
                    <c:v>12.208569999999998</c:v>
                  </c:pt>
                  <c:pt idx="22">
                    <c:v>12.27552</c:v>
                  </c:pt>
                  <c:pt idx="23">
                    <c:v>11.972460000000014</c:v>
                  </c:pt>
                  <c:pt idx="24">
                    <c:v>12.45138</c:v>
                  </c:pt>
                  <c:pt idx="25">
                    <c:v>11.817500000000004</c:v>
                  </c:pt>
                  <c:pt idx="26">
                    <c:v>14.32667</c:v>
                  </c:pt>
                  <c:pt idx="27">
                    <c:v>12.974550000000002</c:v>
                  </c:pt>
                  <c:pt idx="28">
                    <c:v>12.43</c:v>
                  </c:pt>
                  <c:pt idx="29">
                    <c:v>12.77228</c:v>
                  </c:pt>
                  <c:pt idx="30">
                    <c:v>16.13486000000006</c:v>
                  </c:pt>
                  <c:pt idx="31">
                    <c:v>14.033329999999999</c:v>
                  </c:pt>
                  <c:pt idx="32">
                    <c:v>14.259790000000002</c:v>
                  </c:pt>
                  <c:pt idx="33">
                    <c:v>14.796359999999996</c:v>
                  </c:pt>
                  <c:pt idx="34">
                    <c:v>13.48415</c:v>
                  </c:pt>
                  <c:pt idx="35">
                    <c:v>12.66667</c:v>
                  </c:pt>
                  <c:pt idx="36">
                    <c:v>14.06</c:v>
                  </c:pt>
                  <c:pt idx="37">
                    <c:v>12.912040000000022</c:v>
                  </c:pt>
                  <c:pt idx="38">
                    <c:v>13.539260000000001</c:v>
                  </c:pt>
                  <c:pt idx="39">
                    <c:v>13.461820000000001</c:v>
                  </c:pt>
                  <c:pt idx="40">
                    <c:v>13.793769999999999</c:v>
                  </c:pt>
                  <c:pt idx="41">
                    <c:v>13.280349999999999</c:v>
                  </c:pt>
                  <c:pt idx="42">
                    <c:v>13.33597</c:v>
                  </c:pt>
                  <c:pt idx="43">
                    <c:v>14.01615</c:v>
                  </c:pt>
                  <c:pt idx="44">
                    <c:v>12.680950000000001</c:v>
                  </c:pt>
                  <c:pt idx="45">
                    <c:v>12.467690000000006</c:v>
                  </c:pt>
                  <c:pt idx="46">
                    <c:v>13.913400000000006</c:v>
                  </c:pt>
                  <c:pt idx="47">
                    <c:v>13.01333</c:v>
                  </c:pt>
                  <c:pt idx="48">
                    <c:v>18.395489999999956</c:v>
                  </c:pt>
                  <c:pt idx="49">
                    <c:v>20.212729999999958</c:v>
                  </c:pt>
                </c:numCache>
              </c:numRef>
            </c:minus>
          </c:errBars>
          <c:cat>
            <c:strRef>
              <c:f>Sheet2!$A$2:$A$51</c:f>
              <c:strCache>
                <c:ptCount val="50"/>
                <c:pt idx="0">
                  <c:v>Mateketa</c:v>
                </c:pt>
                <c:pt idx="1">
                  <c:v>Kasimu</c:v>
                </c:pt>
                <c:pt idx="2">
                  <c:v>Mpachika</c:v>
                </c:pt>
                <c:pt idx="3">
                  <c:v>Muluma</c:v>
                </c:pt>
                <c:pt idx="4">
                  <c:v>Mlinga</c:v>
                </c:pt>
                <c:pt idx="5">
                  <c:v>Bishop Mackenzie</c:v>
                </c:pt>
                <c:pt idx="6">
                  <c:v>Chimbeta</c:v>
                </c:pt>
                <c:pt idx="7">
                  <c:v>Milola</c:v>
                </c:pt>
                <c:pt idx="8">
                  <c:v>Sunuzi</c:v>
                </c:pt>
                <c:pt idx="9">
                  <c:v>Namatapa</c:v>
                </c:pt>
                <c:pt idx="10">
                  <c:v>Thangala</c:v>
                </c:pt>
                <c:pt idx="11">
                  <c:v>Jenala</c:v>
                </c:pt>
                <c:pt idx="12">
                  <c:v>Nanjiwa</c:v>
                </c:pt>
                <c:pt idx="13">
                  <c:v>Machereni</c:v>
                </c:pt>
                <c:pt idx="14">
                  <c:v>Mpanda</c:v>
                </c:pt>
                <c:pt idx="15">
                  <c:v>Kayeramadzi</c:v>
                </c:pt>
                <c:pt idx="16">
                  <c:v>Makoka</c:v>
                </c:pt>
                <c:pt idx="17">
                  <c:v>Chikala</c:v>
                </c:pt>
                <c:pt idx="18">
                  <c:v>Chikomwe</c:v>
                </c:pt>
                <c:pt idx="19">
                  <c:v>Nachiswe</c:v>
                </c:pt>
                <c:pt idx="20">
                  <c:v>Chanda</c:v>
                </c:pt>
                <c:pt idx="21">
                  <c:v>Namiyala</c:v>
                </c:pt>
                <c:pt idx="22">
                  <c:v>Namakungwa</c:v>
                </c:pt>
                <c:pt idx="23">
                  <c:v>Likhubula</c:v>
                </c:pt>
                <c:pt idx="24">
                  <c:v>Nanjiri</c:v>
                </c:pt>
                <c:pt idx="25">
                  <c:v>Thabwani</c:v>
                </c:pt>
                <c:pt idx="26">
                  <c:v>Nchenga</c:v>
                </c:pt>
                <c:pt idx="27">
                  <c:v>Ulumba</c:v>
                </c:pt>
                <c:pt idx="28">
                  <c:v>Sakalawe</c:v>
                </c:pt>
                <c:pt idx="29">
                  <c:v>Thondwe</c:v>
                </c:pt>
                <c:pt idx="30">
                  <c:v>Namakwena</c:v>
                </c:pt>
                <c:pt idx="31">
                  <c:v>Khulubvi</c:v>
                </c:pt>
                <c:pt idx="32">
                  <c:v>St Pius</c:v>
                </c:pt>
                <c:pt idx="33">
                  <c:v>Malonje</c:v>
                </c:pt>
                <c:pt idx="34">
                  <c:v>Taibu</c:v>
                </c:pt>
                <c:pt idx="35">
                  <c:v>Nsala</c:v>
                </c:pt>
                <c:pt idx="36">
                  <c:v>St Martins</c:v>
                </c:pt>
                <c:pt idx="37">
                  <c:v>Sabola</c:v>
                </c:pt>
                <c:pt idx="38">
                  <c:v>Namalombe</c:v>
                </c:pt>
                <c:pt idx="39">
                  <c:v>Namilambe</c:v>
                </c:pt>
                <c:pt idx="40">
                  <c:v>Chimwalira</c:v>
                </c:pt>
                <c:pt idx="41">
                  <c:v>Nsenjere</c:v>
                </c:pt>
                <c:pt idx="42">
                  <c:v>Nanthupi</c:v>
                </c:pt>
                <c:pt idx="43">
                  <c:v>Utwe</c:v>
                </c:pt>
                <c:pt idx="44">
                  <c:v>Gologota</c:v>
                </c:pt>
                <c:pt idx="45">
                  <c:v>Nalikukuta</c:v>
                </c:pt>
                <c:pt idx="46">
                  <c:v>Ntangatanga</c:v>
                </c:pt>
                <c:pt idx="47">
                  <c:v>Mtimaoyera</c:v>
                </c:pt>
                <c:pt idx="48">
                  <c:v>Nantchengwa</c:v>
                </c:pt>
                <c:pt idx="49">
                  <c:v>Mlomba</c:v>
                </c:pt>
              </c:strCache>
            </c:strRef>
          </c:cat>
          <c:val>
            <c:numRef>
              <c:f>Sheet2!$D$2:$D$51</c:f>
              <c:numCache>
                <c:formatCode>General</c:formatCode>
                <c:ptCount val="50"/>
                <c:pt idx="0">
                  <c:v>5.4054099999999998</c:v>
                </c:pt>
                <c:pt idx="1">
                  <c:v>9.8360700000000012</c:v>
                </c:pt>
                <c:pt idx="2">
                  <c:v>15.254240000000001</c:v>
                </c:pt>
                <c:pt idx="3">
                  <c:v>17.5</c:v>
                </c:pt>
                <c:pt idx="4">
                  <c:v>18.367349999999963</c:v>
                </c:pt>
                <c:pt idx="5">
                  <c:v>20.967739999999953</c:v>
                </c:pt>
                <c:pt idx="6">
                  <c:v>21.27659999999997</c:v>
                </c:pt>
                <c:pt idx="7">
                  <c:v>21.66667</c:v>
                </c:pt>
                <c:pt idx="8">
                  <c:v>21.66667</c:v>
                </c:pt>
                <c:pt idx="9">
                  <c:v>22.413789999999974</c:v>
                </c:pt>
                <c:pt idx="10">
                  <c:v>23.21429000000003</c:v>
                </c:pt>
                <c:pt idx="11">
                  <c:v>23.728809999999989</c:v>
                </c:pt>
                <c:pt idx="12">
                  <c:v>24.137930000000033</c:v>
                </c:pt>
                <c:pt idx="13">
                  <c:v>25.454549999999962</c:v>
                </c:pt>
                <c:pt idx="14">
                  <c:v>25.862069999999989</c:v>
                </c:pt>
                <c:pt idx="15">
                  <c:v>26.31579</c:v>
                </c:pt>
                <c:pt idx="16">
                  <c:v>26.666669999999986</c:v>
                </c:pt>
                <c:pt idx="17">
                  <c:v>27.272729999999939</c:v>
                </c:pt>
                <c:pt idx="18">
                  <c:v>27.586209999999969</c:v>
                </c:pt>
                <c:pt idx="19">
                  <c:v>28</c:v>
                </c:pt>
                <c:pt idx="20">
                  <c:v>28.571429999999989</c:v>
                </c:pt>
                <c:pt idx="21">
                  <c:v>28.571429999999989</c:v>
                </c:pt>
                <c:pt idx="22">
                  <c:v>31.034480000000023</c:v>
                </c:pt>
                <c:pt idx="23">
                  <c:v>31.147539999999989</c:v>
                </c:pt>
                <c:pt idx="24">
                  <c:v>32.758620000000001</c:v>
                </c:pt>
                <c:pt idx="25">
                  <c:v>32.8125</c:v>
                </c:pt>
                <c:pt idx="26">
                  <c:v>33.333330000000011</c:v>
                </c:pt>
                <c:pt idx="27">
                  <c:v>34.545450000000002</c:v>
                </c:pt>
                <c:pt idx="28">
                  <c:v>35</c:v>
                </c:pt>
                <c:pt idx="29">
                  <c:v>35.087720000000004</c:v>
                </c:pt>
                <c:pt idx="30">
                  <c:v>35.13514000000005</c:v>
                </c:pt>
                <c:pt idx="31">
                  <c:v>35.416669999999996</c:v>
                </c:pt>
                <c:pt idx="32">
                  <c:v>36.170210000000012</c:v>
                </c:pt>
                <c:pt idx="33">
                  <c:v>36.363640000000004</c:v>
                </c:pt>
                <c:pt idx="34">
                  <c:v>37.735850000000013</c:v>
                </c:pt>
                <c:pt idx="35">
                  <c:v>38.333330000000011</c:v>
                </c:pt>
                <c:pt idx="36">
                  <c:v>40</c:v>
                </c:pt>
                <c:pt idx="37">
                  <c:v>40.677960000000006</c:v>
                </c:pt>
                <c:pt idx="38">
                  <c:v>40.74074000000001</c:v>
                </c:pt>
                <c:pt idx="39">
                  <c:v>41.818180000000005</c:v>
                </c:pt>
                <c:pt idx="40">
                  <c:v>43.396230000000003</c:v>
                </c:pt>
                <c:pt idx="41">
                  <c:v>43.859649999999974</c:v>
                </c:pt>
                <c:pt idx="42">
                  <c:v>45.61403</c:v>
                </c:pt>
                <c:pt idx="43">
                  <c:v>46.153849999999998</c:v>
                </c:pt>
                <c:pt idx="44">
                  <c:v>47.619050000000001</c:v>
                </c:pt>
                <c:pt idx="45">
                  <c:v>47.692310000000084</c:v>
                </c:pt>
                <c:pt idx="46">
                  <c:v>49.056599999999996</c:v>
                </c:pt>
                <c:pt idx="47">
                  <c:v>51.666670000000003</c:v>
                </c:pt>
                <c:pt idx="48">
                  <c:v>58.064510000000013</c:v>
                </c:pt>
                <c:pt idx="49">
                  <c:v>72.727270000000004</c:v>
                </c:pt>
              </c:numCache>
            </c:numRef>
          </c:val>
        </c:ser>
        <c:marker val="1"/>
        <c:axId val="57312000"/>
        <c:axId val="57610240"/>
      </c:lineChart>
      <c:catAx>
        <c:axId val="57312000"/>
        <c:scaling>
          <c:orientation val="minMax"/>
        </c:scaling>
        <c:axPos val="b"/>
        <c:title>
          <c:tx>
            <c:rich>
              <a:bodyPr/>
              <a:lstStyle/>
              <a:p>
                <a:pPr>
                  <a:defRPr lang="en-GB"/>
                </a:pPr>
                <a:r>
                  <a:rPr lang="en-US"/>
                  <a:t>School name</a:t>
                </a:r>
              </a:p>
            </c:rich>
          </c:tx>
        </c:title>
        <c:tickLblPos val="nextTo"/>
        <c:txPr>
          <a:bodyPr/>
          <a:lstStyle/>
          <a:p>
            <a:pPr>
              <a:defRPr lang="en-GB"/>
            </a:pPr>
            <a:endParaRPr lang="en-US"/>
          </a:p>
        </c:txPr>
        <c:crossAx val="57610240"/>
        <c:crosses val="autoZero"/>
        <c:auto val="1"/>
        <c:lblAlgn val="ctr"/>
        <c:lblOffset val="100"/>
      </c:catAx>
      <c:valAx>
        <c:axId val="57610240"/>
        <c:scaling>
          <c:orientation val="minMax"/>
        </c:scaling>
        <c:axPos val="l"/>
        <c:majorGridlines/>
        <c:title>
          <c:tx>
            <c:rich>
              <a:bodyPr rot="-5400000" vert="horz"/>
              <a:lstStyle/>
              <a:p>
                <a:pPr>
                  <a:defRPr lang="en-GB"/>
                </a:pPr>
                <a:r>
                  <a:rPr lang="en-US"/>
                  <a:t>prevalence of anaemia (%)</a:t>
                </a:r>
              </a:p>
            </c:rich>
          </c:tx>
        </c:title>
        <c:numFmt formatCode="General" sourceLinked="1"/>
        <c:tickLblPos val="nextTo"/>
        <c:txPr>
          <a:bodyPr/>
          <a:lstStyle/>
          <a:p>
            <a:pPr>
              <a:defRPr lang="en-GB"/>
            </a:pPr>
            <a:endParaRPr lang="en-US"/>
          </a:p>
        </c:txPr>
        <c:crossAx val="57312000"/>
        <c:crosses val="autoZero"/>
        <c:crossBetween val="between"/>
        <c:majorUnit val="10"/>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Sheet2!$F$1</c:f>
              <c:strCache>
                <c:ptCount val="1"/>
                <c:pt idx="0">
                  <c:v>males</c:v>
                </c:pt>
              </c:strCache>
            </c:strRef>
          </c:tx>
          <c:spPr>
            <a:ln>
              <a:solidFill>
                <a:srgbClr val="FF0066"/>
              </a:solidFill>
            </a:ln>
          </c:spPr>
          <c:marker>
            <c:symbol val="none"/>
          </c:marker>
          <c:errBars>
            <c:errDir val="y"/>
            <c:errBarType val="both"/>
            <c:errValType val="cust"/>
            <c:plus>
              <c:numRef>
                <c:f>Sheet2!$I$2:$I$6</c:f>
                <c:numCache>
                  <c:formatCode>General</c:formatCode>
                  <c:ptCount val="5"/>
                  <c:pt idx="0">
                    <c:v>6.0000000000000102E-2</c:v>
                  </c:pt>
                  <c:pt idx="1">
                    <c:v>6.0000000000000102E-2</c:v>
                  </c:pt>
                  <c:pt idx="2">
                    <c:v>6.0000000000000102E-2</c:v>
                  </c:pt>
                  <c:pt idx="3">
                    <c:v>5.00000000000001E-2</c:v>
                  </c:pt>
                  <c:pt idx="4">
                    <c:v>0.05</c:v>
                  </c:pt>
                </c:numCache>
              </c:numRef>
            </c:plus>
            <c:minus>
              <c:numRef>
                <c:f>Sheet2!$J$2:$J$6</c:f>
                <c:numCache>
                  <c:formatCode>General</c:formatCode>
                  <c:ptCount val="5"/>
                  <c:pt idx="0">
                    <c:v>6.0000000000000032E-2</c:v>
                  </c:pt>
                  <c:pt idx="1">
                    <c:v>7.0000000000000021E-2</c:v>
                  </c:pt>
                  <c:pt idx="2">
                    <c:v>6.0000000000000032E-2</c:v>
                  </c:pt>
                  <c:pt idx="3">
                    <c:v>6.0000000000000102E-2</c:v>
                  </c:pt>
                  <c:pt idx="4">
                    <c:v>6.0000000000000102E-2</c:v>
                  </c:pt>
                </c:numCache>
              </c:numRef>
            </c:minus>
          </c:errBars>
          <c:cat>
            <c:strRef>
              <c:f>Sheet2!$E$2:$E$6</c:f>
              <c:strCache>
                <c:ptCount val="5"/>
                <c:pt idx="0">
                  <c:v>5_8</c:v>
                </c:pt>
                <c:pt idx="1">
                  <c:v>9_10</c:v>
                </c:pt>
                <c:pt idx="2">
                  <c:v>11_12</c:v>
                </c:pt>
                <c:pt idx="3">
                  <c:v>13_14</c:v>
                </c:pt>
                <c:pt idx="4">
                  <c:v>15_20</c:v>
                </c:pt>
              </c:strCache>
            </c:strRef>
          </c:cat>
          <c:val>
            <c:numRef>
              <c:f>Sheet2!$F$2:$F$6</c:f>
              <c:numCache>
                <c:formatCode>General</c:formatCode>
                <c:ptCount val="5"/>
                <c:pt idx="0">
                  <c:v>0.67000000000000104</c:v>
                </c:pt>
                <c:pt idx="1">
                  <c:v>0.6400000000000009</c:v>
                </c:pt>
                <c:pt idx="2">
                  <c:v>0.68</c:v>
                </c:pt>
                <c:pt idx="3">
                  <c:v>0.62000000000000077</c:v>
                </c:pt>
                <c:pt idx="4">
                  <c:v>0.49000000000000032</c:v>
                </c:pt>
              </c:numCache>
            </c:numRef>
          </c:val>
        </c:ser>
        <c:ser>
          <c:idx val="1"/>
          <c:order val="1"/>
          <c:tx>
            <c:strRef>
              <c:f>Sheet2!$K$1</c:f>
              <c:strCache>
                <c:ptCount val="1"/>
                <c:pt idx="0">
                  <c:v>females</c:v>
                </c:pt>
              </c:strCache>
            </c:strRef>
          </c:tx>
          <c:marker>
            <c:symbol val="none"/>
          </c:marker>
          <c:errBars>
            <c:errDir val="y"/>
            <c:errBarType val="both"/>
            <c:errValType val="cust"/>
            <c:plus>
              <c:numRef>
                <c:f>Sheet2!$N$2:$N$6</c:f>
                <c:numCache>
                  <c:formatCode>General</c:formatCode>
                  <c:ptCount val="5"/>
                  <c:pt idx="0">
                    <c:v>6.0000000000000032E-2</c:v>
                  </c:pt>
                  <c:pt idx="1">
                    <c:v>6.0000000000000032E-2</c:v>
                  </c:pt>
                  <c:pt idx="2">
                    <c:v>5.00000000000001E-2</c:v>
                  </c:pt>
                  <c:pt idx="3">
                    <c:v>6.0000000000000102E-2</c:v>
                  </c:pt>
                  <c:pt idx="4">
                    <c:v>6.0000000000000032E-2</c:v>
                  </c:pt>
                </c:numCache>
              </c:numRef>
            </c:plus>
            <c:minus>
              <c:numRef>
                <c:f>Sheet2!$O$2:$O$6</c:f>
                <c:numCache>
                  <c:formatCode>General</c:formatCode>
                  <c:ptCount val="5"/>
                  <c:pt idx="0">
                    <c:v>5.00000000000001E-2</c:v>
                  </c:pt>
                  <c:pt idx="1">
                    <c:v>6.0000000000000102E-2</c:v>
                  </c:pt>
                  <c:pt idx="2">
                    <c:v>6.0000000000000102E-2</c:v>
                  </c:pt>
                  <c:pt idx="3">
                    <c:v>4.9999999999999933E-2</c:v>
                  </c:pt>
                  <c:pt idx="4">
                    <c:v>6.0000000000000032E-2</c:v>
                  </c:pt>
                </c:numCache>
              </c:numRef>
            </c:minus>
          </c:errBars>
          <c:cat>
            <c:strRef>
              <c:f>Sheet2!$E$2:$E$6</c:f>
              <c:strCache>
                <c:ptCount val="5"/>
                <c:pt idx="0">
                  <c:v>5_8</c:v>
                </c:pt>
                <c:pt idx="1">
                  <c:v>9_10</c:v>
                </c:pt>
                <c:pt idx="2">
                  <c:v>11_12</c:v>
                </c:pt>
                <c:pt idx="3">
                  <c:v>13_14</c:v>
                </c:pt>
                <c:pt idx="4">
                  <c:v>15_20</c:v>
                </c:pt>
              </c:strCache>
            </c:strRef>
          </c:cat>
          <c:val>
            <c:numRef>
              <c:f>Sheet2!$K$2:$K$6</c:f>
              <c:numCache>
                <c:formatCode>General</c:formatCode>
                <c:ptCount val="5"/>
                <c:pt idx="0">
                  <c:v>0.59</c:v>
                </c:pt>
                <c:pt idx="1">
                  <c:v>0.70000000000000062</c:v>
                </c:pt>
                <c:pt idx="2">
                  <c:v>0.62000000000000077</c:v>
                </c:pt>
                <c:pt idx="3">
                  <c:v>0.54</c:v>
                </c:pt>
                <c:pt idx="4">
                  <c:v>0.52</c:v>
                </c:pt>
              </c:numCache>
            </c:numRef>
          </c:val>
        </c:ser>
        <c:marker val="1"/>
        <c:axId val="67214336"/>
        <c:axId val="78301056"/>
      </c:lineChart>
      <c:catAx>
        <c:axId val="67214336"/>
        <c:scaling>
          <c:orientation val="minMax"/>
        </c:scaling>
        <c:axPos val="b"/>
        <c:title>
          <c:tx>
            <c:rich>
              <a:bodyPr/>
              <a:lstStyle/>
              <a:p>
                <a:pPr>
                  <a:defRPr lang="en-GB"/>
                </a:pPr>
                <a:r>
                  <a:rPr lang="en-US"/>
                  <a:t>age group (years)</a:t>
                </a:r>
              </a:p>
            </c:rich>
          </c:tx>
        </c:title>
        <c:tickLblPos val="nextTo"/>
        <c:txPr>
          <a:bodyPr/>
          <a:lstStyle/>
          <a:p>
            <a:pPr>
              <a:defRPr lang="en-GB"/>
            </a:pPr>
            <a:endParaRPr lang="en-US"/>
          </a:p>
        </c:txPr>
        <c:crossAx val="78301056"/>
        <c:crosses val="autoZero"/>
        <c:auto val="1"/>
        <c:lblAlgn val="ctr"/>
        <c:lblOffset val="100"/>
      </c:catAx>
      <c:valAx>
        <c:axId val="78301056"/>
        <c:scaling>
          <c:orientation val="minMax"/>
        </c:scaling>
        <c:axPos val="l"/>
        <c:majorGridlines/>
        <c:title>
          <c:tx>
            <c:rich>
              <a:bodyPr rot="-5400000" vert="horz"/>
              <a:lstStyle/>
              <a:p>
                <a:pPr>
                  <a:defRPr lang="en-GB"/>
                </a:pPr>
                <a:r>
                  <a:rPr lang="en-US"/>
                  <a:t>prevalence of P.falciparum infection (%)</a:t>
                </a:r>
              </a:p>
            </c:rich>
          </c:tx>
        </c:title>
        <c:numFmt formatCode="General" sourceLinked="1"/>
        <c:tickLblPos val="nextTo"/>
        <c:txPr>
          <a:bodyPr/>
          <a:lstStyle/>
          <a:p>
            <a:pPr>
              <a:defRPr lang="en-GB"/>
            </a:pPr>
            <a:endParaRPr lang="en-US"/>
          </a:p>
        </c:txPr>
        <c:crossAx val="67214336"/>
        <c:crosses val="autoZero"/>
        <c:crossBetween val="between"/>
      </c:valAx>
    </c:plotArea>
    <c:legend>
      <c:legendPos val="r"/>
      <c:txPr>
        <a:bodyPr/>
        <a:lstStyle/>
        <a:p>
          <a:pPr>
            <a:defRPr lang="en-GB"/>
          </a:pPr>
          <a:endParaRPr lang="en-US"/>
        </a:p>
      </c:txP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Sheet2!$F$9</c:f>
              <c:strCache>
                <c:ptCount val="1"/>
                <c:pt idx="0">
                  <c:v>males</c:v>
                </c:pt>
              </c:strCache>
            </c:strRef>
          </c:tx>
          <c:spPr>
            <a:solidFill>
              <a:srgbClr val="00B0F0"/>
            </a:solidFill>
          </c:spPr>
          <c:errBars>
            <c:errBarType val="both"/>
            <c:errValType val="cust"/>
            <c:plus>
              <c:numRef>
                <c:f>Sheet2!$I$10:$I$14</c:f>
                <c:numCache>
                  <c:formatCode>General</c:formatCode>
                  <c:ptCount val="5"/>
                  <c:pt idx="0">
                    <c:v>7.0000000000000021E-2</c:v>
                  </c:pt>
                  <c:pt idx="1">
                    <c:v>7.0000000000000021E-2</c:v>
                  </c:pt>
                  <c:pt idx="2">
                    <c:v>6.0000000000000032E-2</c:v>
                  </c:pt>
                  <c:pt idx="3">
                    <c:v>0.05</c:v>
                  </c:pt>
                  <c:pt idx="4">
                    <c:v>0.05</c:v>
                  </c:pt>
                </c:numCache>
              </c:numRef>
            </c:plus>
            <c:minus>
              <c:numRef>
                <c:f>Sheet2!$J$10:$J$14</c:f>
                <c:numCache>
                  <c:formatCode>General</c:formatCode>
                  <c:ptCount val="5"/>
                  <c:pt idx="0">
                    <c:v>7.0000000000000021E-2</c:v>
                  </c:pt>
                  <c:pt idx="1">
                    <c:v>6.0000000000000032E-2</c:v>
                  </c:pt>
                  <c:pt idx="2">
                    <c:v>6.0000000000000032E-2</c:v>
                  </c:pt>
                  <c:pt idx="3">
                    <c:v>0.05</c:v>
                  </c:pt>
                  <c:pt idx="4">
                    <c:v>0.05</c:v>
                  </c:pt>
                </c:numCache>
              </c:numRef>
            </c:minus>
          </c:errBars>
          <c:cat>
            <c:strRef>
              <c:f>Sheet2!$E$10:$E$14</c:f>
              <c:strCache>
                <c:ptCount val="5"/>
                <c:pt idx="0">
                  <c:v>5_8</c:v>
                </c:pt>
                <c:pt idx="1">
                  <c:v>9_10</c:v>
                </c:pt>
                <c:pt idx="2">
                  <c:v>11_12</c:v>
                </c:pt>
                <c:pt idx="3">
                  <c:v>13_14</c:v>
                </c:pt>
                <c:pt idx="4">
                  <c:v>15_20</c:v>
                </c:pt>
              </c:strCache>
            </c:strRef>
          </c:cat>
          <c:val>
            <c:numRef>
              <c:f>Sheet2!$F$10:$F$14</c:f>
              <c:numCache>
                <c:formatCode>General</c:formatCode>
                <c:ptCount val="5"/>
                <c:pt idx="0">
                  <c:v>0.46</c:v>
                </c:pt>
                <c:pt idx="1">
                  <c:v>0.30000000000000032</c:v>
                </c:pt>
                <c:pt idx="2">
                  <c:v>0.32000000000000045</c:v>
                </c:pt>
                <c:pt idx="3">
                  <c:v>0.27</c:v>
                </c:pt>
                <c:pt idx="4">
                  <c:v>0.30000000000000032</c:v>
                </c:pt>
              </c:numCache>
            </c:numRef>
          </c:val>
        </c:ser>
        <c:ser>
          <c:idx val="1"/>
          <c:order val="1"/>
          <c:tx>
            <c:strRef>
              <c:f>Sheet2!$K$9</c:f>
              <c:strCache>
                <c:ptCount val="1"/>
                <c:pt idx="0">
                  <c:v>females</c:v>
                </c:pt>
              </c:strCache>
            </c:strRef>
          </c:tx>
          <c:spPr>
            <a:solidFill>
              <a:srgbClr val="7030A0"/>
            </a:solidFill>
          </c:spPr>
          <c:errBars>
            <c:errBarType val="both"/>
            <c:errValType val="cust"/>
            <c:plus>
              <c:numRef>
                <c:f>Sheet2!$N$10:$N$14</c:f>
                <c:numCache>
                  <c:formatCode>General</c:formatCode>
                  <c:ptCount val="5"/>
                  <c:pt idx="0">
                    <c:v>6.0000000000000032E-2</c:v>
                  </c:pt>
                  <c:pt idx="1">
                    <c:v>6.0000000000000032E-2</c:v>
                  </c:pt>
                  <c:pt idx="2">
                    <c:v>6.0000000000000032E-2</c:v>
                  </c:pt>
                  <c:pt idx="3">
                    <c:v>0.05</c:v>
                  </c:pt>
                  <c:pt idx="4">
                    <c:v>0.05</c:v>
                  </c:pt>
                </c:numCache>
              </c:numRef>
            </c:plus>
            <c:minus>
              <c:numRef>
                <c:f>Sheet2!$O$10:$O$15</c:f>
                <c:numCache>
                  <c:formatCode>General</c:formatCode>
                  <c:ptCount val="6"/>
                  <c:pt idx="0">
                    <c:v>6.0000000000000032E-2</c:v>
                  </c:pt>
                  <c:pt idx="1">
                    <c:v>5.00000000000001E-2</c:v>
                  </c:pt>
                  <c:pt idx="2">
                    <c:v>0.05</c:v>
                  </c:pt>
                  <c:pt idx="3">
                    <c:v>4.0000000000000022E-2</c:v>
                  </c:pt>
                  <c:pt idx="4">
                    <c:v>6.0000000000000032E-2</c:v>
                  </c:pt>
                </c:numCache>
              </c:numRef>
            </c:minus>
          </c:errBars>
          <c:cat>
            <c:strRef>
              <c:f>Sheet2!$E$10:$E$14</c:f>
              <c:strCache>
                <c:ptCount val="5"/>
                <c:pt idx="0">
                  <c:v>5_8</c:v>
                </c:pt>
                <c:pt idx="1">
                  <c:v>9_10</c:v>
                </c:pt>
                <c:pt idx="2">
                  <c:v>11_12</c:v>
                </c:pt>
                <c:pt idx="3">
                  <c:v>13_14</c:v>
                </c:pt>
                <c:pt idx="4">
                  <c:v>15_20</c:v>
                </c:pt>
              </c:strCache>
            </c:strRef>
          </c:cat>
          <c:val>
            <c:numRef>
              <c:f>Sheet2!$K$10:$K$14</c:f>
              <c:numCache>
                <c:formatCode>General</c:formatCode>
                <c:ptCount val="5"/>
                <c:pt idx="0">
                  <c:v>0.45</c:v>
                </c:pt>
                <c:pt idx="1">
                  <c:v>0.29000000000000031</c:v>
                </c:pt>
                <c:pt idx="2">
                  <c:v>0.34</c:v>
                </c:pt>
                <c:pt idx="3">
                  <c:v>0.28000000000000008</c:v>
                </c:pt>
                <c:pt idx="4">
                  <c:v>0.27</c:v>
                </c:pt>
              </c:numCache>
            </c:numRef>
          </c:val>
        </c:ser>
        <c:axId val="30767744"/>
        <c:axId val="30769920"/>
      </c:barChart>
      <c:catAx>
        <c:axId val="30767744"/>
        <c:scaling>
          <c:orientation val="minMax"/>
        </c:scaling>
        <c:axPos val="b"/>
        <c:title>
          <c:tx>
            <c:rich>
              <a:bodyPr/>
              <a:lstStyle/>
              <a:p>
                <a:pPr>
                  <a:defRPr lang="en-GB"/>
                </a:pPr>
                <a:r>
                  <a:rPr lang="en-US"/>
                  <a:t>age group (years)</a:t>
                </a:r>
              </a:p>
            </c:rich>
          </c:tx>
        </c:title>
        <c:tickLblPos val="nextTo"/>
        <c:txPr>
          <a:bodyPr/>
          <a:lstStyle/>
          <a:p>
            <a:pPr>
              <a:defRPr lang="en-GB"/>
            </a:pPr>
            <a:endParaRPr lang="en-US"/>
          </a:p>
        </c:txPr>
        <c:crossAx val="30769920"/>
        <c:crosses val="autoZero"/>
        <c:auto val="1"/>
        <c:lblAlgn val="ctr"/>
        <c:lblOffset val="100"/>
      </c:catAx>
      <c:valAx>
        <c:axId val="30769920"/>
        <c:scaling>
          <c:orientation val="minMax"/>
        </c:scaling>
        <c:axPos val="l"/>
        <c:majorGridlines/>
        <c:title>
          <c:tx>
            <c:rich>
              <a:bodyPr rot="-5400000" vert="horz"/>
              <a:lstStyle/>
              <a:p>
                <a:pPr>
                  <a:defRPr lang="en-GB"/>
                </a:pPr>
                <a:r>
                  <a:rPr lang="en-US"/>
                  <a:t>prevalence of anaemia (%)</a:t>
                </a:r>
              </a:p>
            </c:rich>
          </c:tx>
        </c:title>
        <c:numFmt formatCode="General" sourceLinked="1"/>
        <c:tickLblPos val="nextTo"/>
        <c:txPr>
          <a:bodyPr/>
          <a:lstStyle/>
          <a:p>
            <a:pPr>
              <a:defRPr lang="en-GB"/>
            </a:pPr>
            <a:endParaRPr lang="en-US"/>
          </a:p>
        </c:txPr>
        <c:crossAx val="30767744"/>
        <c:crosses val="autoZero"/>
        <c:crossBetween val="between"/>
      </c:valAx>
    </c:plotArea>
    <c:legend>
      <c:legendPos val="r"/>
      <c:txPr>
        <a:bodyPr/>
        <a:lstStyle/>
        <a:p>
          <a:pPr>
            <a:defRPr lang="en-GB"/>
          </a:pPr>
          <a:endParaRPr lang="en-US"/>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style val="4"/>
  <c:chart>
    <c:autoTitleDeleted val="1"/>
    <c:plotArea>
      <c:layout/>
      <c:barChart>
        <c:barDir val="col"/>
        <c:grouping val="clustered"/>
        <c:ser>
          <c:idx val="0"/>
          <c:order val="0"/>
          <c:tx>
            <c:strRef>
              <c:f>Sheet3!$B$1</c:f>
              <c:strCache>
                <c:ptCount val="1"/>
                <c:pt idx="0">
                  <c:v>HB</c:v>
                </c:pt>
              </c:strCache>
            </c:strRef>
          </c:tx>
          <c:errBars>
            <c:errBarType val="both"/>
            <c:errValType val="cust"/>
            <c:plus>
              <c:numRef>
                <c:f>Sheet3!$E$2:$E$5</c:f>
                <c:numCache>
                  <c:formatCode>General</c:formatCode>
                  <c:ptCount val="4"/>
                  <c:pt idx="0">
                    <c:v>0.94499999999999362</c:v>
                  </c:pt>
                  <c:pt idx="1">
                    <c:v>0.92800000000001204</c:v>
                  </c:pt>
                  <c:pt idx="2">
                    <c:v>1.480000000000004</c:v>
                  </c:pt>
                  <c:pt idx="3">
                    <c:v>2.2800000000000011</c:v>
                  </c:pt>
                </c:numCache>
              </c:numRef>
            </c:plus>
            <c:minus>
              <c:numRef>
                <c:f>Sheet3!$F$2:$F$5</c:f>
                <c:numCache>
                  <c:formatCode>General</c:formatCode>
                  <c:ptCount val="4"/>
                  <c:pt idx="0">
                    <c:v>0.94599999999999862</c:v>
                  </c:pt>
                  <c:pt idx="1">
                    <c:v>0.92799999999999705</c:v>
                  </c:pt>
                  <c:pt idx="2">
                    <c:v>2.9799999999999867</c:v>
                  </c:pt>
                  <c:pt idx="3">
                    <c:v>2.2800000000000011</c:v>
                  </c:pt>
                </c:numCache>
              </c:numRef>
            </c:minus>
          </c:errBars>
          <c:cat>
            <c:strRef>
              <c:f>Sheet3!$A$2:$A$5</c:f>
              <c:strCache>
                <c:ptCount val="4"/>
                <c:pt idx="0">
                  <c:v>No (0)</c:v>
                </c:pt>
                <c:pt idx="1">
                  <c:v>Low density (1-999)</c:v>
                </c:pt>
                <c:pt idx="2">
                  <c:v>Medium density (1000-2499)</c:v>
                </c:pt>
                <c:pt idx="3">
                  <c:v>High density (2500&gt;)</c:v>
                </c:pt>
              </c:strCache>
            </c:strRef>
          </c:cat>
          <c:val>
            <c:numRef>
              <c:f>Sheet3!$B$2:$B$5</c:f>
              <c:numCache>
                <c:formatCode>General</c:formatCode>
                <c:ptCount val="4"/>
                <c:pt idx="0">
                  <c:v>128.11799999999999</c:v>
                </c:pt>
                <c:pt idx="1">
                  <c:v>124.02199999999999</c:v>
                </c:pt>
                <c:pt idx="2">
                  <c:v>119.117</c:v>
                </c:pt>
                <c:pt idx="3">
                  <c:v>117.405</c:v>
                </c:pt>
              </c:numCache>
            </c:numRef>
          </c:val>
        </c:ser>
        <c:axId val="30861952"/>
        <c:axId val="30864128"/>
      </c:barChart>
      <c:catAx>
        <c:axId val="30861952"/>
        <c:scaling>
          <c:orientation val="minMax"/>
        </c:scaling>
        <c:axPos val="b"/>
        <c:title>
          <c:tx>
            <c:rich>
              <a:bodyPr/>
              <a:lstStyle/>
              <a:p>
                <a:pPr>
                  <a:defRPr lang="en-GB"/>
                </a:pPr>
                <a:r>
                  <a:rPr lang="en-US"/>
                  <a:t>density of infection (p/µl)</a:t>
                </a:r>
              </a:p>
            </c:rich>
          </c:tx>
        </c:title>
        <c:tickLblPos val="nextTo"/>
        <c:txPr>
          <a:bodyPr/>
          <a:lstStyle/>
          <a:p>
            <a:pPr>
              <a:defRPr lang="en-GB"/>
            </a:pPr>
            <a:endParaRPr lang="en-US"/>
          </a:p>
        </c:txPr>
        <c:crossAx val="30864128"/>
        <c:crosses val="autoZero"/>
        <c:auto val="1"/>
        <c:lblAlgn val="ctr"/>
        <c:lblOffset val="100"/>
      </c:catAx>
      <c:valAx>
        <c:axId val="30864128"/>
        <c:scaling>
          <c:orientation val="minMax"/>
        </c:scaling>
        <c:axPos val="l"/>
        <c:majorGridlines/>
        <c:title>
          <c:tx>
            <c:rich>
              <a:bodyPr rot="-5400000" vert="horz"/>
              <a:lstStyle/>
              <a:p>
                <a:pPr>
                  <a:defRPr lang="en-GB"/>
                </a:pPr>
                <a:r>
                  <a:rPr lang="en-US"/>
                  <a:t>mean HB concentration (g/dL)</a:t>
                </a:r>
              </a:p>
            </c:rich>
          </c:tx>
        </c:title>
        <c:numFmt formatCode="General" sourceLinked="1"/>
        <c:tickLblPos val="nextTo"/>
        <c:txPr>
          <a:bodyPr/>
          <a:lstStyle/>
          <a:p>
            <a:pPr>
              <a:defRPr lang="en-GB"/>
            </a:pPr>
            <a:endParaRPr lang="en-US"/>
          </a:p>
        </c:txPr>
        <c:crossAx val="30861952"/>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E712C4-BBD2-2447-9F00-86E53C124937}" type="doc">
      <dgm:prSet loTypeId="urn:microsoft.com/office/officeart/2005/8/layout/radial1" loCatId="relationship" qsTypeId="urn:microsoft.com/office/officeart/2005/8/quickstyle/simple4" qsCatId="simple" csTypeId="urn:microsoft.com/office/officeart/2005/8/colors/colorful1" csCatId="colorful" phldr="1"/>
      <dgm:spPr/>
      <dgm:t>
        <a:bodyPr/>
        <a:lstStyle/>
        <a:p>
          <a:endParaRPr lang="en-US"/>
        </a:p>
      </dgm:t>
    </dgm:pt>
    <dgm:pt modelId="{AEB96C8E-F8F5-DD4E-9288-6DC53EDDE809}">
      <dgm:prSet phldrT="[Text]"/>
      <dgm:spPr>
        <a:solidFill>
          <a:schemeClr val="accent2">
            <a:lumMod val="40000"/>
            <a:lumOff val="60000"/>
          </a:schemeClr>
        </a:solidFill>
      </dgm:spPr>
      <dgm:t>
        <a:bodyPr/>
        <a:lstStyle/>
        <a:p>
          <a:r>
            <a:rPr lang="en-US" dirty="0" smtClean="0"/>
            <a:t>Risk Factors for </a:t>
          </a:r>
          <a:r>
            <a:rPr lang="en-US" i="1" dirty="0" smtClean="0"/>
            <a:t>P. falciparum</a:t>
          </a:r>
          <a:endParaRPr lang="en-US" i="1" dirty="0"/>
        </a:p>
      </dgm:t>
    </dgm:pt>
    <dgm:pt modelId="{EB41C443-3157-234C-BFBE-37DBEAF5E151}" type="parTrans" cxnId="{C645A6FB-B967-0A4C-AAF5-5E6F6FDE31BF}">
      <dgm:prSet/>
      <dgm:spPr/>
      <dgm:t>
        <a:bodyPr/>
        <a:lstStyle/>
        <a:p>
          <a:endParaRPr lang="en-US"/>
        </a:p>
      </dgm:t>
    </dgm:pt>
    <dgm:pt modelId="{6E9B5730-B7C8-564D-8236-818D164E90B4}" type="sibTrans" cxnId="{C645A6FB-B967-0A4C-AAF5-5E6F6FDE31BF}">
      <dgm:prSet/>
      <dgm:spPr/>
      <dgm:t>
        <a:bodyPr/>
        <a:lstStyle/>
        <a:p>
          <a:endParaRPr lang="en-US"/>
        </a:p>
      </dgm:t>
    </dgm:pt>
    <dgm:pt modelId="{9C0136AB-9453-454F-AFAC-C3774A03797D}">
      <dgm:prSet phldrT="[Text]"/>
      <dgm:spPr/>
      <dgm:t>
        <a:bodyPr/>
        <a:lstStyle/>
        <a:p>
          <a:r>
            <a:rPr lang="en-US" dirty="0" smtClean="0"/>
            <a:t>Age</a:t>
          </a:r>
          <a:endParaRPr lang="en-US" dirty="0"/>
        </a:p>
      </dgm:t>
    </dgm:pt>
    <dgm:pt modelId="{D495AFD4-052A-B84B-AAE8-3112115B307B}" type="parTrans" cxnId="{6E13D665-9372-C147-BCB0-1602A19EE791}">
      <dgm:prSet/>
      <dgm:spPr/>
      <dgm:t>
        <a:bodyPr/>
        <a:lstStyle/>
        <a:p>
          <a:endParaRPr lang="en-US"/>
        </a:p>
      </dgm:t>
    </dgm:pt>
    <dgm:pt modelId="{186C2E3A-1772-EE4C-9538-F283D05B8055}" type="sibTrans" cxnId="{6E13D665-9372-C147-BCB0-1602A19EE791}">
      <dgm:prSet/>
      <dgm:spPr/>
      <dgm:t>
        <a:bodyPr/>
        <a:lstStyle/>
        <a:p>
          <a:endParaRPr lang="en-US"/>
        </a:p>
      </dgm:t>
    </dgm:pt>
    <dgm:pt modelId="{F8CC4615-FD4C-FA47-9A05-E9A185C56418}">
      <dgm:prSet phldrT="[Text]"/>
      <dgm:spPr>
        <a:solidFill>
          <a:srgbClr val="3366FF"/>
        </a:solidFill>
      </dgm:spPr>
      <dgm:t>
        <a:bodyPr/>
        <a:lstStyle/>
        <a:p>
          <a:r>
            <a:rPr lang="en-US" dirty="0" smtClean="0"/>
            <a:t>SES</a:t>
          </a:r>
          <a:endParaRPr lang="en-US" dirty="0"/>
        </a:p>
      </dgm:t>
    </dgm:pt>
    <dgm:pt modelId="{C133B913-8BED-FA40-AA59-BD027F99E993}" type="parTrans" cxnId="{06B11698-13F9-FD49-9C9B-12DBE5A047F1}">
      <dgm:prSet/>
      <dgm:spPr/>
      <dgm:t>
        <a:bodyPr/>
        <a:lstStyle/>
        <a:p>
          <a:endParaRPr lang="en-US"/>
        </a:p>
      </dgm:t>
    </dgm:pt>
    <dgm:pt modelId="{DB51C693-7A12-4041-8886-6D6185D9ADD8}" type="sibTrans" cxnId="{06B11698-13F9-FD49-9C9B-12DBE5A047F1}">
      <dgm:prSet/>
      <dgm:spPr/>
      <dgm:t>
        <a:bodyPr/>
        <a:lstStyle/>
        <a:p>
          <a:endParaRPr lang="en-US"/>
        </a:p>
      </dgm:t>
    </dgm:pt>
    <dgm:pt modelId="{430382D0-DFFF-8F42-9623-DD38C5F495EE}">
      <dgm:prSet phldrT="[Text]"/>
      <dgm:spPr>
        <a:solidFill>
          <a:srgbClr val="FF6600"/>
        </a:solidFill>
      </dgm:spPr>
      <dgm:t>
        <a:bodyPr/>
        <a:lstStyle/>
        <a:p>
          <a:r>
            <a:rPr lang="en-US" dirty="0" smtClean="0"/>
            <a:t># of bed nets</a:t>
          </a:r>
          <a:endParaRPr lang="en-US" dirty="0"/>
        </a:p>
      </dgm:t>
    </dgm:pt>
    <dgm:pt modelId="{6D503575-B5C0-0E4B-B17F-8F1BA58F3FFA}" type="parTrans" cxnId="{4664FFD8-DD99-B54B-B5C3-FB7DE1915A16}">
      <dgm:prSet/>
      <dgm:spPr/>
      <dgm:t>
        <a:bodyPr/>
        <a:lstStyle/>
        <a:p>
          <a:endParaRPr lang="en-US"/>
        </a:p>
      </dgm:t>
    </dgm:pt>
    <dgm:pt modelId="{33CBE010-96E7-554A-A0E5-4F5B65B0DA52}" type="sibTrans" cxnId="{4664FFD8-DD99-B54B-B5C3-FB7DE1915A16}">
      <dgm:prSet/>
      <dgm:spPr/>
      <dgm:t>
        <a:bodyPr/>
        <a:lstStyle/>
        <a:p>
          <a:endParaRPr lang="en-US"/>
        </a:p>
      </dgm:t>
    </dgm:pt>
    <dgm:pt modelId="{B46F5042-A318-854B-A616-3B49854DF23D}">
      <dgm:prSet phldrT="[Text]"/>
      <dgm:spPr>
        <a:solidFill>
          <a:srgbClr val="FF0000"/>
        </a:solidFill>
      </dgm:spPr>
      <dgm:t>
        <a:bodyPr/>
        <a:lstStyle/>
        <a:p>
          <a:r>
            <a:rPr lang="en-US" dirty="0" smtClean="0"/>
            <a:t>Stunting</a:t>
          </a:r>
          <a:endParaRPr lang="en-US" dirty="0"/>
        </a:p>
      </dgm:t>
    </dgm:pt>
    <dgm:pt modelId="{93CF2938-E13F-DC4A-A39B-3B72519E19D6}" type="parTrans" cxnId="{93B234DC-85AB-CF43-BB61-C7B90168C56F}">
      <dgm:prSet/>
      <dgm:spPr/>
      <dgm:t>
        <a:bodyPr/>
        <a:lstStyle/>
        <a:p>
          <a:endParaRPr lang="en-US"/>
        </a:p>
      </dgm:t>
    </dgm:pt>
    <dgm:pt modelId="{7F4E3F30-6BDB-4A49-BAA6-6F9A54832C8B}" type="sibTrans" cxnId="{93B234DC-85AB-CF43-BB61-C7B90168C56F}">
      <dgm:prSet/>
      <dgm:spPr/>
      <dgm:t>
        <a:bodyPr/>
        <a:lstStyle/>
        <a:p>
          <a:endParaRPr lang="en-US"/>
        </a:p>
      </dgm:t>
    </dgm:pt>
    <dgm:pt modelId="{BA70B25F-1626-E040-89E0-52AE73D913CC}">
      <dgm:prSet/>
      <dgm:spPr/>
      <dgm:t>
        <a:bodyPr/>
        <a:lstStyle/>
        <a:p>
          <a:endParaRPr lang="en-US" dirty="0"/>
        </a:p>
      </dgm:t>
    </dgm:pt>
    <dgm:pt modelId="{1E379846-3F20-7043-AF80-4DF50F67A066}" type="parTrans" cxnId="{869E156F-8349-E946-B903-D09E89D27277}">
      <dgm:prSet/>
      <dgm:spPr/>
      <dgm:t>
        <a:bodyPr/>
        <a:lstStyle/>
        <a:p>
          <a:endParaRPr lang="en-US"/>
        </a:p>
      </dgm:t>
    </dgm:pt>
    <dgm:pt modelId="{2614895F-E863-A14C-9E27-8FBD11B6C512}" type="sibTrans" cxnId="{869E156F-8349-E946-B903-D09E89D27277}">
      <dgm:prSet/>
      <dgm:spPr/>
      <dgm:t>
        <a:bodyPr/>
        <a:lstStyle/>
        <a:p>
          <a:endParaRPr lang="en-US"/>
        </a:p>
      </dgm:t>
    </dgm:pt>
    <dgm:pt modelId="{092562A2-3B24-CD44-9D08-BF92E8DCDC1B}">
      <dgm:prSet/>
      <dgm:spPr>
        <a:solidFill>
          <a:srgbClr val="660066"/>
        </a:solidFill>
      </dgm:spPr>
      <dgm:t>
        <a:bodyPr/>
        <a:lstStyle/>
        <a:p>
          <a:r>
            <a:rPr lang="en-US" dirty="0" smtClean="0"/>
            <a:t>Child net use</a:t>
          </a:r>
          <a:endParaRPr lang="en-US" dirty="0"/>
        </a:p>
      </dgm:t>
    </dgm:pt>
    <dgm:pt modelId="{73AF0DD2-AB42-A848-BDB7-50C7D94A14DB}" type="parTrans" cxnId="{88A7C1C8-423F-1C48-9D46-5AAADE9D7F80}">
      <dgm:prSet/>
      <dgm:spPr/>
      <dgm:t>
        <a:bodyPr/>
        <a:lstStyle/>
        <a:p>
          <a:endParaRPr lang="en-US"/>
        </a:p>
      </dgm:t>
    </dgm:pt>
    <dgm:pt modelId="{C6B2BB7D-0F17-A04E-9C20-3D69DF9E7787}" type="sibTrans" cxnId="{88A7C1C8-423F-1C48-9D46-5AAADE9D7F80}">
      <dgm:prSet/>
      <dgm:spPr/>
      <dgm:t>
        <a:bodyPr/>
        <a:lstStyle/>
        <a:p>
          <a:endParaRPr lang="en-US"/>
        </a:p>
      </dgm:t>
    </dgm:pt>
    <dgm:pt modelId="{CCAD3B0A-7591-884B-963A-8A449E8C719F}">
      <dgm:prSet/>
      <dgm:spPr>
        <a:solidFill>
          <a:srgbClr val="FF0066"/>
        </a:solidFill>
      </dgm:spPr>
      <dgm:t>
        <a:bodyPr/>
        <a:lstStyle/>
        <a:p>
          <a:r>
            <a:rPr lang="en-US" dirty="0" smtClean="0"/>
            <a:t>Recently sick</a:t>
          </a:r>
          <a:endParaRPr lang="en-US" dirty="0"/>
        </a:p>
      </dgm:t>
    </dgm:pt>
    <dgm:pt modelId="{1BEE77AF-809F-3E4F-969E-2BDB5C1D9BA4}" type="parTrans" cxnId="{E80401AC-4EAE-6B4A-9C5A-359647CB1E2E}">
      <dgm:prSet/>
      <dgm:spPr/>
      <dgm:t>
        <a:bodyPr/>
        <a:lstStyle/>
        <a:p>
          <a:endParaRPr lang="en-US"/>
        </a:p>
      </dgm:t>
    </dgm:pt>
    <dgm:pt modelId="{928DAC37-4CDF-7947-948E-CB0EA4D0B508}" type="sibTrans" cxnId="{E80401AC-4EAE-6B4A-9C5A-359647CB1E2E}">
      <dgm:prSet/>
      <dgm:spPr/>
      <dgm:t>
        <a:bodyPr/>
        <a:lstStyle/>
        <a:p>
          <a:endParaRPr lang="en-US"/>
        </a:p>
      </dgm:t>
    </dgm:pt>
    <dgm:pt modelId="{193DEDD3-EBD4-E140-BA0D-E06D4A0AC77B}">
      <dgm:prSet/>
      <dgm:spPr>
        <a:solidFill>
          <a:srgbClr val="008000"/>
        </a:solidFill>
      </dgm:spPr>
      <dgm:t>
        <a:bodyPr/>
        <a:lstStyle/>
        <a:p>
          <a:r>
            <a:rPr lang="en-US" dirty="0" smtClean="0"/>
            <a:t>Educational Zone</a:t>
          </a:r>
          <a:endParaRPr lang="en-US" dirty="0"/>
        </a:p>
      </dgm:t>
    </dgm:pt>
    <dgm:pt modelId="{C75F6A16-2F00-7841-99AC-BD0E522BD2F0}" type="parTrans" cxnId="{A0D17B07-5784-F649-AAD3-749033747693}">
      <dgm:prSet/>
      <dgm:spPr/>
      <dgm:t>
        <a:bodyPr/>
        <a:lstStyle/>
        <a:p>
          <a:endParaRPr lang="en-US"/>
        </a:p>
      </dgm:t>
    </dgm:pt>
    <dgm:pt modelId="{144925D7-B3A6-7040-9E41-4163D2655E57}" type="sibTrans" cxnId="{A0D17B07-5784-F649-AAD3-749033747693}">
      <dgm:prSet/>
      <dgm:spPr/>
      <dgm:t>
        <a:bodyPr/>
        <a:lstStyle/>
        <a:p>
          <a:endParaRPr lang="en-US"/>
        </a:p>
      </dgm:t>
    </dgm:pt>
    <dgm:pt modelId="{DCB409B7-63F3-A945-B539-D82886205469}">
      <dgm:prSet phldrT="[Text]"/>
      <dgm:spPr>
        <a:solidFill>
          <a:schemeClr val="accent1">
            <a:lumMod val="75000"/>
          </a:schemeClr>
        </a:solidFill>
      </dgm:spPr>
      <dgm:t>
        <a:bodyPr/>
        <a:lstStyle/>
        <a:p>
          <a:r>
            <a:rPr lang="en-US" dirty="0" smtClean="0"/>
            <a:t>Parent education</a:t>
          </a:r>
          <a:endParaRPr lang="en-US" dirty="0"/>
        </a:p>
      </dgm:t>
    </dgm:pt>
    <dgm:pt modelId="{881C0C96-7645-F54C-8AC8-D7202D2FF791}" type="parTrans" cxnId="{68C8F612-71B8-6C4B-A046-7CB6056F63D0}">
      <dgm:prSet/>
      <dgm:spPr/>
      <dgm:t>
        <a:bodyPr/>
        <a:lstStyle/>
        <a:p>
          <a:endParaRPr lang="en-US"/>
        </a:p>
      </dgm:t>
    </dgm:pt>
    <dgm:pt modelId="{753F824C-6B60-C943-AEBE-C41F27DAABA8}" type="sibTrans" cxnId="{68C8F612-71B8-6C4B-A046-7CB6056F63D0}">
      <dgm:prSet/>
      <dgm:spPr/>
      <dgm:t>
        <a:bodyPr/>
        <a:lstStyle/>
        <a:p>
          <a:endParaRPr lang="en-US"/>
        </a:p>
      </dgm:t>
    </dgm:pt>
    <dgm:pt modelId="{C8BCAD51-FA85-874E-95A2-48F54A8E07DC}" type="pres">
      <dgm:prSet presAssocID="{42E712C4-BBD2-2447-9F00-86E53C124937}" presName="cycle" presStyleCnt="0">
        <dgm:presLayoutVars>
          <dgm:chMax val="1"/>
          <dgm:dir/>
          <dgm:animLvl val="ctr"/>
          <dgm:resizeHandles val="exact"/>
        </dgm:presLayoutVars>
      </dgm:prSet>
      <dgm:spPr/>
      <dgm:t>
        <a:bodyPr/>
        <a:lstStyle/>
        <a:p>
          <a:endParaRPr lang="en-GB"/>
        </a:p>
      </dgm:t>
    </dgm:pt>
    <dgm:pt modelId="{B56CE007-747A-0248-ACCA-F1FB95089881}" type="pres">
      <dgm:prSet presAssocID="{AEB96C8E-F8F5-DD4E-9288-6DC53EDDE809}" presName="centerShape" presStyleLbl="node0" presStyleIdx="0" presStyleCnt="1" custScaleX="194867" custScaleY="173215"/>
      <dgm:spPr/>
      <dgm:t>
        <a:bodyPr/>
        <a:lstStyle/>
        <a:p>
          <a:endParaRPr lang="en-US"/>
        </a:p>
      </dgm:t>
    </dgm:pt>
    <dgm:pt modelId="{C8190567-66BB-A741-A823-2022522B6C7D}" type="pres">
      <dgm:prSet presAssocID="{D495AFD4-052A-B84B-AAE8-3112115B307B}" presName="Name9" presStyleLbl="parChTrans1D2" presStyleIdx="0" presStyleCnt="8"/>
      <dgm:spPr/>
      <dgm:t>
        <a:bodyPr/>
        <a:lstStyle/>
        <a:p>
          <a:endParaRPr lang="en-GB"/>
        </a:p>
      </dgm:t>
    </dgm:pt>
    <dgm:pt modelId="{105478AB-9912-2A46-888A-6DDC9DAE92E7}" type="pres">
      <dgm:prSet presAssocID="{D495AFD4-052A-B84B-AAE8-3112115B307B}" presName="connTx" presStyleLbl="parChTrans1D2" presStyleIdx="0" presStyleCnt="8"/>
      <dgm:spPr/>
      <dgm:t>
        <a:bodyPr/>
        <a:lstStyle/>
        <a:p>
          <a:endParaRPr lang="en-GB"/>
        </a:p>
      </dgm:t>
    </dgm:pt>
    <dgm:pt modelId="{21CF53E7-C0A0-0F4E-B4A2-AFD7F91A1A2C}" type="pres">
      <dgm:prSet presAssocID="{9C0136AB-9453-454F-AFAC-C3774A03797D}" presName="node" presStyleLbl="node1" presStyleIdx="0" presStyleCnt="8" custScaleX="127315" custScaleY="100653">
        <dgm:presLayoutVars>
          <dgm:bulletEnabled val="1"/>
        </dgm:presLayoutVars>
      </dgm:prSet>
      <dgm:spPr/>
      <dgm:t>
        <a:bodyPr/>
        <a:lstStyle/>
        <a:p>
          <a:endParaRPr lang="en-US"/>
        </a:p>
      </dgm:t>
    </dgm:pt>
    <dgm:pt modelId="{D6F98DA4-829C-4A43-8CFD-105EAB09B63E}" type="pres">
      <dgm:prSet presAssocID="{C133B913-8BED-FA40-AA59-BD027F99E993}" presName="Name9" presStyleLbl="parChTrans1D2" presStyleIdx="1" presStyleCnt="8"/>
      <dgm:spPr/>
      <dgm:t>
        <a:bodyPr/>
        <a:lstStyle/>
        <a:p>
          <a:endParaRPr lang="en-GB"/>
        </a:p>
      </dgm:t>
    </dgm:pt>
    <dgm:pt modelId="{543B4A8E-4471-B24E-8BC9-378BF3B64102}" type="pres">
      <dgm:prSet presAssocID="{C133B913-8BED-FA40-AA59-BD027F99E993}" presName="connTx" presStyleLbl="parChTrans1D2" presStyleIdx="1" presStyleCnt="8"/>
      <dgm:spPr/>
      <dgm:t>
        <a:bodyPr/>
        <a:lstStyle/>
        <a:p>
          <a:endParaRPr lang="en-GB"/>
        </a:p>
      </dgm:t>
    </dgm:pt>
    <dgm:pt modelId="{AE84402B-45B6-6F4B-81EB-831D9020A75C}" type="pres">
      <dgm:prSet presAssocID="{F8CC4615-FD4C-FA47-9A05-E9A185C56418}" presName="node" presStyleLbl="node1" presStyleIdx="1" presStyleCnt="8" custScaleX="123293" custScaleY="122461">
        <dgm:presLayoutVars>
          <dgm:bulletEnabled val="1"/>
        </dgm:presLayoutVars>
      </dgm:prSet>
      <dgm:spPr/>
      <dgm:t>
        <a:bodyPr/>
        <a:lstStyle/>
        <a:p>
          <a:endParaRPr lang="en-GB"/>
        </a:p>
      </dgm:t>
    </dgm:pt>
    <dgm:pt modelId="{4440729A-CF6C-5D47-8260-DAC741AFBAE0}" type="pres">
      <dgm:prSet presAssocID="{6D503575-B5C0-0E4B-B17F-8F1BA58F3FFA}" presName="Name9" presStyleLbl="parChTrans1D2" presStyleIdx="2" presStyleCnt="8"/>
      <dgm:spPr/>
      <dgm:t>
        <a:bodyPr/>
        <a:lstStyle/>
        <a:p>
          <a:endParaRPr lang="en-GB"/>
        </a:p>
      </dgm:t>
    </dgm:pt>
    <dgm:pt modelId="{3C47AC63-E965-0847-88A7-4CCB9E8D5417}" type="pres">
      <dgm:prSet presAssocID="{6D503575-B5C0-0E4B-B17F-8F1BA58F3FFA}" presName="connTx" presStyleLbl="parChTrans1D2" presStyleIdx="2" presStyleCnt="8"/>
      <dgm:spPr/>
      <dgm:t>
        <a:bodyPr/>
        <a:lstStyle/>
        <a:p>
          <a:endParaRPr lang="en-GB"/>
        </a:p>
      </dgm:t>
    </dgm:pt>
    <dgm:pt modelId="{6C119E41-C061-9445-B48F-7BB45015C7F2}" type="pres">
      <dgm:prSet presAssocID="{430382D0-DFFF-8F42-9623-DD38C5F495EE}" presName="node" presStyleLbl="node1" presStyleIdx="2" presStyleCnt="8" custScaleX="121376" custScaleY="116626">
        <dgm:presLayoutVars>
          <dgm:bulletEnabled val="1"/>
        </dgm:presLayoutVars>
      </dgm:prSet>
      <dgm:spPr/>
      <dgm:t>
        <a:bodyPr/>
        <a:lstStyle/>
        <a:p>
          <a:endParaRPr lang="en-GB"/>
        </a:p>
      </dgm:t>
    </dgm:pt>
    <dgm:pt modelId="{361EA175-170C-3E4C-95AA-E52CF5D5EA84}" type="pres">
      <dgm:prSet presAssocID="{93CF2938-E13F-DC4A-A39B-3B72519E19D6}" presName="Name9" presStyleLbl="parChTrans1D2" presStyleIdx="3" presStyleCnt="8"/>
      <dgm:spPr/>
      <dgm:t>
        <a:bodyPr/>
        <a:lstStyle/>
        <a:p>
          <a:endParaRPr lang="en-GB"/>
        </a:p>
      </dgm:t>
    </dgm:pt>
    <dgm:pt modelId="{A728E770-00A9-8348-9544-8BE00C4A0358}" type="pres">
      <dgm:prSet presAssocID="{93CF2938-E13F-DC4A-A39B-3B72519E19D6}" presName="connTx" presStyleLbl="parChTrans1D2" presStyleIdx="3" presStyleCnt="8"/>
      <dgm:spPr/>
      <dgm:t>
        <a:bodyPr/>
        <a:lstStyle/>
        <a:p>
          <a:endParaRPr lang="en-GB"/>
        </a:p>
      </dgm:t>
    </dgm:pt>
    <dgm:pt modelId="{C89ED0D1-B87A-C340-BFC3-049C62B09B49}" type="pres">
      <dgm:prSet presAssocID="{B46F5042-A318-854B-A616-3B49854DF23D}" presName="node" presStyleLbl="node1" presStyleIdx="3" presStyleCnt="8" custScaleX="122462" custScaleY="115927">
        <dgm:presLayoutVars>
          <dgm:bulletEnabled val="1"/>
        </dgm:presLayoutVars>
      </dgm:prSet>
      <dgm:spPr/>
      <dgm:t>
        <a:bodyPr/>
        <a:lstStyle/>
        <a:p>
          <a:endParaRPr lang="en-GB"/>
        </a:p>
      </dgm:t>
    </dgm:pt>
    <dgm:pt modelId="{EA620059-2CEE-A143-A0D7-2A16A92C3533}" type="pres">
      <dgm:prSet presAssocID="{881C0C96-7645-F54C-8AC8-D7202D2FF791}" presName="Name9" presStyleLbl="parChTrans1D2" presStyleIdx="4" presStyleCnt="8"/>
      <dgm:spPr/>
      <dgm:t>
        <a:bodyPr/>
        <a:lstStyle/>
        <a:p>
          <a:endParaRPr lang="en-GB"/>
        </a:p>
      </dgm:t>
    </dgm:pt>
    <dgm:pt modelId="{47563245-EC74-ED4B-8B49-A45EC31FCDEE}" type="pres">
      <dgm:prSet presAssocID="{881C0C96-7645-F54C-8AC8-D7202D2FF791}" presName="connTx" presStyleLbl="parChTrans1D2" presStyleIdx="4" presStyleCnt="8"/>
      <dgm:spPr/>
      <dgm:t>
        <a:bodyPr/>
        <a:lstStyle/>
        <a:p>
          <a:endParaRPr lang="en-GB"/>
        </a:p>
      </dgm:t>
    </dgm:pt>
    <dgm:pt modelId="{0CCBFA66-7DE5-4B46-BD65-78F867E16754}" type="pres">
      <dgm:prSet presAssocID="{DCB409B7-63F3-A945-B539-D82886205469}" presName="node" presStyleLbl="node1" presStyleIdx="4" presStyleCnt="8" custScaleX="129806" custScaleY="92087">
        <dgm:presLayoutVars>
          <dgm:bulletEnabled val="1"/>
        </dgm:presLayoutVars>
      </dgm:prSet>
      <dgm:spPr/>
      <dgm:t>
        <a:bodyPr/>
        <a:lstStyle/>
        <a:p>
          <a:endParaRPr lang="en-GB"/>
        </a:p>
      </dgm:t>
    </dgm:pt>
    <dgm:pt modelId="{D23B6AAF-87E5-9A47-927C-9B29153E56D2}" type="pres">
      <dgm:prSet presAssocID="{73AF0DD2-AB42-A848-BDB7-50C7D94A14DB}" presName="Name9" presStyleLbl="parChTrans1D2" presStyleIdx="5" presStyleCnt="8"/>
      <dgm:spPr/>
      <dgm:t>
        <a:bodyPr/>
        <a:lstStyle/>
        <a:p>
          <a:endParaRPr lang="en-GB"/>
        </a:p>
      </dgm:t>
    </dgm:pt>
    <dgm:pt modelId="{9F3B55C9-119B-8E4F-802E-EC869491B5A8}" type="pres">
      <dgm:prSet presAssocID="{73AF0DD2-AB42-A848-BDB7-50C7D94A14DB}" presName="connTx" presStyleLbl="parChTrans1D2" presStyleIdx="5" presStyleCnt="8"/>
      <dgm:spPr/>
      <dgm:t>
        <a:bodyPr/>
        <a:lstStyle/>
        <a:p>
          <a:endParaRPr lang="en-GB"/>
        </a:p>
      </dgm:t>
    </dgm:pt>
    <dgm:pt modelId="{E996ADC4-D40B-FE47-8A79-693B5B5B8E44}" type="pres">
      <dgm:prSet presAssocID="{092562A2-3B24-CD44-9D08-BF92E8DCDC1B}" presName="node" presStyleLbl="node1" presStyleIdx="5" presStyleCnt="8" custScaleX="125784" custScaleY="114266">
        <dgm:presLayoutVars>
          <dgm:bulletEnabled val="1"/>
        </dgm:presLayoutVars>
      </dgm:prSet>
      <dgm:spPr/>
      <dgm:t>
        <a:bodyPr/>
        <a:lstStyle/>
        <a:p>
          <a:endParaRPr lang="en-US"/>
        </a:p>
      </dgm:t>
    </dgm:pt>
    <dgm:pt modelId="{EE05A7C6-2B7B-424C-B4A7-FAC4E6DA5E11}" type="pres">
      <dgm:prSet presAssocID="{1BEE77AF-809F-3E4F-969E-2BDB5C1D9BA4}" presName="Name9" presStyleLbl="parChTrans1D2" presStyleIdx="6" presStyleCnt="8"/>
      <dgm:spPr/>
      <dgm:t>
        <a:bodyPr/>
        <a:lstStyle/>
        <a:p>
          <a:endParaRPr lang="en-GB"/>
        </a:p>
      </dgm:t>
    </dgm:pt>
    <dgm:pt modelId="{0A90B34C-639B-C248-A38F-CF5E8339DD66}" type="pres">
      <dgm:prSet presAssocID="{1BEE77AF-809F-3E4F-969E-2BDB5C1D9BA4}" presName="connTx" presStyleLbl="parChTrans1D2" presStyleIdx="6" presStyleCnt="8"/>
      <dgm:spPr/>
      <dgm:t>
        <a:bodyPr/>
        <a:lstStyle/>
        <a:p>
          <a:endParaRPr lang="en-GB"/>
        </a:p>
      </dgm:t>
    </dgm:pt>
    <dgm:pt modelId="{9A47AA17-4CB4-434B-8A1E-CF96333C64F8}" type="pres">
      <dgm:prSet presAssocID="{CCAD3B0A-7591-884B-963A-8A449E8C719F}" presName="node" presStyleLbl="node1" presStyleIdx="6" presStyleCnt="8" custScaleX="123037" custScaleY="118288">
        <dgm:presLayoutVars>
          <dgm:bulletEnabled val="1"/>
        </dgm:presLayoutVars>
      </dgm:prSet>
      <dgm:spPr/>
      <dgm:t>
        <a:bodyPr/>
        <a:lstStyle/>
        <a:p>
          <a:endParaRPr lang="en-GB"/>
        </a:p>
      </dgm:t>
    </dgm:pt>
    <dgm:pt modelId="{4B99CFC1-BF60-AA47-A6BC-48F58637839F}" type="pres">
      <dgm:prSet presAssocID="{C75F6A16-2F00-7841-99AC-BD0E522BD2F0}" presName="Name9" presStyleLbl="parChTrans1D2" presStyleIdx="7" presStyleCnt="8"/>
      <dgm:spPr/>
      <dgm:t>
        <a:bodyPr/>
        <a:lstStyle/>
        <a:p>
          <a:endParaRPr lang="en-GB"/>
        </a:p>
      </dgm:t>
    </dgm:pt>
    <dgm:pt modelId="{D7C10783-D051-7B4E-806A-D69EAE9E859C}" type="pres">
      <dgm:prSet presAssocID="{C75F6A16-2F00-7841-99AC-BD0E522BD2F0}" presName="connTx" presStyleLbl="parChTrans1D2" presStyleIdx="7" presStyleCnt="8"/>
      <dgm:spPr/>
      <dgm:t>
        <a:bodyPr/>
        <a:lstStyle/>
        <a:p>
          <a:endParaRPr lang="en-GB"/>
        </a:p>
      </dgm:t>
    </dgm:pt>
    <dgm:pt modelId="{C38F0FA8-96EA-ED4F-BDE4-F5C33006CB81}" type="pres">
      <dgm:prSet presAssocID="{193DEDD3-EBD4-E140-BA0D-E06D4A0AC77B}" presName="node" presStyleLbl="node1" presStyleIdx="7" presStyleCnt="8" custScaleX="124123" custScaleY="114266">
        <dgm:presLayoutVars>
          <dgm:bulletEnabled val="1"/>
        </dgm:presLayoutVars>
      </dgm:prSet>
      <dgm:spPr/>
      <dgm:t>
        <a:bodyPr/>
        <a:lstStyle/>
        <a:p>
          <a:endParaRPr lang="en-US"/>
        </a:p>
      </dgm:t>
    </dgm:pt>
  </dgm:ptLst>
  <dgm:cxnLst>
    <dgm:cxn modelId="{628386C7-A073-9149-AD8A-A715B3F47890}" type="presOf" srcId="{881C0C96-7645-F54C-8AC8-D7202D2FF791}" destId="{47563245-EC74-ED4B-8B49-A45EC31FCDEE}" srcOrd="1" destOrd="0" presId="urn:microsoft.com/office/officeart/2005/8/layout/radial1"/>
    <dgm:cxn modelId="{3A2B7BB0-2A0C-0842-AB07-BCCF534B6C2D}" type="presOf" srcId="{092562A2-3B24-CD44-9D08-BF92E8DCDC1B}" destId="{E996ADC4-D40B-FE47-8A79-693B5B5B8E44}" srcOrd="0" destOrd="0" presId="urn:microsoft.com/office/officeart/2005/8/layout/radial1"/>
    <dgm:cxn modelId="{24E419C9-9FE5-AE4D-9F82-A6057AFFFD21}" type="presOf" srcId="{93CF2938-E13F-DC4A-A39B-3B72519E19D6}" destId="{361EA175-170C-3E4C-95AA-E52CF5D5EA84}" srcOrd="0" destOrd="0" presId="urn:microsoft.com/office/officeart/2005/8/layout/radial1"/>
    <dgm:cxn modelId="{6E13D665-9372-C147-BCB0-1602A19EE791}" srcId="{AEB96C8E-F8F5-DD4E-9288-6DC53EDDE809}" destId="{9C0136AB-9453-454F-AFAC-C3774A03797D}" srcOrd="0" destOrd="0" parTransId="{D495AFD4-052A-B84B-AAE8-3112115B307B}" sibTransId="{186C2E3A-1772-EE4C-9538-F283D05B8055}"/>
    <dgm:cxn modelId="{44DD4D8A-5AEF-804A-BE96-B637A413279A}" type="presOf" srcId="{C75F6A16-2F00-7841-99AC-BD0E522BD2F0}" destId="{4B99CFC1-BF60-AA47-A6BC-48F58637839F}" srcOrd="0" destOrd="0" presId="urn:microsoft.com/office/officeart/2005/8/layout/radial1"/>
    <dgm:cxn modelId="{6C2D647F-BD13-C243-B239-8A16AFB16F2E}" type="presOf" srcId="{93CF2938-E13F-DC4A-A39B-3B72519E19D6}" destId="{A728E770-00A9-8348-9544-8BE00C4A0358}" srcOrd="1" destOrd="0" presId="urn:microsoft.com/office/officeart/2005/8/layout/radial1"/>
    <dgm:cxn modelId="{F44ED0E9-FBC8-A04D-83EB-115989AC2681}" type="presOf" srcId="{B46F5042-A318-854B-A616-3B49854DF23D}" destId="{C89ED0D1-B87A-C340-BFC3-049C62B09B49}" srcOrd="0" destOrd="0" presId="urn:microsoft.com/office/officeart/2005/8/layout/radial1"/>
    <dgm:cxn modelId="{F4A670ED-E36B-8142-997F-FEEC17ABBFDD}" type="presOf" srcId="{73AF0DD2-AB42-A848-BDB7-50C7D94A14DB}" destId="{9F3B55C9-119B-8E4F-802E-EC869491B5A8}" srcOrd="1" destOrd="0" presId="urn:microsoft.com/office/officeart/2005/8/layout/radial1"/>
    <dgm:cxn modelId="{B20402F5-1F11-9C4B-9E13-CB8DCD0718FD}" type="presOf" srcId="{881C0C96-7645-F54C-8AC8-D7202D2FF791}" destId="{EA620059-2CEE-A143-A0D7-2A16A92C3533}" srcOrd="0" destOrd="0" presId="urn:microsoft.com/office/officeart/2005/8/layout/radial1"/>
    <dgm:cxn modelId="{C645A6FB-B967-0A4C-AAF5-5E6F6FDE31BF}" srcId="{42E712C4-BBD2-2447-9F00-86E53C124937}" destId="{AEB96C8E-F8F5-DD4E-9288-6DC53EDDE809}" srcOrd="0" destOrd="0" parTransId="{EB41C443-3157-234C-BFBE-37DBEAF5E151}" sibTransId="{6E9B5730-B7C8-564D-8236-818D164E90B4}"/>
    <dgm:cxn modelId="{A0D17B07-5784-F649-AAD3-749033747693}" srcId="{AEB96C8E-F8F5-DD4E-9288-6DC53EDDE809}" destId="{193DEDD3-EBD4-E140-BA0D-E06D4A0AC77B}" srcOrd="7" destOrd="0" parTransId="{C75F6A16-2F00-7841-99AC-BD0E522BD2F0}" sibTransId="{144925D7-B3A6-7040-9E41-4163D2655E57}"/>
    <dgm:cxn modelId="{72820D70-886C-F342-9544-47186BBF110E}" type="presOf" srcId="{6D503575-B5C0-0E4B-B17F-8F1BA58F3FFA}" destId="{4440729A-CF6C-5D47-8260-DAC741AFBAE0}" srcOrd="0" destOrd="0" presId="urn:microsoft.com/office/officeart/2005/8/layout/radial1"/>
    <dgm:cxn modelId="{855BB620-C66F-8045-8309-8E7F2B4D0A42}" type="presOf" srcId="{F8CC4615-FD4C-FA47-9A05-E9A185C56418}" destId="{AE84402B-45B6-6F4B-81EB-831D9020A75C}" srcOrd="0" destOrd="0" presId="urn:microsoft.com/office/officeart/2005/8/layout/radial1"/>
    <dgm:cxn modelId="{A2DF895D-D070-9440-86FA-3BB67E152612}" type="presOf" srcId="{AEB96C8E-F8F5-DD4E-9288-6DC53EDDE809}" destId="{B56CE007-747A-0248-ACCA-F1FB95089881}" srcOrd="0" destOrd="0" presId="urn:microsoft.com/office/officeart/2005/8/layout/radial1"/>
    <dgm:cxn modelId="{B47F7BC1-AE9B-C748-9A48-0A3780A69797}" type="presOf" srcId="{D495AFD4-052A-B84B-AAE8-3112115B307B}" destId="{C8190567-66BB-A741-A823-2022522B6C7D}" srcOrd="0" destOrd="0" presId="urn:microsoft.com/office/officeart/2005/8/layout/radial1"/>
    <dgm:cxn modelId="{6A607FA1-130E-FF41-9C8B-AD6355BA70F8}" type="presOf" srcId="{1BEE77AF-809F-3E4F-969E-2BDB5C1D9BA4}" destId="{0A90B34C-639B-C248-A38F-CF5E8339DD66}" srcOrd="1" destOrd="0" presId="urn:microsoft.com/office/officeart/2005/8/layout/radial1"/>
    <dgm:cxn modelId="{97A9295C-EA44-294D-9688-0021C99CE728}" type="presOf" srcId="{C75F6A16-2F00-7841-99AC-BD0E522BD2F0}" destId="{D7C10783-D051-7B4E-806A-D69EAE9E859C}" srcOrd="1" destOrd="0" presId="urn:microsoft.com/office/officeart/2005/8/layout/radial1"/>
    <dgm:cxn modelId="{D5C6BE40-1979-BD4A-871A-8C6C3575713F}" type="presOf" srcId="{D495AFD4-052A-B84B-AAE8-3112115B307B}" destId="{105478AB-9912-2A46-888A-6DDC9DAE92E7}" srcOrd="1" destOrd="0" presId="urn:microsoft.com/office/officeart/2005/8/layout/radial1"/>
    <dgm:cxn modelId="{E80401AC-4EAE-6B4A-9C5A-359647CB1E2E}" srcId="{AEB96C8E-F8F5-DD4E-9288-6DC53EDDE809}" destId="{CCAD3B0A-7591-884B-963A-8A449E8C719F}" srcOrd="6" destOrd="0" parTransId="{1BEE77AF-809F-3E4F-969E-2BDB5C1D9BA4}" sibTransId="{928DAC37-4CDF-7947-948E-CB0EA4D0B508}"/>
    <dgm:cxn modelId="{44A434D6-8F3D-3D4F-864D-0C29847B9F70}" type="presOf" srcId="{42E712C4-BBD2-2447-9F00-86E53C124937}" destId="{C8BCAD51-FA85-874E-95A2-48F54A8E07DC}" srcOrd="0" destOrd="0" presId="urn:microsoft.com/office/officeart/2005/8/layout/radial1"/>
    <dgm:cxn modelId="{574A91EC-F9B2-E74B-BC56-F9D8AC7367D1}" type="presOf" srcId="{73AF0DD2-AB42-A848-BDB7-50C7D94A14DB}" destId="{D23B6AAF-87E5-9A47-927C-9B29153E56D2}" srcOrd="0" destOrd="0" presId="urn:microsoft.com/office/officeart/2005/8/layout/radial1"/>
    <dgm:cxn modelId="{4664FFD8-DD99-B54B-B5C3-FB7DE1915A16}" srcId="{AEB96C8E-F8F5-DD4E-9288-6DC53EDDE809}" destId="{430382D0-DFFF-8F42-9623-DD38C5F495EE}" srcOrd="2" destOrd="0" parTransId="{6D503575-B5C0-0E4B-B17F-8F1BA58F3FFA}" sibTransId="{33CBE010-96E7-554A-A0E5-4F5B65B0DA52}"/>
    <dgm:cxn modelId="{93B234DC-85AB-CF43-BB61-C7B90168C56F}" srcId="{AEB96C8E-F8F5-DD4E-9288-6DC53EDDE809}" destId="{B46F5042-A318-854B-A616-3B49854DF23D}" srcOrd="3" destOrd="0" parTransId="{93CF2938-E13F-DC4A-A39B-3B72519E19D6}" sibTransId="{7F4E3F30-6BDB-4A49-BAA6-6F9A54832C8B}"/>
    <dgm:cxn modelId="{E4BC7E38-066B-164A-A987-E3CAC3126585}" type="presOf" srcId="{430382D0-DFFF-8F42-9623-DD38C5F495EE}" destId="{6C119E41-C061-9445-B48F-7BB45015C7F2}" srcOrd="0" destOrd="0" presId="urn:microsoft.com/office/officeart/2005/8/layout/radial1"/>
    <dgm:cxn modelId="{869E156F-8349-E946-B903-D09E89D27277}" srcId="{42E712C4-BBD2-2447-9F00-86E53C124937}" destId="{BA70B25F-1626-E040-89E0-52AE73D913CC}" srcOrd="1" destOrd="0" parTransId="{1E379846-3F20-7043-AF80-4DF50F67A066}" sibTransId="{2614895F-E863-A14C-9E27-8FBD11B6C512}"/>
    <dgm:cxn modelId="{7E7ACFE1-099C-5043-9969-51D42EF73903}" type="presOf" srcId="{CCAD3B0A-7591-884B-963A-8A449E8C719F}" destId="{9A47AA17-4CB4-434B-8A1E-CF96333C64F8}" srcOrd="0" destOrd="0" presId="urn:microsoft.com/office/officeart/2005/8/layout/radial1"/>
    <dgm:cxn modelId="{4D87D340-BC08-D049-8E3D-A79EDCF64DE8}" type="presOf" srcId="{6D503575-B5C0-0E4B-B17F-8F1BA58F3FFA}" destId="{3C47AC63-E965-0847-88A7-4CCB9E8D5417}" srcOrd="1" destOrd="0" presId="urn:microsoft.com/office/officeart/2005/8/layout/radial1"/>
    <dgm:cxn modelId="{48A9A6BE-AFB3-6A4C-9664-1F31E5EB436C}" type="presOf" srcId="{DCB409B7-63F3-A945-B539-D82886205469}" destId="{0CCBFA66-7DE5-4B46-BD65-78F867E16754}" srcOrd="0" destOrd="0" presId="urn:microsoft.com/office/officeart/2005/8/layout/radial1"/>
    <dgm:cxn modelId="{C8B99F84-CB6C-E940-AD02-8DFA03F0B5E4}" type="presOf" srcId="{C133B913-8BED-FA40-AA59-BD027F99E993}" destId="{D6F98DA4-829C-4A43-8CFD-105EAB09B63E}" srcOrd="0" destOrd="0" presId="urn:microsoft.com/office/officeart/2005/8/layout/radial1"/>
    <dgm:cxn modelId="{68C8F612-71B8-6C4B-A046-7CB6056F63D0}" srcId="{AEB96C8E-F8F5-DD4E-9288-6DC53EDDE809}" destId="{DCB409B7-63F3-A945-B539-D82886205469}" srcOrd="4" destOrd="0" parTransId="{881C0C96-7645-F54C-8AC8-D7202D2FF791}" sibTransId="{753F824C-6B60-C943-AEBE-C41F27DAABA8}"/>
    <dgm:cxn modelId="{F8FC5E88-88DF-DE41-9901-CC08FA298858}" type="presOf" srcId="{193DEDD3-EBD4-E140-BA0D-E06D4A0AC77B}" destId="{C38F0FA8-96EA-ED4F-BDE4-F5C33006CB81}" srcOrd="0" destOrd="0" presId="urn:microsoft.com/office/officeart/2005/8/layout/radial1"/>
    <dgm:cxn modelId="{7B4E75FA-56D4-A847-901E-900590723AFB}" type="presOf" srcId="{9C0136AB-9453-454F-AFAC-C3774A03797D}" destId="{21CF53E7-C0A0-0F4E-B4A2-AFD7F91A1A2C}" srcOrd="0" destOrd="0" presId="urn:microsoft.com/office/officeart/2005/8/layout/radial1"/>
    <dgm:cxn modelId="{75E7EC6C-3F18-CB48-9B2B-3C40D5969353}" type="presOf" srcId="{C133B913-8BED-FA40-AA59-BD027F99E993}" destId="{543B4A8E-4471-B24E-8BC9-378BF3B64102}" srcOrd="1" destOrd="0" presId="urn:microsoft.com/office/officeart/2005/8/layout/radial1"/>
    <dgm:cxn modelId="{CE5E4744-F98E-A843-A621-9389A3BD292F}" type="presOf" srcId="{1BEE77AF-809F-3E4F-969E-2BDB5C1D9BA4}" destId="{EE05A7C6-2B7B-424C-B4A7-FAC4E6DA5E11}" srcOrd="0" destOrd="0" presId="urn:microsoft.com/office/officeart/2005/8/layout/radial1"/>
    <dgm:cxn modelId="{88A7C1C8-423F-1C48-9D46-5AAADE9D7F80}" srcId="{AEB96C8E-F8F5-DD4E-9288-6DC53EDDE809}" destId="{092562A2-3B24-CD44-9D08-BF92E8DCDC1B}" srcOrd="5" destOrd="0" parTransId="{73AF0DD2-AB42-A848-BDB7-50C7D94A14DB}" sibTransId="{C6B2BB7D-0F17-A04E-9C20-3D69DF9E7787}"/>
    <dgm:cxn modelId="{06B11698-13F9-FD49-9C9B-12DBE5A047F1}" srcId="{AEB96C8E-F8F5-DD4E-9288-6DC53EDDE809}" destId="{F8CC4615-FD4C-FA47-9A05-E9A185C56418}" srcOrd="1" destOrd="0" parTransId="{C133B913-8BED-FA40-AA59-BD027F99E993}" sibTransId="{DB51C693-7A12-4041-8886-6D6185D9ADD8}"/>
    <dgm:cxn modelId="{EF08D615-A8F7-EE40-BEB4-1C888C0F262A}" type="presParOf" srcId="{C8BCAD51-FA85-874E-95A2-48F54A8E07DC}" destId="{B56CE007-747A-0248-ACCA-F1FB95089881}" srcOrd="0" destOrd="0" presId="urn:microsoft.com/office/officeart/2005/8/layout/radial1"/>
    <dgm:cxn modelId="{4AA87B64-52E3-8A46-81D3-E8D515E81105}" type="presParOf" srcId="{C8BCAD51-FA85-874E-95A2-48F54A8E07DC}" destId="{C8190567-66BB-A741-A823-2022522B6C7D}" srcOrd="1" destOrd="0" presId="urn:microsoft.com/office/officeart/2005/8/layout/radial1"/>
    <dgm:cxn modelId="{1E1FC87D-61E5-324C-B25D-6A88ADCA38B4}" type="presParOf" srcId="{C8190567-66BB-A741-A823-2022522B6C7D}" destId="{105478AB-9912-2A46-888A-6DDC9DAE92E7}" srcOrd="0" destOrd="0" presId="urn:microsoft.com/office/officeart/2005/8/layout/radial1"/>
    <dgm:cxn modelId="{816CCCF2-02CC-7347-A512-2F51FD78C58C}" type="presParOf" srcId="{C8BCAD51-FA85-874E-95A2-48F54A8E07DC}" destId="{21CF53E7-C0A0-0F4E-B4A2-AFD7F91A1A2C}" srcOrd="2" destOrd="0" presId="urn:microsoft.com/office/officeart/2005/8/layout/radial1"/>
    <dgm:cxn modelId="{FC5A4383-6B60-E342-8D95-B8A7367A0B1F}" type="presParOf" srcId="{C8BCAD51-FA85-874E-95A2-48F54A8E07DC}" destId="{D6F98DA4-829C-4A43-8CFD-105EAB09B63E}" srcOrd="3" destOrd="0" presId="urn:microsoft.com/office/officeart/2005/8/layout/radial1"/>
    <dgm:cxn modelId="{5AED678F-9DB9-9C45-9A4A-F925139C679B}" type="presParOf" srcId="{D6F98DA4-829C-4A43-8CFD-105EAB09B63E}" destId="{543B4A8E-4471-B24E-8BC9-378BF3B64102}" srcOrd="0" destOrd="0" presId="urn:microsoft.com/office/officeart/2005/8/layout/radial1"/>
    <dgm:cxn modelId="{6760E260-D0A9-3D4C-B3A5-6A0F26DF8237}" type="presParOf" srcId="{C8BCAD51-FA85-874E-95A2-48F54A8E07DC}" destId="{AE84402B-45B6-6F4B-81EB-831D9020A75C}" srcOrd="4" destOrd="0" presId="urn:microsoft.com/office/officeart/2005/8/layout/radial1"/>
    <dgm:cxn modelId="{06CC9432-4898-8A48-9427-7A4081D79871}" type="presParOf" srcId="{C8BCAD51-FA85-874E-95A2-48F54A8E07DC}" destId="{4440729A-CF6C-5D47-8260-DAC741AFBAE0}" srcOrd="5" destOrd="0" presId="urn:microsoft.com/office/officeart/2005/8/layout/radial1"/>
    <dgm:cxn modelId="{9FBEFCA1-571D-FB48-BF7E-946784778E69}" type="presParOf" srcId="{4440729A-CF6C-5D47-8260-DAC741AFBAE0}" destId="{3C47AC63-E965-0847-88A7-4CCB9E8D5417}" srcOrd="0" destOrd="0" presId="urn:microsoft.com/office/officeart/2005/8/layout/radial1"/>
    <dgm:cxn modelId="{AF089FA7-D165-B742-AD5B-525C7D2B02A7}" type="presParOf" srcId="{C8BCAD51-FA85-874E-95A2-48F54A8E07DC}" destId="{6C119E41-C061-9445-B48F-7BB45015C7F2}" srcOrd="6" destOrd="0" presId="urn:microsoft.com/office/officeart/2005/8/layout/radial1"/>
    <dgm:cxn modelId="{4FB68B16-D647-0047-9171-E154424B1B69}" type="presParOf" srcId="{C8BCAD51-FA85-874E-95A2-48F54A8E07DC}" destId="{361EA175-170C-3E4C-95AA-E52CF5D5EA84}" srcOrd="7" destOrd="0" presId="urn:microsoft.com/office/officeart/2005/8/layout/radial1"/>
    <dgm:cxn modelId="{FDC5D215-2781-BA4F-BF94-FAEA057C741D}" type="presParOf" srcId="{361EA175-170C-3E4C-95AA-E52CF5D5EA84}" destId="{A728E770-00A9-8348-9544-8BE00C4A0358}" srcOrd="0" destOrd="0" presId="urn:microsoft.com/office/officeart/2005/8/layout/radial1"/>
    <dgm:cxn modelId="{9913E8B6-8BCB-204E-8E33-2994E12ED54B}" type="presParOf" srcId="{C8BCAD51-FA85-874E-95A2-48F54A8E07DC}" destId="{C89ED0D1-B87A-C340-BFC3-049C62B09B49}" srcOrd="8" destOrd="0" presId="urn:microsoft.com/office/officeart/2005/8/layout/radial1"/>
    <dgm:cxn modelId="{80C8FE6B-6975-774F-B959-A8C3A8222D57}" type="presParOf" srcId="{C8BCAD51-FA85-874E-95A2-48F54A8E07DC}" destId="{EA620059-2CEE-A143-A0D7-2A16A92C3533}" srcOrd="9" destOrd="0" presId="urn:microsoft.com/office/officeart/2005/8/layout/radial1"/>
    <dgm:cxn modelId="{E857CDEC-54E8-1847-AED1-0F3893BE3218}" type="presParOf" srcId="{EA620059-2CEE-A143-A0D7-2A16A92C3533}" destId="{47563245-EC74-ED4B-8B49-A45EC31FCDEE}" srcOrd="0" destOrd="0" presId="urn:microsoft.com/office/officeart/2005/8/layout/radial1"/>
    <dgm:cxn modelId="{081296B9-A8F3-C24F-98FD-AA65A8C139EF}" type="presParOf" srcId="{C8BCAD51-FA85-874E-95A2-48F54A8E07DC}" destId="{0CCBFA66-7DE5-4B46-BD65-78F867E16754}" srcOrd="10" destOrd="0" presId="urn:microsoft.com/office/officeart/2005/8/layout/radial1"/>
    <dgm:cxn modelId="{5E7EBDDF-6D25-924D-A8CA-BD3060AE20BE}" type="presParOf" srcId="{C8BCAD51-FA85-874E-95A2-48F54A8E07DC}" destId="{D23B6AAF-87E5-9A47-927C-9B29153E56D2}" srcOrd="11" destOrd="0" presId="urn:microsoft.com/office/officeart/2005/8/layout/radial1"/>
    <dgm:cxn modelId="{47596FB8-8956-F44A-9099-AC38581A0135}" type="presParOf" srcId="{D23B6AAF-87E5-9A47-927C-9B29153E56D2}" destId="{9F3B55C9-119B-8E4F-802E-EC869491B5A8}" srcOrd="0" destOrd="0" presId="urn:microsoft.com/office/officeart/2005/8/layout/radial1"/>
    <dgm:cxn modelId="{B288F36E-2AE4-EA4C-A7B7-1DB700F0CFB1}" type="presParOf" srcId="{C8BCAD51-FA85-874E-95A2-48F54A8E07DC}" destId="{E996ADC4-D40B-FE47-8A79-693B5B5B8E44}" srcOrd="12" destOrd="0" presId="urn:microsoft.com/office/officeart/2005/8/layout/radial1"/>
    <dgm:cxn modelId="{8F4420E0-7BB9-D044-B946-7324776857E1}" type="presParOf" srcId="{C8BCAD51-FA85-874E-95A2-48F54A8E07DC}" destId="{EE05A7C6-2B7B-424C-B4A7-FAC4E6DA5E11}" srcOrd="13" destOrd="0" presId="urn:microsoft.com/office/officeart/2005/8/layout/radial1"/>
    <dgm:cxn modelId="{A6D9ADBA-1E0E-944A-99A4-A4E39FC95E41}" type="presParOf" srcId="{EE05A7C6-2B7B-424C-B4A7-FAC4E6DA5E11}" destId="{0A90B34C-639B-C248-A38F-CF5E8339DD66}" srcOrd="0" destOrd="0" presId="urn:microsoft.com/office/officeart/2005/8/layout/radial1"/>
    <dgm:cxn modelId="{1BF1DD00-ABE1-2B47-9D8D-BDB91D39DF4A}" type="presParOf" srcId="{C8BCAD51-FA85-874E-95A2-48F54A8E07DC}" destId="{9A47AA17-4CB4-434B-8A1E-CF96333C64F8}" srcOrd="14" destOrd="0" presId="urn:microsoft.com/office/officeart/2005/8/layout/radial1"/>
    <dgm:cxn modelId="{C9CF0A84-A142-DF47-A001-505E575524D5}" type="presParOf" srcId="{C8BCAD51-FA85-874E-95A2-48F54A8E07DC}" destId="{4B99CFC1-BF60-AA47-A6BC-48F58637839F}" srcOrd="15" destOrd="0" presId="urn:microsoft.com/office/officeart/2005/8/layout/radial1"/>
    <dgm:cxn modelId="{7D6DAA80-EBDD-0B4A-A50B-DF10C24E5733}" type="presParOf" srcId="{4B99CFC1-BF60-AA47-A6BC-48F58637839F}" destId="{D7C10783-D051-7B4E-806A-D69EAE9E859C}" srcOrd="0" destOrd="0" presId="urn:microsoft.com/office/officeart/2005/8/layout/radial1"/>
    <dgm:cxn modelId="{064BB640-8184-E548-8BB8-59FE5AFB4888}" type="presParOf" srcId="{C8BCAD51-FA85-874E-95A2-48F54A8E07DC}" destId="{C38F0FA8-96EA-ED4F-BDE4-F5C33006CB81}" srcOrd="16"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0.37215</cdr:y>
    </cdr:from>
    <cdr:to>
      <cdr:x>0.31481</cdr:x>
      <cdr:y>0.79506</cdr:y>
    </cdr:to>
    <cdr:sp macro="" textlink="">
      <cdr:nvSpPr>
        <cdr:cNvPr id="2" name="Content Placeholder 2"/>
        <cdr:cNvSpPr txBox="1">
          <a:spLocks xmlns:a="http://schemas.openxmlformats.org/drawingml/2006/main"/>
        </cdr:cNvSpPr>
      </cdr:nvSpPr>
      <cdr:spPr bwMode="auto">
        <a:xfrm xmlns:a="http://schemas.openxmlformats.org/drawingml/2006/main">
          <a:off x="-14536" y="1609328"/>
          <a:ext cx="2590800" cy="182880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a:lstStyle xmlns:a="http://schemas.openxmlformats.org/drawingml/2006/main">
          <a:defPPr>
            <a:defRPr lang="en-US"/>
          </a:defPPr>
          <a:lvl1pPr algn="l" rtl="0" fontAlgn="base">
            <a:spcBef>
              <a:spcPct val="0"/>
            </a:spcBef>
            <a:spcAft>
              <a:spcPct val="0"/>
            </a:spcAft>
            <a:defRPr kern="1200">
              <a:solidFill>
                <a:sysClr val="windowText" lastClr="000000"/>
              </a:solidFill>
              <a:latin typeface="Arial" charset="0"/>
            </a:defRPr>
          </a:lvl1pPr>
          <a:lvl2pPr marL="457200" algn="l" rtl="0" fontAlgn="base">
            <a:spcBef>
              <a:spcPct val="0"/>
            </a:spcBef>
            <a:spcAft>
              <a:spcPct val="0"/>
            </a:spcAft>
            <a:defRPr kern="1200">
              <a:solidFill>
                <a:sysClr val="windowText" lastClr="000000"/>
              </a:solidFill>
              <a:latin typeface="Arial" charset="0"/>
            </a:defRPr>
          </a:lvl2pPr>
          <a:lvl3pPr marL="914400" algn="l" rtl="0" fontAlgn="base">
            <a:spcBef>
              <a:spcPct val="0"/>
            </a:spcBef>
            <a:spcAft>
              <a:spcPct val="0"/>
            </a:spcAft>
            <a:defRPr kern="1200">
              <a:solidFill>
                <a:sysClr val="windowText" lastClr="000000"/>
              </a:solidFill>
              <a:latin typeface="Arial" charset="0"/>
            </a:defRPr>
          </a:lvl3pPr>
          <a:lvl4pPr marL="1371600" algn="l" rtl="0" fontAlgn="base">
            <a:spcBef>
              <a:spcPct val="0"/>
            </a:spcBef>
            <a:spcAft>
              <a:spcPct val="0"/>
            </a:spcAft>
            <a:defRPr kern="1200">
              <a:solidFill>
                <a:sysClr val="windowText" lastClr="000000"/>
              </a:solidFill>
              <a:latin typeface="Arial" charset="0"/>
            </a:defRPr>
          </a:lvl4pPr>
          <a:lvl5pPr marL="1828800" algn="l" rtl="0" fontAlgn="base">
            <a:spcBef>
              <a:spcPct val="0"/>
            </a:spcBef>
            <a:spcAft>
              <a:spcPct val="0"/>
            </a:spcAft>
            <a:defRPr kern="1200">
              <a:solidFill>
                <a:sysClr val="windowText" lastClr="000000"/>
              </a:solidFill>
              <a:latin typeface="Arial" charset="0"/>
            </a:defRPr>
          </a:lvl5pPr>
          <a:lvl6pPr marL="2286000" algn="l" defTabSz="914400" rtl="0" eaLnBrk="1" latinLnBrk="0" hangingPunct="1">
            <a:defRPr kern="1200">
              <a:solidFill>
                <a:sysClr val="windowText" lastClr="000000"/>
              </a:solidFill>
              <a:latin typeface="Arial" charset="0"/>
            </a:defRPr>
          </a:lvl6pPr>
          <a:lvl7pPr marL="2743200" algn="l" defTabSz="914400" rtl="0" eaLnBrk="1" latinLnBrk="0" hangingPunct="1">
            <a:defRPr kern="1200">
              <a:solidFill>
                <a:sysClr val="windowText" lastClr="000000"/>
              </a:solidFill>
              <a:latin typeface="Arial" charset="0"/>
            </a:defRPr>
          </a:lvl7pPr>
          <a:lvl8pPr marL="3200400" algn="l" defTabSz="914400" rtl="0" eaLnBrk="1" latinLnBrk="0" hangingPunct="1">
            <a:defRPr kern="1200">
              <a:solidFill>
                <a:sysClr val="windowText" lastClr="000000"/>
              </a:solidFill>
              <a:latin typeface="Arial" charset="0"/>
            </a:defRPr>
          </a:lvl8pPr>
          <a:lvl9pPr marL="3657600" algn="l" defTabSz="914400" rtl="0" eaLnBrk="1" latinLnBrk="0" hangingPunct="1">
            <a:defRPr kern="1200">
              <a:solidFill>
                <a:sysClr val="windowText" lastClr="000000"/>
              </a:solidFill>
              <a:latin typeface="Arial" charset="0"/>
            </a:defRPr>
          </a:lvl9pPr>
        </a:lstStyle>
        <a:p xmlns:a="http://schemas.openxmlformats.org/drawingml/2006/main">
          <a:r>
            <a:rPr lang="en-CA" sz="2800" b="1" dirty="0">
              <a:latin typeface="Georgia" pitchFamily="18" charset="0"/>
            </a:rPr>
            <a:t>Mean age</a:t>
          </a:r>
          <a:r>
            <a:rPr lang="en-CA" sz="2800" dirty="0">
              <a:latin typeface="Georgia" pitchFamily="18" charset="0"/>
            </a:rPr>
            <a:t>: 11.8  ± 3.2 y</a:t>
          </a:r>
        </a:p>
      </cdr:txBody>
    </cdr:sp>
  </cdr:relSizeAnchor>
  <cdr:relSizeAnchor xmlns:cdr="http://schemas.openxmlformats.org/drawingml/2006/chartDrawing">
    <cdr:from>
      <cdr:x>0.68421</cdr:x>
      <cdr:y>0.35242</cdr:y>
    </cdr:from>
    <cdr:to>
      <cdr:x>1</cdr:x>
      <cdr:y>0.7645</cdr:y>
    </cdr:to>
    <cdr:sp macro="" textlink="">
      <cdr:nvSpPr>
        <cdr:cNvPr id="3" name="Content Placeholder 2"/>
        <cdr:cNvSpPr txBox="1">
          <a:spLocks xmlns:a="http://schemas.openxmlformats.org/drawingml/2006/main"/>
        </cdr:cNvSpPr>
      </cdr:nvSpPr>
      <cdr:spPr>
        <a:xfrm xmlns:a="http://schemas.openxmlformats.org/drawingml/2006/main">
          <a:off x="5943600" y="1524000"/>
          <a:ext cx="2743200" cy="1781944"/>
        </a:xfrm>
        <a:prstGeom xmlns:a="http://schemas.openxmlformats.org/drawingml/2006/main" prst="rect">
          <a:avLst/>
        </a:prstGeom>
      </cdr:spPr>
      <cdr:txBody>
        <a:bodyPr xmlns:a="http://schemas.openxmlformats.org/drawingml/2006/main">
          <a:normAutofit/>
        </a:bodyPr>
        <a:lstStyle xmlns:a="http://schemas.openxmlformats.org/drawingml/2006/main">
          <a:defPPr>
            <a:defRPr lang="en-US"/>
          </a:defPPr>
          <a:lvl1pPr algn="l" rtl="0" fontAlgn="base">
            <a:spcBef>
              <a:spcPct val="0"/>
            </a:spcBef>
            <a:spcAft>
              <a:spcPct val="0"/>
            </a:spcAft>
            <a:defRPr kern="1200">
              <a:solidFill>
                <a:sysClr val="windowText" lastClr="000000"/>
              </a:solidFill>
              <a:latin typeface="Arial" charset="0"/>
            </a:defRPr>
          </a:lvl1pPr>
          <a:lvl2pPr marL="457200" algn="l" rtl="0" fontAlgn="base">
            <a:spcBef>
              <a:spcPct val="0"/>
            </a:spcBef>
            <a:spcAft>
              <a:spcPct val="0"/>
            </a:spcAft>
            <a:defRPr kern="1200">
              <a:solidFill>
                <a:sysClr val="windowText" lastClr="000000"/>
              </a:solidFill>
              <a:latin typeface="Arial" charset="0"/>
            </a:defRPr>
          </a:lvl2pPr>
          <a:lvl3pPr marL="914400" algn="l" rtl="0" fontAlgn="base">
            <a:spcBef>
              <a:spcPct val="0"/>
            </a:spcBef>
            <a:spcAft>
              <a:spcPct val="0"/>
            </a:spcAft>
            <a:defRPr kern="1200">
              <a:solidFill>
                <a:sysClr val="windowText" lastClr="000000"/>
              </a:solidFill>
              <a:latin typeface="Arial" charset="0"/>
            </a:defRPr>
          </a:lvl3pPr>
          <a:lvl4pPr marL="1371600" algn="l" rtl="0" fontAlgn="base">
            <a:spcBef>
              <a:spcPct val="0"/>
            </a:spcBef>
            <a:spcAft>
              <a:spcPct val="0"/>
            </a:spcAft>
            <a:defRPr kern="1200">
              <a:solidFill>
                <a:sysClr val="windowText" lastClr="000000"/>
              </a:solidFill>
              <a:latin typeface="Arial" charset="0"/>
            </a:defRPr>
          </a:lvl4pPr>
          <a:lvl5pPr marL="1828800" algn="l" rtl="0" fontAlgn="base">
            <a:spcBef>
              <a:spcPct val="0"/>
            </a:spcBef>
            <a:spcAft>
              <a:spcPct val="0"/>
            </a:spcAft>
            <a:defRPr kern="1200">
              <a:solidFill>
                <a:sysClr val="windowText" lastClr="000000"/>
              </a:solidFill>
              <a:latin typeface="Arial" charset="0"/>
            </a:defRPr>
          </a:lvl5pPr>
          <a:lvl6pPr marL="2286000" algn="l" defTabSz="914400" rtl="0" eaLnBrk="1" latinLnBrk="0" hangingPunct="1">
            <a:defRPr kern="1200">
              <a:solidFill>
                <a:sysClr val="windowText" lastClr="000000"/>
              </a:solidFill>
              <a:latin typeface="Arial" charset="0"/>
            </a:defRPr>
          </a:lvl6pPr>
          <a:lvl7pPr marL="2743200" algn="l" defTabSz="914400" rtl="0" eaLnBrk="1" latinLnBrk="0" hangingPunct="1">
            <a:defRPr kern="1200">
              <a:solidFill>
                <a:sysClr val="windowText" lastClr="000000"/>
              </a:solidFill>
              <a:latin typeface="Arial" charset="0"/>
            </a:defRPr>
          </a:lvl7pPr>
          <a:lvl8pPr marL="3200400" algn="l" defTabSz="914400" rtl="0" eaLnBrk="1" latinLnBrk="0" hangingPunct="1">
            <a:defRPr kern="1200">
              <a:solidFill>
                <a:sysClr val="windowText" lastClr="000000"/>
              </a:solidFill>
              <a:latin typeface="Arial" charset="0"/>
            </a:defRPr>
          </a:lvl8pPr>
          <a:lvl9pPr marL="3657600" algn="l" defTabSz="914400" rtl="0" eaLnBrk="1" latinLnBrk="0" hangingPunct="1">
            <a:defRPr kern="1200">
              <a:solidFill>
                <a:sysClr val="windowText" lastClr="000000"/>
              </a:solidFill>
              <a:latin typeface="Arial" charset="0"/>
            </a:defRPr>
          </a:lvl9pPr>
        </a:lstStyle>
        <a:p xmlns:a="http://schemas.openxmlformats.org/drawingml/2006/main">
          <a:pPr marL="365760" indent="-256032" fontAlgn="auto">
            <a:spcBef>
              <a:spcPts val="300"/>
            </a:spcBef>
            <a:spcAft>
              <a:spcPts val="0"/>
            </a:spcAft>
            <a:buClr>
              <a:srgbClr val="A04DA3"/>
            </a:buClr>
            <a:defRPr/>
          </a:pPr>
          <a:r>
            <a:rPr lang="en-CA" sz="2800" b="1" dirty="0">
              <a:latin typeface="Georgia"/>
            </a:rPr>
            <a:t>Male</a:t>
          </a:r>
          <a:r>
            <a:rPr lang="en-CA" sz="2800" dirty="0">
              <a:latin typeface="Georgia"/>
            </a:rPr>
            <a:t>: 47.9%</a:t>
          </a:r>
        </a:p>
        <a:p xmlns:a="http://schemas.openxmlformats.org/drawingml/2006/main">
          <a:pPr marL="365760" indent="-256032" fontAlgn="auto">
            <a:spcBef>
              <a:spcPts val="300"/>
            </a:spcBef>
            <a:spcAft>
              <a:spcPts val="0"/>
            </a:spcAft>
            <a:buClr>
              <a:srgbClr val="A04DA3"/>
            </a:buClr>
            <a:defRPr/>
          </a:pPr>
          <a:r>
            <a:rPr lang="en-CA" sz="2800" b="1" dirty="0">
              <a:latin typeface="Georgia"/>
            </a:rPr>
            <a:t>Female</a:t>
          </a:r>
          <a:r>
            <a:rPr lang="en-CA" sz="2800" dirty="0">
              <a:latin typeface="Georgia"/>
            </a:rPr>
            <a:t>: 52.1%</a:t>
          </a:r>
          <a:endParaRPr lang="en-CA" sz="2800" b="1" dirty="0">
            <a:latin typeface="Georgia"/>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defTabSz="931863">
              <a:defRPr sz="1200" smtClean="0">
                <a:solidFill>
                  <a:schemeClr val="tx1"/>
                </a:solidFill>
                <a:latin typeface="Arial" charset="0"/>
              </a:defRPr>
            </a:lvl1pPr>
          </a:lstStyle>
          <a:p>
            <a:pPr>
              <a:defRPr/>
            </a:pPr>
            <a:endParaRPr lang="en-US"/>
          </a:p>
        </p:txBody>
      </p:sp>
      <p:sp>
        <p:nvSpPr>
          <p:cNvPr id="5734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defTabSz="931863">
              <a:defRPr sz="1200" smtClean="0">
                <a:solidFill>
                  <a:schemeClr val="tx1"/>
                </a:solidFill>
                <a:latin typeface="Arial"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defTabSz="931863">
              <a:defRPr sz="1200" smtClean="0">
                <a:solidFill>
                  <a:schemeClr val="tx1"/>
                </a:solidFill>
                <a:latin typeface="Arial" charset="0"/>
              </a:defRPr>
            </a:lvl1pPr>
          </a:lstStyle>
          <a:p>
            <a:pPr>
              <a:defRPr/>
            </a:pPr>
            <a:endParaRPr lang="en-US"/>
          </a:p>
        </p:txBody>
      </p:sp>
      <p:sp>
        <p:nvSpPr>
          <p:cNvPr id="5735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defTabSz="931863">
              <a:defRPr sz="1200" smtClean="0">
                <a:solidFill>
                  <a:schemeClr val="tx1"/>
                </a:solidFill>
                <a:latin typeface="Arial" charset="0"/>
              </a:defRPr>
            </a:lvl1pPr>
          </a:lstStyle>
          <a:p>
            <a:pPr>
              <a:defRPr/>
            </a:pPr>
            <a:fld id="{5909E4CF-1B28-48F0-A83F-1D99E43419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12</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12</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dirty="0" smtClean="0"/>
              <a:t>Very</a:t>
            </a:r>
            <a:r>
              <a:rPr lang="en-US" baseline="0" dirty="0" smtClean="0"/>
              <a:t> similar number of boys and girls and equal numbers of children from each class, slightly lower in classes 6-8 because not all schools went to there.  </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13</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13</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dirty="0" err="1" smtClean="0"/>
              <a:t>Muluma</a:t>
            </a:r>
            <a:r>
              <a:rPr lang="en-US" dirty="0" smtClean="0"/>
              <a:t> had the lowest prevalence at 32.5% and Bishop </a:t>
            </a:r>
            <a:r>
              <a:rPr lang="en-US" dirty="0" err="1" smtClean="0"/>
              <a:t>Makenzie</a:t>
            </a:r>
            <a:r>
              <a:rPr lang="en-US" dirty="0" smtClean="0"/>
              <a:t> had the highest</a:t>
            </a:r>
            <a:r>
              <a:rPr lang="en-US" baseline="0" dirty="0" smtClean="0"/>
              <a:t> prevalence at 83.9%</a:t>
            </a:r>
          </a:p>
          <a:p>
            <a:pPr eaLnBrk="1" hangingPunct="1"/>
            <a:r>
              <a:rPr lang="en-US" baseline="0" dirty="0" smtClean="0"/>
              <a:t>This was a very high prevalence, but remember it is of Pf infection, not full blown clinical malaria </a:t>
            </a:r>
          </a:p>
          <a:p>
            <a:pPr eaLnBrk="1" hangingPunct="1"/>
            <a:r>
              <a:rPr lang="en-US" baseline="0" dirty="0" smtClean="0"/>
              <a:t>Great heterogeneity in school level </a:t>
            </a:r>
            <a:r>
              <a:rPr lang="en-US" baseline="0" dirty="0" err="1" smtClean="0"/>
              <a:t>prevalences</a:t>
            </a:r>
            <a:r>
              <a:rPr lang="en-US" baseline="0" dirty="0" smtClean="0"/>
              <a:t>.  </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14</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14</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GB" sz="1400" dirty="0" smtClean="0">
                <a:solidFill>
                  <a:schemeClr val="tx2"/>
                </a:solidFill>
              </a:rPr>
              <a:t>P=0.015 </a:t>
            </a:r>
            <a:r>
              <a:rPr lang="en-GB" sz="1200" dirty="0" smtClean="0">
                <a:solidFill>
                  <a:schemeClr val="tx2"/>
                </a:solidFill>
              </a:rPr>
              <a:t>adjusted for age, SES, net use, stunting, illness in last 2 weeks and school level of parent.</a:t>
            </a:r>
          </a:p>
          <a:p>
            <a:pPr eaLnBrk="1" hangingPunct="1"/>
            <a:r>
              <a:rPr lang="en-GB" sz="1200" dirty="0" smtClean="0">
                <a:solidFill>
                  <a:schemeClr val="tx2"/>
                </a:solidFill>
              </a:rPr>
              <a:t>Ranging from just below 50% to just below 70% so</a:t>
            </a:r>
            <a:r>
              <a:rPr lang="en-GB" sz="1200" baseline="0" dirty="0" smtClean="0">
                <a:solidFill>
                  <a:schemeClr val="tx2"/>
                </a:solidFill>
              </a:rPr>
              <a:t> a 20% difference.  </a:t>
            </a:r>
          </a:p>
          <a:p>
            <a:pPr eaLnBrk="1" hangingPunct="1"/>
            <a:r>
              <a:rPr lang="en-GB" sz="1200" baseline="0" dirty="0" smtClean="0">
                <a:solidFill>
                  <a:schemeClr val="tx2"/>
                </a:solidFill>
              </a:rPr>
              <a:t>Educational zones can represent differences in education structure and administration of the schools,</a:t>
            </a:r>
          </a:p>
          <a:p>
            <a:pPr eaLnBrk="1" hangingPunct="1"/>
            <a:r>
              <a:rPr lang="en-GB" sz="1200" baseline="0" dirty="0" smtClean="0">
                <a:solidFill>
                  <a:schemeClr val="tx2"/>
                </a:solidFill>
              </a:rPr>
              <a:t>But also represents geography as they are all grouped in one area.  </a:t>
            </a: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10 fold higher children reporting as having fever than not,</a:t>
            </a:r>
            <a:r>
              <a:rPr lang="en-GB" baseline="0" dirty="0" smtClean="0"/>
              <a:t> but this always happens when as a one off you ask a chid if they are ill, they will say yes.</a:t>
            </a:r>
          </a:p>
          <a:p>
            <a:r>
              <a:rPr lang="en-GB" baseline="0" dirty="0" smtClean="0"/>
              <a:t>Low prevalence of clinical cases, but that is not to say that there were not more cases the next day or the day after, as all it takes is a trigger and then the infection can become symptomatic malaria.  Also fever is cyclical in malaria  </a:t>
            </a:r>
            <a:endParaRPr lang="en-GB" dirty="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16</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16</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dirty="0" err="1" smtClean="0"/>
              <a:t>Mateketa</a:t>
            </a:r>
            <a:r>
              <a:rPr lang="en-US" dirty="0" smtClean="0"/>
              <a:t> is the lowest</a:t>
            </a:r>
            <a:r>
              <a:rPr lang="en-US" baseline="0" dirty="0" smtClean="0"/>
              <a:t> at roughly 5% and </a:t>
            </a:r>
            <a:r>
              <a:rPr lang="en-US" baseline="0" dirty="0" err="1" smtClean="0"/>
              <a:t>Mulomba</a:t>
            </a:r>
            <a:r>
              <a:rPr lang="en-US" baseline="0" dirty="0" smtClean="0"/>
              <a:t> is the highest at over 70%.</a:t>
            </a:r>
          </a:p>
          <a:p>
            <a:pPr eaLnBrk="1" hangingPunct="1"/>
            <a:r>
              <a:rPr lang="en-US" dirty="0" smtClean="0"/>
              <a:t>Huge range</a:t>
            </a:r>
            <a:r>
              <a:rPr lang="en-US" baseline="0" dirty="0" smtClean="0"/>
              <a:t> in prevalence partly explained by malaria </a:t>
            </a:r>
            <a:r>
              <a:rPr lang="en-US" baseline="0" dirty="0" err="1" smtClean="0"/>
              <a:t>parasitaemia</a:t>
            </a:r>
            <a:r>
              <a:rPr lang="en-US" baseline="0" dirty="0" smtClean="0"/>
              <a:t> and nutrition</a:t>
            </a:r>
          </a:p>
          <a:p>
            <a:pPr eaLnBrk="1" hangingPunct="1"/>
            <a:r>
              <a:rPr lang="en-US" baseline="0" dirty="0" smtClean="0"/>
              <a:t>Age has an effect but is the same across schools so cannot account for the differences between schools, </a:t>
            </a: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 you can see,</a:t>
            </a:r>
            <a:r>
              <a:rPr lang="en-GB" baseline="0" dirty="0" smtClean="0"/>
              <a:t> not much difference in sexes for either malaria or anaemia </a:t>
            </a:r>
          </a:p>
          <a:p>
            <a:r>
              <a:rPr lang="en-GB" baseline="0" dirty="0" smtClean="0"/>
              <a:t>But youngest </a:t>
            </a:r>
            <a:r>
              <a:rPr lang="en-GB" baseline="0" dirty="0" err="1" smtClean="0"/>
              <a:t>agegroup</a:t>
            </a:r>
            <a:r>
              <a:rPr lang="en-GB" baseline="0" dirty="0" smtClean="0"/>
              <a:t> has most anaemia.  </a:t>
            </a:r>
          </a:p>
          <a:p>
            <a:r>
              <a:rPr lang="en-GB" baseline="0" dirty="0" smtClean="0"/>
              <a:t>In the malaria, as you get to teens the malaria peters off more, as bigger tolerance and can overcome the parasite better</a:t>
            </a:r>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Mean haemoglobin and density of infection.  </a:t>
            </a:r>
          </a:p>
          <a:p>
            <a:r>
              <a:rPr lang="en-GB" dirty="0" smtClean="0"/>
              <a:t>As density</a:t>
            </a:r>
            <a:r>
              <a:rPr lang="en-GB" baseline="0" dirty="0" smtClean="0"/>
              <a:t> of infection increases the HB decrease as the parasites use the RBCs and so cause </a:t>
            </a:r>
            <a:r>
              <a:rPr lang="en-GB" baseline="0" dirty="0" err="1" smtClean="0"/>
              <a:t>haeomlytic</a:t>
            </a:r>
            <a:r>
              <a:rPr lang="en-GB" baseline="0" dirty="0" smtClean="0"/>
              <a:t> anaemia.  </a:t>
            </a:r>
            <a:endParaRPr lang="en-GB" dirty="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19</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19</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dirty="0" smtClean="0"/>
              <a:t>Similar percentages reported by parents</a:t>
            </a:r>
            <a:r>
              <a:rPr lang="en-US" baseline="0" dirty="0" smtClean="0"/>
              <a:t> and children. We chose to use child reported net use as we thought the children were less likely to lie in terms of wanted to gain or social acceptability </a:t>
            </a:r>
            <a:endParaRPr lang="en-US" dirty="0" smtClean="0"/>
          </a:p>
          <a:p>
            <a:pPr eaLnBrk="1" hangingPunct="1"/>
            <a:r>
              <a:rPr lang="en-US" dirty="0" smtClean="0"/>
              <a:t>Similar percentage of males</a:t>
            </a:r>
            <a:r>
              <a:rPr lang="en-US" baseline="0" dirty="0" smtClean="0"/>
              <a:t> and females reported using a mosquito net</a:t>
            </a:r>
            <a:endParaRPr lang="en-US" dirty="0" smtClean="0"/>
          </a:p>
          <a:p>
            <a:pPr eaLnBrk="1" hangingPunct="1"/>
            <a:r>
              <a:rPr lang="en-US" dirty="0" smtClean="0"/>
              <a:t>Younger children more likely to use a mosquito</a:t>
            </a:r>
            <a:r>
              <a:rPr lang="en-US" baseline="0" dirty="0" smtClean="0"/>
              <a:t> </a:t>
            </a:r>
            <a:r>
              <a:rPr lang="en-US" dirty="0" smtClean="0"/>
              <a:t>net.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20</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20</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21</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21</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1C22C90-062C-4E20-B938-44ACC5822DD6}" type="slidenum">
              <a:rPr lang="en-US"/>
              <a:pPr/>
              <a:t>2</a:t>
            </a:fld>
            <a:endParaRPr lang="en-US"/>
          </a:p>
        </p:txBody>
      </p:sp>
      <p:sp>
        <p:nvSpPr>
          <p:cNvPr id="28675"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BE6C2399-B802-4C0F-B01D-DB62377DAD8C}" type="slidenum">
              <a:rPr lang="en-US" sz="1200">
                <a:solidFill>
                  <a:schemeClr val="tx1"/>
                </a:solidFill>
                <a:latin typeface="Arial" charset="0"/>
              </a:rPr>
              <a:pPr algn="r" defTabSz="931863"/>
              <a:t>2</a:t>
            </a:fld>
            <a:endParaRPr lang="en-US" sz="1200">
              <a:solidFill>
                <a:schemeClr val="tx1"/>
              </a:solidFill>
              <a:latin typeface="Arial" charset="0"/>
            </a:endParaRPr>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a:ln/>
        </p:spPr>
        <p:txBody>
          <a:bodyPr lIns="93177" tIns="46589" rIns="93177" bIns="46589"/>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22</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22</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dirty="0" smtClean="0"/>
              <a:t>Bottom left – high net use</a:t>
            </a:r>
            <a:r>
              <a:rPr lang="en-US" baseline="0" dirty="0" smtClean="0"/>
              <a:t> and high malaria  - maybe nets not being used right, poor quality, higher </a:t>
            </a:r>
            <a:r>
              <a:rPr lang="en-US" baseline="0" dirty="0" err="1" smtClean="0"/>
              <a:t>percieved</a:t>
            </a:r>
            <a:r>
              <a:rPr lang="en-US" baseline="0" dirty="0" smtClean="0"/>
              <a:t> risk so higher net use and if the </a:t>
            </a:r>
            <a:r>
              <a:rPr lang="en-US" baseline="0" dirty="0" err="1" smtClean="0"/>
              <a:t>mosquitos</a:t>
            </a:r>
            <a:r>
              <a:rPr lang="en-US" baseline="0" dirty="0" smtClean="0"/>
              <a:t> are biting earlier then they are not under the net then </a:t>
            </a: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Age – as age decreases </a:t>
            </a:r>
            <a:r>
              <a:rPr lang="en-GB" dirty="0" err="1" smtClean="0"/>
              <a:t>pf</a:t>
            </a:r>
            <a:r>
              <a:rPr lang="en-GB" dirty="0" smtClean="0"/>
              <a:t> decreases especially in oldest</a:t>
            </a:r>
            <a:r>
              <a:rPr lang="en-GB" baseline="0" dirty="0" smtClean="0"/>
              <a:t> age group – bigger </a:t>
            </a:r>
            <a:r>
              <a:rPr lang="en-GB" baseline="0" dirty="0" err="1" smtClean="0"/>
              <a:t>tolderance</a:t>
            </a:r>
            <a:r>
              <a:rPr lang="en-GB" baseline="0" dirty="0" smtClean="0"/>
              <a:t> so body can overcome </a:t>
            </a:r>
            <a:r>
              <a:rPr lang="en-GB" baseline="0" dirty="0" err="1" smtClean="0"/>
              <a:t>parasitaemia</a:t>
            </a:r>
            <a:endParaRPr lang="en-GB" baseline="0" dirty="0" smtClean="0"/>
          </a:p>
          <a:p>
            <a:r>
              <a:rPr lang="en-GB" baseline="0" dirty="0" smtClean="0"/>
              <a:t>Stunting – chronic malnutrition increases risk of infection</a:t>
            </a:r>
          </a:p>
          <a:p>
            <a:r>
              <a:rPr lang="en-GB" baseline="0" dirty="0" smtClean="0"/>
              <a:t>Recently ill – oddly children reporting illness in the last 2 weeks less likely to be infected, maybe they went to the health centre and were treated with </a:t>
            </a:r>
            <a:r>
              <a:rPr lang="en-GB" baseline="0" dirty="0" err="1" smtClean="0"/>
              <a:t>antimalarials</a:t>
            </a:r>
            <a:r>
              <a:rPr lang="en-GB" baseline="0" dirty="0" smtClean="0"/>
              <a:t> in that case it makes sense </a:t>
            </a:r>
            <a:r>
              <a:rPr lang="en-GB" baseline="0" dirty="0" err="1" smtClean="0"/>
              <a:t>cos</a:t>
            </a:r>
            <a:r>
              <a:rPr lang="en-GB" baseline="0" dirty="0" smtClean="0"/>
              <a:t> will not be </a:t>
            </a:r>
            <a:r>
              <a:rPr lang="en-GB" baseline="0" dirty="0" err="1" smtClean="0"/>
              <a:t>reinfected</a:t>
            </a:r>
            <a:r>
              <a:rPr lang="en-GB" baseline="0" dirty="0" smtClean="0"/>
              <a:t> again yet.</a:t>
            </a:r>
          </a:p>
          <a:p>
            <a:r>
              <a:rPr lang="en-GB" baseline="0" dirty="0" smtClean="0"/>
              <a:t>Educational zone – sig diff  - proxy for geography as clustered geographically, and maybe different covariates  </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More nets and child</a:t>
            </a:r>
            <a:r>
              <a:rPr lang="en-CA" baseline="0" dirty="0" smtClean="0"/>
              <a:t> reported net use – both lower risks, 20% protective effect.</a:t>
            </a:r>
          </a:p>
          <a:p>
            <a:r>
              <a:rPr lang="en-CA" baseline="0" dirty="0" smtClean="0"/>
              <a:t> parent education level often taken to be a sign of wealth and as this increases malaria risk decreases</a:t>
            </a:r>
          </a:p>
          <a:p>
            <a:r>
              <a:rPr lang="en-CA" baseline="0" dirty="0" smtClean="0"/>
              <a:t>SES the least poor had a significantly lower risk of Pf than the poorest group.  </a:t>
            </a:r>
            <a:endParaRPr lang="en-CA" dirty="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Age – by far highest rates of anaemia in the younger children</a:t>
            </a:r>
            <a:r>
              <a:rPr lang="en-GB" baseline="0" dirty="0" smtClean="0"/>
              <a:t> – higher PF prevalence maybe worse nutritional status </a:t>
            </a:r>
          </a:p>
          <a:p>
            <a:r>
              <a:rPr lang="en-GB" baseline="0" dirty="0" smtClean="0"/>
              <a:t>P.F infection status large risk factor for anaemia </a:t>
            </a:r>
          </a:p>
          <a:p>
            <a:r>
              <a:rPr lang="en-GB" baseline="0" dirty="0" smtClean="0"/>
              <a:t>Nutritional indicators stunting and thinness for anaemia  -  makes sense. Cause and effect does chronic anaemia cause this or vice versa</a:t>
            </a:r>
            <a:endParaRPr lang="en-GB" dirty="0" smtClean="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909E4CF-1B28-48F0-A83F-1D99E434198A}" type="slidenum">
              <a:rPr lang="en-US" smtClean="0"/>
              <a:pPr>
                <a:defRPr/>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F10AABA7-9E7D-4B53-84F3-440754D76B3E}" type="slidenum">
              <a:rPr lang="en-US"/>
              <a:pPr/>
              <a:t>3</a:t>
            </a:fld>
            <a:endParaRPr lang="en-US"/>
          </a:p>
        </p:txBody>
      </p:sp>
      <p:sp>
        <p:nvSpPr>
          <p:cNvPr id="29699" name="Rectangle 2"/>
          <p:cNvSpPr>
            <a:spLocks noGrp="1" noRot="1" noChangeAspect="1" noChangeArrowheads="1" noTextEdit="1"/>
          </p:cNvSpPr>
          <p:nvPr>
            <p:ph type="sldImg"/>
          </p:nvPr>
        </p:nvSpPr>
        <p:spPr>
          <a:xfrm>
            <a:off x="1144588" y="685800"/>
            <a:ext cx="4678362" cy="3508375"/>
          </a:xfrm>
          <a:ln/>
        </p:spPr>
      </p:sp>
      <p:sp>
        <p:nvSpPr>
          <p:cNvPr id="29700" name="Rectangle 3"/>
          <p:cNvSpPr>
            <a:spLocks noGrp="1" noChangeArrowheads="1"/>
          </p:cNvSpPr>
          <p:nvPr>
            <p:ph type="body" idx="1"/>
          </p:nvPr>
        </p:nvSpPr>
        <p:spPr>
          <a:xfrm>
            <a:off x="919163" y="4425950"/>
            <a:ext cx="5124450" cy="4195763"/>
          </a:xfrm>
          <a:noFill/>
          <a:ln/>
        </p:spPr>
        <p:txBody>
          <a:bodyPr/>
          <a:lstStyle/>
          <a:p>
            <a:pPr eaLnBrk="1" hangingPunct="1"/>
            <a:endParaRPr lang="en-US" sz="10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29009D6E-4793-42C2-B849-0DDC07808E01}" type="slidenum">
              <a:rPr lang="en-US"/>
              <a:pPr/>
              <a:t>4</a:t>
            </a:fld>
            <a:endParaRPr lang="en-US"/>
          </a:p>
        </p:txBody>
      </p:sp>
      <p:sp>
        <p:nvSpPr>
          <p:cNvPr id="30723" name="Rectangle 2"/>
          <p:cNvSpPr>
            <a:spLocks noGrp="1" noRot="1" noChangeAspect="1" noChangeArrowheads="1" noTextEdit="1"/>
          </p:cNvSpPr>
          <p:nvPr>
            <p:ph type="sldImg"/>
          </p:nvPr>
        </p:nvSpPr>
        <p:spPr>
          <a:xfrm>
            <a:off x="1181100" y="698500"/>
            <a:ext cx="4648200" cy="3486150"/>
          </a:xfrm>
          <a:ln/>
        </p:spPr>
      </p:sp>
      <p:sp>
        <p:nvSpPr>
          <p:cNvPr id="30724" name="Rectangle 3"/>
          <p:cNvSpPr>
            <a:spLocks noGrp="1" noChangeArrowheads="1"/>
          </p:cNvSpPr>
          <p:nvPr>
            <p:ph type="body" idx="1"/>
          </p:nvPr>
        </p:nvSpPr>
        <p:spPr>
          <a:xfrm>
            <a:off x="701675" y="4416425"/>
            <a:ext cx="5607050" cy="4181475"/>
          </a:xfrm>
          <a:noFill/>
          <a:ln/>
        </p:spPr>
        <p:txBody>
          <a:bodyPr/>
          <a:lstStyle/>
          <a:p>
            <a:pPr eaLnBrk="1" hangingPunct="1"/>
            <a:endParaRPr lang="en-US" sz="10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A8AE33FB-78A2-4B60-8B76-18D23AB612AD}" type="slidenum">
              <a:rPr lang="en-US"/>
              <a:pPr/>
              <a:t>5</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E86E8E9-AE59-4B5D-AF55-A53D692CF149}" type="slidenum">
              <a:rPr lang="en-US"/>
              <a:pPr/>
              <a:t>6</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BA5A66A-54E0-4FDA-8A2B-1807ECD08402}" type="slidenum">
              <a:rPr lang="en-US"/>
              <a:pPr/>
              <a:t>8</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666E4AC-0135-41FD-8332-3E8366C74202}" type="slidenum">
              <a:rPr lang="en-US"/>
              <a:pPr/>
              <a:t>10</a:t>
            </a:fld>
            <a:endParaRPr lang="en-US"/>
          </a:p>
        </p:txBody>
      </p:sp>
      <p:sp>
        <p:nvSpPr>
          <p:cNvPr id="34819"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2C6CCF56-4735-4FEF-AE3B-48CAEF7E7752}" type="slidenum">
              <a:rPr lang="en-US" sz="1200">
                <a:solidFill>
                  <a:schemeClr val="tx1"/>
                </a:solidFill>
                <a:latin typeface="Arial" charset="0"/>
              </a:rPr>
              <a:pPr algn="r" defTabSz="931863"/>
              <a:t>10</a:t>
            </a:fld>
            <a:endParaRPr lang="en-US" sz="1200">
              <a:solidFill>
                <a:schemeClr val="tx1"/>
              </a:solidFill>
              <a:latin typeface="Arial" charset="0"/>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lIns="93172" tIns="46586" rIns="93172" bIns="46586"/>
          <a:lstStyle/>
          <a:p>
            <a:pPr eaLnBrk="1" hangingPunct="1"/>
            <a:r>
              <a:rPr lang="en-US" smtClean="0"/>
              <a:t>Here’s an example from the Philippines.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10F7C95-BE92-4FBC-B4B3-9E38E1BF9F67}" type="slidenum">
              <a:rPr lang="en-US"/>
              <a:pPr/>
              <a:t>11</a:t>
            </a:fld>
            <a:endParaRPr lang="en-US"/>
          </a:p>
        </p:txBody>
      </p:sp>
      <p:sp>
        <p:nvSpPr>
          <p:cNvPr id="35843"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7CAC9825-C66B-4376-ABCE-8C8CA5ADAFF0}" type="slidenum">
              <a:rPr lang="en-US" sz="1200">
                <a:solidFill>
                  <a:schemeClr val="tx1"/>
                </a:solidFill>
                <a:latin typeface="Arial" charset="0"/>
              </a:rPr>
              <a:pPr algn="r" defTabSz="931863"/>
              <a:t>11</a:t>
            </a:fld>
            <a:endParaRPr lang="en-US" sz="1200">
              <a:solidFill>
                <a:schemeClr val="tx1"/>
              </a:solidFill>
              <a:latin typeface="Arial" charset="0"/>
            </a:endParaRPr>
          </a:p>
        </p:txBody>
      </p:sp>
      <p:sp>
        <p:nvSpPr>
          <p:cNvPr id="35844"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2" tIns="46586" rIns="93172" bIns="46586" anchor="b"/>
          <a:lstStyle/>
          <a:p>
            <a:pPr algn="r" defTabSz="931863"/>
            <a:fld id="{D3E5CAB7-D377-4768-947B-0C8B495A9F6B}" type="slidenum">
              <a:rPr lang="en-US" sz="1200">
                <a:solidFill>
                  <a:schemeClr val="tx1"/>
                </a:solidFill>
                <a:latin typeface="Arial" charset="0"/>
                <a:ea typeface="ＭＳ Ｐゴシック" pitchFamily="-65" charset="-128"/>
              </a:rPr>
              <a:pPr algn="r" defTabSz="931863"/>
              <a:t>11</a:t>
            </a:fld>
            <a:endParaRPr lang="en-US" sz="1200">
              <a:solidFill>
                <a:schemeClr val="tx1"/>
              </a:solidFill>
              <a:latin typeface="Arial" charset="0"/>
              <a:ea typeface="ＭＳ Ｐゴシック" pitchFamily="-65" charset="-128"/>
            </a:endParaRPr>
          </a:p>
        </p:txBody>
      </p:sp>
      <p:sp>
        <p:nvSpPr>
          <p:cNvPr id="35845" name="Slide Image Placeholder 1"/>
          <p:cNvSpPr>
            <a:spLocks noGrp="1" noRot="1" noChangeAspect="1" noTextEdit="1"/>
          </p:cNvSpPr>
          <p:nvPr>
            <p:ph type="sldImg"/>
          </p:nvPr>
        </p:nvSpPr>
        <p:spPr>
          <a:ln/>
        </p:spPr>
      </p:sp>
      <p:sp>
        <p:nvSpPr>
          <p:cNvPr id="35846" name="Notes Placeholder 2"/>
          <p:cNvSpPr>
            <a:spLocks noGrp="1"/>
          </p:cNvSpPr>
          <p:nvPr>
            <p:ph type="body" idx="1"/>
          </p:nvPr>
        </p:nvSpPr>
        <p:spPr>
          <a:noFill/>
          <a:ln/>
        </p:spPr>
        <p:txBody>
          <a:bodyPr lIns="93167" tIns="46584" rIns="93167" bIns="46584"/>
          <a:lstStyle/>
          <a:p>
            <a:pPr defTabSz="457200" eaLnBrk="1" hangingPunct="1"/>
            <a:endParaRPr lang="en-US" smtClean="0"/>
          </a:p>
        </p:txBody>
      </p:sp>
      <p:sp>
        <p:nvSpPr>
          <p:cNvPr id="35847" name="Slide Number Placeholder 3"/>
          <p:cNvSpPr txBox="1">
            <a:spLocks noGrp="1"/>
          </p:cNvSpPr>
          <p:nvPr/>
        </p:nvSpPr>
        <p:spPr bwMode="auto">
          <a:xfrm>
            <a:off x="3970338" y="8829675"/>
            <a:ext cx="3038475" cy="465138"/>
          </a:xfrm>
          <a:prstGeom prst="rect">
            <a:avLst/>
          </a:prstGeom>
          <a:noFill/>
          <a:ln w="9525">
            <a:noFill/>
            <a:miter lim="800000"/>
            <a:headEnd/>
            <a:tailEnd/>
          </a:ln>
        </p:spPr>
        <p:txBody>
          <a:bodyPr lIns="93167" tIns="46584" rIns="93167" bIns="46584" anchor="b"/>
          <a:lstStyle/>
          <a:p>
            <a:pPr algn="r" defTabSz="465138"/>
            <a:fld id="{2E96BC27-1182-4A55-B6CC-8F7BFED4B4DE}" type="slidenum">
              <a:rPr lang="en-US" sz="1200">
                <a:solidFill>
                  <a:schemeClr val="tx1"/>
                </a:solidFill>
                <a:latin typeface="Calibri" pitchFamily="34" charset="0"/>
                <a:ea typeface="ＭＳ Ｐゴシック" pitchFamily="-65" charset="-128"/>
              </a:rPr>
              <a:pPr algn="r" defTabSz="465138"/>
              <a:t>11</a:t>
            </a:fld>
            <a:endParaRPr lang="en-US" sz="1200">
              <a:solidFill>
                <a:schemeClr val="tx1"/>
              </a:solidFill>
              <a:latin typeface="Calibri" pitchFamily="34" charset="0"/>
              <a:ea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5" name="Rectangle 6"/>
          <p:cNvSpPr>
            <a:spLocks noGrp="1" noChangeArrowheads="1"/>
          </p:cNvSpPr>
          <p:nvPr>
            <p:ph type="sldNum" sz="quarter" idx="11"/>
          </p:nvPr>
        </p:nvSpPr>
        <p:spPr>
          <a:ln/>
        </p:spPr>
        <p:txBody>
          <a:bodyPr/>
          <a:lstStyle>
            <a:lvl1pPr>
              <a:defRPr/>
            </a:lvl1pPr>
          </a:lstStyle>
          <a:p>
            <a:pPr>
              <a:defRPr/>
            </a:pPr>
            <a:fld id="{18DDA253-355D-4E3B-AC5A-226CF8CA714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5" name="Rectangle 6"/>
          <p:cNvSpPr>
            <a:spLocks noGrp="1" noChangeArrowheads="1"/>
          </p:cNvSpPr>
          <p:nvPr>
            <p:ph type="sldNum" sz="quarter" idx="11"/>
          </p:nvPr>
        </p:nvSpPr>
        <p:spPr>
          <a:ln/>
        </p:spPr>
        <p:txBody>
          <a:bodyPr/>
          <a:lstStyle>
            <a:lvl1pPr>
              <a:defRPr/>
            </a:lvl1pPr>
          </a:lstStyle>
          <a:p>
            <a:pPr>
              <a:defRPr/>
            </a:pPr>
            <a:fld id="{2C357231-90A2-4FF3-815A-12076CC38CF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5" name="Rectangle 6"/>
          <p:cNvSpPr>
            <a:spLocks noGrp="1" noChangeArrowheads="1"/>
          </p:cNvSpPr>
          <p:nvPr>
            <p:ph type="sldNum" sz="quarter" idx="11"/>
          </p:nvPr>
        </p:nvSpPr>
        <p:spPr>
          <a:ln/>
        </p:spPr>
        <p:txBody>
          <a:bodyPr/>
          <a:lstStyle>
            <a:lvl1pPr>
              <a:defRPr/>
            </a:lvl1pPr>
          </a:lstStyle>
          <a:p>
            <a:pPr>
              <a:defRPr/>
            </a:pPr>
            <a:fld id="{56015F43-46B4-4A9A-8F32-9EBB9535079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05D9B476-5EB8-473B-9BF8-79AA0A684AE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AE9607FF-1B34-4123-B23D-A9EE0D35091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7DBC8727-CC41-40C1-AC5F-F5CEFE00738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2057400"/>
            <a:ext cx="34671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33900" y="2057400"/>
            <a:ext cx="34671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CE3DC1C0-FABF-4287-B568-F8589CC0A28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CD794758-7B2F-421D-83B4-DBF3A7A86F8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1F68EB4C-B409-4A70-8E9B-92D3CBD30B11}"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62333B25-D84B-4DB4-9C5D-D5C632FFD3F7}"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E3EBFC78-1F6A-4047-A0C1-8055E660CCF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5" name="Rectangle 6"/>
          <p:cNvSpPr>
            <a:spLocks noGrp="1" noChangeArrowheads="1"/>
          </p:cNvSpPr>
          <p:nvPr>
            <p:ph type="sldNum" sz="quarter" idx="11"/>
          </p:nvPr>
        </p:nvSpPr>
        <p:spPr>
          <a:ln/>
        </p:spPr>
        <p:txBody>
          <a:bodyPr/>
          <a:lstStyle>
            <a:lvl1pPr>
              <a:defRPr/>
            </a:lvl1pPr>
          </a:lstStyle>
          <a:p>
            <a:pPr>
              <a:defRPr/>
            </a:pPr>
            <a:fld id="{49DB3584-1971-4B33-8D01-900139C86C43}"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17600D2D-AC6E-434E-922D-2BCC556F174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462FEA7-C2CB-4D25-9C63-809B9EB65D74}"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0" y="685800"/>
            <a:ext cx="1905000" cy="4525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685800"/>
            <a:ext cx="55626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1B63B615-AC16-4E92-B597-8946DCBA1EA5}"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4800600" cy="9144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914400" y="2057400"/>
            <a:ext cx="3467100" cy="3154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533900" y="2057400"/>
            <a:ext cx="3467100" cy="1500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33900" y="3709988"/>
            <a:ext cx="3467100" cy="1501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5"/>
          <p:cNvSpPr>
            <a:spLocks noGrp="1" noChangeArrowheads="1"/>
          </p:cNvSpPr>
          <p:nvPr>
            <p:ph type="ftr" sz="quarter" idx="10"/>
          </p:nvPr>
        </p:nvSpPr>
        <p:spPr>
          <a:ln/>
        </p:spPr>
        <p:txBody>
          <a:bodyPr/>
          <a:lstStyle>
            <a:lvl1pPr>
              <a:defRPr/>
            </a:lvl1pPr>
          </a:lstStyle>
          <a:p>
            <a:pPr>
              <a:defRPr/>
            </a:pPr>
            <a:endParaRPr lang="en-US"/>
          </a:p>
        </p:txBody>
      </p:sp>
      <p:sp>
        <p:nvSpPr>
          <p:cNvPr id="7" name="Rectangle 6"/>
          <p:cNvSpPr>
            <a:spLocks noGrp="1" noChangeArrowheads="1"/>
          </p:cNvSpPr>
          <p:nvPr>
            <p:ph type="sldNum" sz="quarter" idx="11"/>
          </p:nvPr>
        </p:nvSpPr>
        <p:spPr>
          <a:ln/>
        </p:spPr>
        <p:txBody>
          <a:bodyPr/>
          <a:lstStyle>
            <a:lvl1pPr>
              <a:defRPr/>
            </a:lvl1pPr>
          </a:lstStyle>
          <a:p>
            <a:pPr>
              <a:defRPr/>
            </a:pPr>
            <a:fld id="{079EDBE3-85C4-48D4-9A19-66D2789A9A1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5" name="Rectangle 6"/>
          <p:cNvSpPr>
            <a:spLocks noGrp="1" noChangeArrowheads="1"/>
          </p:cNvSpPr>
          <p:nvPr>
            <p:ph type="sldNum" sz="quarter" idx="11"/>
          </p:nvPr>
        </p:nvSpPr>
        <p:spPr>
          <a:ln/>
        </p:spPr>
        <p:txBody>
          <a:bodyPr/>
          <a:lstStyle>
            <a:lvl1pPr>
              <a:defRPr/>
            </a:lvl1pPr>
          </a:lstStyle>
          <a:p>
            <a:pPr>
              <a:defRPr/>
            </a:pPr>
            <a:fld id="{D2B49608-54D5-4862-B07C-3CC94A569F3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6" name="Rectangle 6"/>
          <p:cNvSpPr>
            <a:spLocks noGrp="1" noChangeArrowheads="1"/>
          </p:cNvSpPr>
          <p:nvPr>
            <p:ph type="sldNum" sz="quarter" idx="11"/>
          </p:nvPr>
        </p:nvSpPr>
        <p:spPr>
          <a:ln/>
        </p:spPr>
        <p:txBody>
          <a:bodyPr/>
          <a:lstStyle>
            <a:lvl1pPr>
              <a:defRPr/>
            </a:lvl1pPr>
          </a:lstStyle>
          <a:p>
            <a:pPr>
              <a:defRPr/>
            </a:pPr>
            <a:fld id="{1895D018-B238-4B10-9558-C48CDD0946B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8" name="Rectangle 6"/>
          <p:cNvSpPr>
            <a:spLocks noGrp="1" noChangeArrowheads="1"/>
          </p:cNvSpPr>
          <p:nvPr>
            <p:ph type="sldNum" sz="quarter" idx="11"/>
          </p:nvPr>
        </p:nvSpPr>
        <p:spPr>
          <a:ln/>
        </p:spPr>
        <p:txBody>
          <a:bodyPr/>
          <a:lstStyle>
            <a:lvl1pPr>
              <a:defRPr/>
            </a:lvl1pPr>
          </a:lstStyle>
          <a:p>
            <a:pPr>
              <a:defRPr/>
            </a:pPr>
            <a:fld id="{D7CF3179-BAC9-41F0-898F-14EF378BA96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4" name="Rectangle 6"/>
          <p:cNvSpPr>
            <a:spLocks noGrp="1" noChangeArrowheads="1"/>
          </p:cNvSpPr>
          <p:nvPr>
            <p:ph type="sldNum" sz="quarter" idx="11"/>
          </p:nvPr>
        </p:nvSpPr>
        <p:spPr>
          <a:ln/>
        </p:spPr>
        <p:txBody>
          <a:bodyPr/>
          <a:lstStyle>
            <a:lvl1pPr>
              <a:defRPr/>
            </a:lvl1pPr>
          </a:lstStyle>
          <a:p>
            <a:pPr>
              <a:defRPr/>
            </a:pPr>
            <a:fld id="{CBF8AEE2-46E0-4A3B-BA7C-C48A31B339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3" name="Rectangle 6"/>
          <p:cNvSpPr>
            <a:spLocks noGrp="1" noChangeArrowheads="1"/>
          </p:cNvSpPr>
          <p:nvPr>
            <p:ph type="sldNum" sz="quarter" idx="11"/>
          </p:nvPr>
        </p:nvSpPr>
        <p:spPr>
          <a:ln/>
        </p:spPr>
        <p:txBody>
          <a:bodyPr/>
          <a:lstStyle>
            <a:lvl1pPr>
              <a:defRPr/>
            </a:lvl1pPr>
          </a:lstStyle>
          <a:p>
            <a:pPr>
              <a:defRPr/>
            </a:pPr>
            <a:fld id="{3009A501-802F-44C4-AEEB-4CCC418FEFD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6" name="Rectangle 6"/>
          <p:cNvSpPr>
            <a:spLocks noGrp="1" noChangeArrowheads="1"/>
          </p:cNvSpPr>
          <p:nvPr>
            <p:ph type="sldNum" sz="quarter" idx="11"/>
          </p:nvPr>
        </p:nvSpPr>
        <p:spPr>
          <a:ln/>
        </p:spPr>
        <p:txBody>
          <a:bodyPr/>
          <a:lstStyle>
            <a:lvl1pPr>
              <a:defRPr/>
            </a:lvl1pPr>
          </a:lstStyle>
          <a:p>
            <a:pPr>
              <a:defRPr/>
            </a:pPr>
            <a:fld id="{7F964BF5-D8A9-4AFD-BA9E-3B29B8724A8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Amy Jo Dowd, Senior Advisor for Education Research</a:t>
            </a:r>
          </a:p>
        </p:txBody>
      </p:sp>
      <p:sp>
        <p:nvSpPr>
          <p:cNvPr id="6" name="Rectangle 6"/>
          <p:cNvSpPr>
            <a:spLocks noGrp="1" noChangeArrowheads="1"/>
          </p:cNvSpPr>
          <p:nvPr>
            <p:ph type="sldNum" sz="quarter" idx="11"/>
          </p:nvPr>
        </p:nvSpPr>
        <p:spPr>
          <a:ln/>
        </p:spPr>
        <p:txBody>
          <a:bodyPr/>
          <a:lstStyle>
            <a:lvl1pPr>
              <a:defRPr/>
            </a:lvl1pPr>
          </a:lstStyle>
          <a:p>
            <a:pPr>
              <a:defRPr/>
            </a:pPr>
            <a:fld id="{1E870B87-7B39-4975-A7EC-95DF08A55E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4" descr="linegraphic2"/>
          <p:cNvPicPr>
            <a:picLocks noChangeAspect="1" noChangeArrowheads="1"/>
          </p:cNvPicPr>
          <p:nvPr/>
        </p:nvPicPr>
        <p:blipFill>
          <a:blip r:embed="rId13" cstate="print"/>
          <a:srcRect l="22229" t="39406" b="-365"/>
          <a:stretch>
            <a:fillRect/>
          </a:stretch>
        </p:blipFill>
        <p:spPr bwMode="auto">
          <a:xfrm>
            <a:off x="0" y="-3175"/>
            <a:ext cx="4543425" cy="1528763"/>
          </a:xfrm>
          <a:prstGeom prst="rect">
            <a:avLst/>
          </a:prstGeom>
          <a:noFill/>
          <a:ln w="9525">
            <a:noFill/>
            <a:miter lim="800000"/>
            <a:headEnd/>
            <a:tailEnd/>
          </a:ln>
        </p:spPr>
      </p:pic>
      <p:sp>
        <p:nvSpPr>
          <p:cNvPr id="6149" name="Rectangle 5"/>
          <p:cNvSpPr>
            <a:spLocks noGrp="1" noChangeArrowheads="1"/>
          </p:cNvSpPr>
          <p:nvPr>
            <p:ph type="ftr" sz="quarter" idx="3"/>
          </p:nvPr>
        </p:nvSpPr>
        <p:spPr bwMode="auto">
          <a:xfrm>
            <a:off x="914400" y="6172200"/>
            <a:ext cx="5105400" cy="549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smtClean="0">
                <a:solidFill>
                  <a:schemeClr val="tx1"/>
                </a:solidFill>
                <a:latin typeface="+mn-lt"/>
              </a:defRPr>
            </a:lvl1pPr>
          </a:lstStyle>
          <a:p>
            <a:pPr>
              <a:defRPr/>
            </a:pPr>
            <a:r>
              <a:rPr lang="en-US"/>
              <a:t>Amy Jo Dowd, Senior Advisor for Education Research</a:t>
            </a:r>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mn-lt"/>
              </a:defRPr>
            </a:lvl1pPr>
          </a:lstStyle>
          <a:p>
            <a:pPr>
              <a:defRPr/>
            </a:pPr>
            <a:fld id="{C5533189-5D46-4D70-A98A-C2A8595534FF}" type="slidenum">
              <a:rPr lang="en-US"/>
              <a:pPr>
                <a:defRPr/>
              </a:pPr>
              <a:t>‹#›</a:t>
            </a:fld>
            <a:endParaRPr lang="en-US"/>
          </a:p>
        </p:txBody>
      </p:sp>
      <p:sp>
        <p:nvSpPr>
          <p:cNvPr id="6156" name="Text Box 12"/>
          <p:cNvSpPr txBox="1">
            <a:spLocks noChangeArrowheads="1"/>
          </p:cNvSpPr>
          <p:nvPr/>
        </p:nvSpPr>
        <p:spPr bwMode="auto">
          <a:xfrm>
            <a:off x="304800" y="4343400"/>
            <a:ext cx="8534400" cy="1739900"/>
          </a:xfrm>
          <a:prstGeom prst="rect">
            <a:avLst/>
          </a:prstGeom>
          <a:noFill/>
          <a:ln w="9525" algn="ctr">
            <a:noFill/>
            <a:miter lim="800000"/>
            <a:headEnd/>
            <a:tailEnd/>
          </a:ln>
          <a:effectLst/>
        </p:spPr>
        <p:txBody>
          <a:bodyPr>
            <a:spAutoFit/>
          </a:bodyPr>
          <a:lstStyle/>
          <a:p>
            <a:pPr algn="ctr">
              <a:defRPr/>
            </a:pPr>
            <a:r>
              <a:rPr lang="en-US" sz="3600" b="1">
                <a:solidFill>
                  <a:schemeClr val="tx1"/>
                </a:solidFill>
              </a:rPr>
              <a:t>Literacy Boost Overview, options for extending the tools/design to investigate SHN more systematically</a:t>
            </a:r>
          </a:p>
        </p:txBody>
      </p:sp>
      <p:pic>
        <p:nvPicPr>
          <p:cNvPr id="5126" name="Picture 15" descr="stc-logo"/>
          <p:cNvPicPr>
            <a:picLocks noChangeAspect="1" noChangeArrowheads="1"/>
          </p:cNvPicPr>
          <p:nvPr/>
        </p:nvPicPr>
        <p:blipFill>
          <a:blip r:embed="rId14" cstate="print"/>
          <a:srcRect/>
          <a:stretch>
            <a:fillRect/>
          </a:stretch>
        </p:blipFill>
        <p:spPr bwMode="auto">
          <a:xfrm>
            <a:off x="6419850" y="6137275"/>
            <a:ext cx="2114550" cy="415925"/>
          </a:xfrm>
          <a:prstGeom prst="rect">
            <a:avLst/>
          </a:prstGeom>
          <a:noFill/>
          <a:ln w="9525">
            <a:noFill/>
            <a:miter lim="800000"/>
            <a:headEnd/>
            <a:tailEnd/>
          </a:ln>
        </p:spPr>
      </p:pic>
      <p:sp>
        <p:nvSpPr>
          <p:cNvPr id="6161" name="Text Box 17"/>
          <p:cNvSpPr txBox="1">
            <a:spLocks noChangeArrowheads="1"/>
          </p:cNvSpPr>
          <p:nvPr/>
        </p:nvSpPr>
        <p:spPr bwMode="auto">
          <a:xfrm>
            <a:off x="914400" y="3810000"/>
            <a:ext cx="3292475" cy="304800"/>
          </a:xfrm>
          <a:prstGeom prst="rect">
            <a:avLst/>
          </a:prstGeom>
          <a:noFill/>
          <a:ln w="9525" algn="ctr">
            <a:noFill/>
            <a:miter lim="800000"/>
            <a:headEnd/>
            <a:tailEnd/>
          </a:ln>
          <a:effectLst/>
        </p:spPr>
        <p:txBody>
          <a:bodyPr>
            <a:spAutoFit/>
          </a:bodyPr>
          <a:lstStyle/>
          <a:p>
            <a:pPr>
              <a:defRPr/>
            </a:pPr>
            <a:r>
              <a:rPr lang="en-US" sz="1400">
                <a:solidFill>
                  <a:schemeClr val="tx1"/>
                </a:solidFill>
              </a:rPr>
              <a:t>November 2011</a:t>
            </a:r>
          </a:p>
        </p:txBody>
      </p:sp>
      <p:pic>
        <p:nvPicPr>
          <p:cNvPr id="5128" name="Picture 19"/>
          <p:cNvPicPr>
            <a:picLocks noChangeAspect="1" noChangeArrowheads="1"/>
          </p:cNvPicPr>
          <p:nvPr/>
        </p:nvPicPr>
        <p:blipFill>
          <a:blip r:embed="rId15" cstate="print"/>
          <a:srcRect/>
          <a:stretch>
            <a:fillRect/>
          </a:stretch>
        </p:blipFill>
        <p:spPr bwMode="auto">
          <a:xfrm>
            <a:off x="0" y="2362200"/>
            <a:ext cx="9144000" cy="1143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eaLnBrk="0" fontAlgn="base" hangingPunct="0">
        <a:spcBef>
          <a:spcPct val="0"/>
        </a:spcBef>
        <a:spcAft>
          <a:spcPct val="0"/>
        </a:spcAft>
        <a:defRPr sz="4400" i="1">
          <a:solidFill>
            <a:schemeClr val="bg1"/>
          </a:solidFill>
          <a:latin typeface="+mj-lt"/>
          <a:ea typeface="+mj-ea"/>
          <a:cs typeface="+mj-cs"/>
        </a:defRPr>
      </a:lvl1pPr>
      <a:lvl2pPr algn="l" rtl="0" eaLnBrk="0" fontAlgn="base" hangingPunct="0">
        <a:spcBef>
          <a:spcPct val="0"/>
        </a:spcBef>
        <a:spcAft>
          <a:spcPct val="0"/>
        </a:spcAft>
        <a:defRPr sz="4400" i="1">
          <a:solidFill>
            <a:schemeClr val="bg1"/>
          </a:solidFill>
          <a:latin typeface="Garamond" pitchFamily="18" charset="0"/>
        </a:defRPr>
      </a:lvl2pPr>
      <a:lvl3pPr algn="l" rtl="0" eaLnBrk="0" fontAlgn="base" hangingPunct="0">
        <a:spcBef>
          <a:spcPct val="0"/>
        </a:spcBef>
        <a:spcAft>
          <a:spcPct val="0"/>
        </a:spcAft>
        <a:defRPr sz="4400" i="1">
          <a:solidFill>
            <a:schemeClr val="bg1"/>
          </a:solidFill>
          <a:latin typeface="Garamond" pitchFamily="18" charset="0"/>
        </a:defRPr>
      </a:lvl3pPr>
      <a:lvl4pPr algn="l" rtl="0" eaLnBrk="0" fontAlgn="base" hangingPunct="0">
        <a:spcBef>
          <a:spcPct val="0"/>
        </a:spcBef>
        <a:spcAft>
          <a:spcPct val="0"/>
        </a:spcAft>
        <a:defRPr sz="4400" i="1">
          <a:solidFill>
            <a:schemeClr val="bg1"/>
          </a:solidFill>
          <a:latin typeface="Garamond" pitchFamily="18" charset="0"/>
        </a:defRPr>
      </a:lvl4pPr>
      <a:lvl5pPr algn="l" rtl="0" eaLnBrk="0" fontAlgn="base" hangingPunct="0">
        <a:spcBef>
          <a:spcPct val="0"/>
        </a:spcBef>
        <a:spcAft>
          <a:spcPct val="0"/>
        </a:spcAft>
        <a:defRPr sz="4400" i="1">
          <a:solidFill>
            <a:schemeClr val="bg1"/>
          </a:solidFill>
          <a:latin typeface="Garamond" pitchFamily="18" charset="0"/>
        </a:defRPr>
      </a:lvl5pPr>
      <a:lvl6pPr marL="457200" algn="l" rtl="0" fontAlgn="base">
        <a:spcBef>
          <a:spcPct val="0"/>
        </a:spcBef>
        <a:spcAft>
          <a:spcPct val="0"/>
        </a:spcAft>
        <a:defRPr sz="4400" i="1">
          <a:solidFill>
            <a:schemeClr val="bg1"/>
          </a:solidFill>
          <a:latin typeface="Garamond" pitchFamily="18" charset="0"/>
        </a:defRPr>
      </a:lvl6pPr>
      <a:lvl7pPr marL="914400" algn="l" rtl="0" fontAlgn="base">
        <a:spcBef>
          <a:spcPct val="0"/>
        </a:spcBef>
        <a:spcAft>
          <a:spcPct val="0"/>
        </a:spcAft>
        <a:defRPr sz="4400" i="1">
          <a:solidFill>
            <a:schemeClr val="bg1"/>
          </a:solidFill>
          <a:latin typeface="Garamond" pitchFamily="18" charset="0"/>
        </a:defRPr>
      </a:lvl7pPr>
      <a:lvl8pPr marL="1371600" algn="l" rtl="0" fontAlgn="base">
        <a:spcBef>
          <a:spcPct val="0"/>
        </a:spcBef>
        <a:spcAft>
          <a:spcPct val="0"/>
        </a:spcAft>
        <a:defRPr sz="4400" i="1">
          <a:solidFill>
            <a:schemeClr val="bg1"/>
          </a:solidFill>
          <a:latin typeface="Garamond" pitchFamily="18" charset="0"/>
        </a:defRPr>
      </a:lvl8pPr>
      <a:lvl9pPr marL="1828800" algn="l" rtl="0" fontAlgn="base">
        <a:spcBef>
          <a:spcPct val="0"/>
        </a:spcBef>
        <a:spcAft>
          <a:spcPct val="0"/>
        </a:spcAft>
        <a:defRPr sz="4400" i="1">
          <a:solidFill>
            <a:schemeClr val="bg1"/>
          </a:solidFill>
          <a:latin typeface="Garamond"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bwMode="auto">
          <a:xfrm>
            <a:off x="914400" y="2057400"/>
            <a:ext cx="7086600" cy="3154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533400" y="6172200"/>
            <a:ext cx="2743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7772400" y="6248400"/>
            <a:ext cx="1219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defRPr>
            </a:lvl1pPr>
          </a:lstStyle>
          <a:p>
            <a:pPr>
              <a:defRPr/>
            </a:pPr>
            <a:fld id="{818B5645-8820-43E4-B979-634A8E73AE32}" type="slidenum">
              <a:rPr lang="en-US"/>
              <a:pPr>
                <a:defRPr/>
              </a:pPr>
              <a:t>‹#›</a:t>
            </a:fld>
            <a:endParaRPr lang="en-US"/>
          </a:p>
        </p:txBody>
      </p:sp>
      <p:pic>
        <p:nvPicPr>
          <p:cNvPr id="6149" name="Picture 9" descr="stc-logo"/>
          <p:cNvPicPr>
            <a:picLocks noChangeAspect="1" noChangeArrowheads="1"/>
          </p:cNvPicPr>
          <p:nvPr/>
        </p:nvPicPr>
        <p:blipFill>
          <a:blip r:embed="rId14" cstate="print"/>
          <a:srcRect/>
          <a:stretch>
            <a:fillRect/>
          </a:stretch>
        </p:blipFill>
        <p:spPr bwMode="auto">
          <a:xfrm>
            <a:off x="6419850" y="6137275"/>
            <a:ext cx="2114550" cy="415925"/>
          </a:xfrm>
          <a:prstGeom prst="rect">
            <a:avLst/>
          </a:prstGeom>
          <a:noFill/>
          <a:ln w="9525">
            <a:noFill/>
            <a:miter lim="800000"/>
            <a:headEnd/>
            <a:tailEnd/>
          </a:ln>
        </p:spPr>
      </p:pic>
      <p:pic>
        <p:nvPicPr>
          <p:cNvPr id="6150" name="Picture 10" descr="stc-lineshape"/>
          <p:cNvPicPr>
            <a:picLocks noChangeAspect="1" noChangeArrowheads="1"/>
          </p:cNvPicPr>
          <p:nvPr/>
        </p:nvPicPr>
        <p:blipFill>
          <a:blip r:embed="rId15" cstate="print"/>
          <a:srcRect/>
          <a:stretch>
            <a:fillRect/>
          </a:stretch>
        </p:blipFill>
        <p:spPr bwMode="auto">
          <a:xfrm>
            <a:off x="304800" y="0"/>
            <a:ext cx="8382000" cy="1590675"/>
          </a:xfrm>
          <a:prstGeom prst="rect">
            <a:avLst/>
          </a:prstGeom>
          <a:noFill/>
          <a:ln w="9525">
            <a:noFill/>
            <a:miter lim="800000"/>
            <a:headEnd/>
            <a:tailEnd/>
          </a:ln>
        </p:spPr>
      </p:pic>
      <p:sp>
        <p:nvSpPr>
          <p:cNvPr id="6151" name="Rectangle 2"/>
          <p:cNvSpPr>
            <a:spLocks noGrp="1" noChangeArrowheads="1"/>
          </p:cNvSpPr>
          <p:nvPr>
            <p:ph type="title"/>
          </p:nvPr>
        </p:nvSpPr>
        <p:spPr bwMode="auto">
          <a:xfrm>
            <a:off x="381000" y="685800"/>
            <a:ext cx="4800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Sample Title, will wrap up</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GillSans" pitchFamily="34" charset="0"/>
        </a:defRPr>
      </a:lvl2pPr>
      <a:lvl3pPr algn="l" rtl="0" eaLnBrk="0" fontAlgn="base" hangingPunct="0">
        <a:spcBef>
          <a:spcPct val="0"/>
        </a:spcBef>
        <a:spcAft>
          <a:spcPct val="0"/>
        </a:spcAft>
        <a:defRPr sz="3200">
          <a:solidFill>
            <a:schemeClr val="tx1"/>
          </a:solidFill>
          <a:latin typeface="GillSans" pitchFamily="34" charset="0"/>
        </a:defRPr>
      </a:lvl3pPr>
      <a:lvl4pPr algn="l" rtl="0" eaLnBrk="0" fontAlgn="base" hangingPunct="0">
        <a:spcBef>
          <a:spcPct val="0"/>
        </a:spcBef>
        <a:spcAft>
          <a:spcPct val="0"/>
        </a:spcAft>
        <a:defRPr sz="3200">
          <a:solidFill>
            <a:schemeClr val="tx1"/>
          </a:solidFill>
          <a:latin typeface="GillSans" pitchFamily="34" charset="0"/>
        </a:defRPr>
      </a:lvl4pPr>
      <a:lvl5pPr algn="l" rtl="0" eaLnBrk="0" fontAlgn="base" hangingPunct="0">
        <a:spcBef>
          <a:spcPct val="0"/>
        </a:spcBef>
        <a:spcAft>
          <a:spcPct val="0"/>
        </a:spcAft>
        <a:defRPr sz="3200">
          <a:solidFill>
            <a:schemeClr val="tx1"/>
          </a:solidFill>
          <a:latin typeface="GillSans" pitchFamily="34" charset="0"/>
        </a:defRPr>
      </a:lvl5pPr>
      <a:lvl6pPr marL="457200" algn="l" rtl="0" fontAlgn="base">
        <a:spcBef>
          <a:spcPct val="0"/>
        </a:spcBef>
        <a:spcAft>
          <a:spcPct val="0"/>
        </a:spcAft>
        <a:defRPr sz="3200">
          <a:solidFill>
            <a:schemeClr val="tx1"/>
          </a:solidFill>
          <a:latin typeface="GillSans" pitchFamily="34" charset="0"/>
        </a:defRPr>
      </a:lvl6pPr>
      <a:lvl7pPr marL="914400" algn="l" rtl="0" fontAlgn="base">
        <a:spcBef>
          <a:spcPct val="0"/>
        </a:spcBef>
        <a:spcAft>
          <a:spcPct val="0"/>
        </a:spcAft>
        <a:defRPr sz="3200">
          <a:solidFill>
            <a:schemeClr val="tx1"/>
          </a:solidFill>
          <a:latin typeface="GillSans" pitchFamily="34" charset="0"/>
        </a:defRPr>
      </a:lvl7pPr>
      <a:lvl8pPr marL="1371600" algn="l" rtl="0" fontAlgn="base">
        <a:spcBef>
          <a:spcPct val="0"/>
        </a:spcBef>
        <a:spcAft>
          <a:spcPct val="0"/>
        </a:spcAft>
        <a:defRPr sz="3200">
          <a:solidFill>
            <a:schemeClr val="tx1"/>
          </a:solidFill>
          <a:latin typeface="GillSans" pitchFamily="34" charset="0"/>
        </a:defRPr>
      </a:lvl8pPr>
      <a:lvl9pPr marL="1828800" algn="l" rtl="0" fontAlgn="base">
        <a:spcBef>
          <a:spcPct val="0"/>
        </a:spcBef>
        <a:spcAft>
          <a:spcPct val="0"/>
        </a:spcAft>
        <a:defRPr sz="3200">
          <a:solidFill>
            <a:schemeClr val="tx1"/>
          </a:solidFill>
          <a:latin typeface="Gill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0" y="206375"/>
            <a:ext cx="4800600" cy="1470025"/>
          </a:xfrm>
        </p:spPr>
        <p:txBody>
          <a:bodyPr/>
          <a:lstStyle/>
          <a:p>
            <a:pPr eaLnBrk="1" hangingPunct="1"/>
            <a:r>
              <a:rPr lang="en-US" sz="3500" dirty="0" smtClean="0"/>
              <a:t>Needs Assessment of Malaria in Schools in Malawi </a:t>
            </a:r>
          </a:p>
        </p:txBody>
      </p:sp>
      <p:sp>
        <p:nvSpPr>
          <p:cNvPr id="5" name="Subtitle 4"/>
          <p:cNvSpPr>
            <a:spLocks noGrp="1"/>
          </p:cNvSpPr>
          <p:nvPr>
            <p:ph type="subTitle" idx="1"/>
          </p:nvPr>
        </p:nvSpPr>
        <p:spPr/>
        <p:txBody>
          <a:bodyPr/>
          <a:lstStyle/>
          <a:p>
            <a:endParaRPr lang="en-GB" dirty="0"/>
          </a:p>
        </p:txBody>
      </p:sp>
      <p:sp>
        <p:nvSpPr>
          <p:cNvPr id="4" name="TextBox 3"/>
          <p:cNvSpPr txBox="1"/>
          <p:nvPr/>
        </p:nvSpPr>
        <p:spPr>
          <a:xfrm>
            <a:off x="304800" y="3712964"/>
            <a:ext cx="8610600" cy="2646878"/>
          </a:xfrm>
          <a:prstGeom prst="rect">
            <a:avLst/>
          </a:prstGeom>
          <a:solidFill>
            <a:schemeClr val="bg1"/>
          </a:solidFill>
        </p:spPr>
        <p:txBody>
          <a:bodyPr wrap="square">
            <a:spAutoFit/>
          </a:bodyPr>
          <a:lstStyle/>
          <a:p>
            <a:pPr algn="ctr">
              <a:defRPr/>
            </a:pPr>
            <a:r>
              <a:rPr lang="fr-CH" sz="2800" b="1" dirty="0" err="1" smtClean="0">
                <a:solidFill>
                  <a:schemeClr val="accent4"/>
                </a:solidFill>
              </a:rPr>
              <a:t>Results</a:t>
            </a:r>
            <a:r>
              <a:rPr lang="fr-CH" sz="2800" b="1" dirty="0" smtClean="0">
                <a:solidFill>
                  <a:schemeClr val="accent4"/>
                </a:solidFill>
              </a:rPr>
              <a:t> of a </a:t>
            </a:r>
            <a:r>
              <a:rPr lang="fr-CH" sz="2800" b="1" dirty="0" err="1" smtClean="0">
                <a:solidFill>
                  <a:schemeClr val="accent4"/>
                </a:solidFill>
              </a:rPr>
              <a:t>needs</a:t>
            </a:r>
            <a:r>
              <a:rPr lang="fr-CH" sz="2800" b="1" dirty="0" smtClean="0">
                <a:solidFill>
                  <a:schemeClr val="accent4"/>
                </a:solidFill>
              </a:rPr>
              <a:t> </a:t>
            </a:r>
            <a:r>
              <a:rPr lang="fr-CH" sz="2800" b="1" dirty="0" err="1" smtClean="0">
                <a:solidFill>
                  <a:schemeClr val="accent4"/>
                </a:solidFill>
              </a:rPr>
              <a:t>assessment</a:t>
            </a:r>
            <a:r>
              <a:rPr lang="fr-CH" sz="2800" b="1" dirty="0" smtClean="0">
                <a:solidFill>
                  <a:schemeClr val="accent4"/>
                </a:solidFill>
              </a:rPr>
              <a:t> of </a:t>
            </a:r>
            <a:r>
              <a:rPr lang="fr-CH" sz="2800" b="1" dirty="0" err="1" smtClean="0">
                <a:solidFill>
                  <a:schemeClr val="accent4"/>
                </a:solidFill>
              </a:rPr>
              <a:t>school</a:t>
            </a:r>
            <a:r>
              <a:rPr lang="fr-CH" sz="2800" b="1" dirty="0" smtClean="0">
                <a:solidFill>
                  <a:schemeClr val="accent4"/>
                </a:solidFill>
              </a:rPr>
              <a:t>-</a:t>
            </a:r>
            <a:r>
              <a:rPr lang="fr-CH" sz="2800" b="1" dirty="0" err="1" smtClean="0">
                <a:solidFill>
                  <a:schemeClr val="accent4"/>
                </a:solidFill>
              </a:rPr>
              <a:t>based</a:t>
            </a:r>
            <a:r>
              <a:rPr lang="fr-CH" sz="2800" b="1" dirty="0" smtClean="0">
                <a:solidFill>
                  <a:schemeClr val="accent4"/>
                </a:solidFill>
              </a:rPr>
              <a:t> malaria control </a:t>
            </a:r>
            <a:r>
              <a:rPr lang="fr-CH" sz="2800" b="1" dirty="0" err="1" smtClean="0">
                <a:solidFill>
                  <a:schemeClr val="accent4"/>
                </a:solidFill>
              </a:rPr>
              <a:t>conducted</a:t>
            </a:r>
            <a:r>
              <a:rPr lang="fr-CH" sz="2800" b="1" dirty="0" smtClean="0">
                <a:solidFill>
                  <a:schemeClr val="accent4"/>
                </a:solidFill>
              </a:rPr>
              <a:t> in </a:t>
            </a:r>
            <a:r>
              <a:rPr lang="fr-CH" sz="2800" b="1" dirty="0" err="1" smtClean="0">
                <a:solidFill>
                  <a:schemeClr val="accent4"/>
                </a:solidFill>
              </a:rPr>
              <a:t>schools</a:t>
            </a:r>
            <a:r>
              <a:rPr lang="fr-CH" sz="2800" b="1" dirty="0" smtClean="0">
                <a:solidFill>
                  <a:schemeClr val="accent4"/>
                </a:solidFill>
              </a:rPr>
              <a:t> in Zomba District, Malawi </a:t>
            </a:r>
            <a:endParaRPr lang="fr-CH" sz="2800" dirty="0">
              <a:solidFill>
                <a:schemeClr val="accent4"/>
              </a:solidFill>
            </a:endParaRPr>
          </a:p>
          <a:p>
            <a:pPr>
              <a:defRPr/>
            </a:pPr>
            <a:endParaRPr lang="fr-CH" dirty="0" smtClean="0">
              <a:solidFill>
                <a:schemeClr val="accent4"/>
              </a:solidFill>
            </a:endParaRPr>
          </a:p>
          <a:p>
            <a:pPr>
              <a:defRPr/>
            </a:pPr>
            <a:endParaRPr lang="fr-CH" dirty="0">
              <a:solidFill>
                <a:schemeClr val="accent4"/>
              </a:solidFill>
            </a:endParaRPr>
          </a:p>
          <a:p>
            <a:pPr>
              <a:defRPr/>
            </a:pPr>
            <a:r>
              <a:rPr lang="fr-CH" sz="1800" dirty="0" err="1">
                <a:solidFill>
                  <a:schemeClr val="accent4"/>
                </a:solidFill>
              </a:rPr>
              <a:t>Presenter</a:t>
            </a:r>
            <a:r>
              <a:rPr lang="fr-CH" sz="1800" dirty="0">
                <a:solidFill>
                  <a:schemeClr val="accent4"/>
                </a:solidFill>
              </a:rPr>
              <a:t>: </a:t>
            </a:r>
            <a:r>
              <a:rPr lang="fr-CH" sz="1800" dirty="0" err="1" smtClean="0">
                <a:solidFill>
                  <a:schemeClr val="accent4"/>
                </a:solidFill>
              </a:rPr>
              <a:t>Lexon</a:t>
            </a:r>
            <a:r>
              <a:rPr lang="fr-CH" sz="1800" dirty="0" smtClean="0">
                <a:solidFill>
                  <a:schemeClr val="accent4"/>
                </a:solidFill>
              </a:rPr>
              <a:t> </a:t>
            </a:r>
            <a:r>
              <a:rPr lang="fr-CH" sz="1800" dirty="0" err="1" smtClean="0">
                <a:solidFill>
                  <a:schemeClr val="accent4"/>
                </a:solidFill>
              </a:rPr>
              <a:t>Ndalama</a:t>
            </a:r>
            <a:r>
              <a:rPr lang="fr-CH" sz="1800" dirty="0" smtClean="0">
                <a:solidFill>
                  <a:schemeClr val="accent4"/>
                </a:solidFill>
              </a:rPr>
              <a:t>, Save the </a:t>
            </a:r>
            <a:r>
              <a:rPr lang="fr-CH" sz="1800" dirty="0" err="1" smtClean="0">
                <a:solidFill>
                  <a:schemeClr val="accent4"/>
                </a:solidFill>
              </a:rPr>
              <a:t>Children</a:t>
            </a:r>
            <a:r>
              <a:rPr lang="fr-CH" sz="1800" dirty="0" smtClean="0">
                <a:solidFill>
                  <a:schemeClr val="accent4"/>
                </a:solidFill>
              </a:rPr>
              <a:t>, Malawi</a:t>
            </a:r>
            <a:endParaRPr lang="en-US" sz="1800" dirty="0">
              <a:solidFill>
                <a:schemeClr val="accent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457200" y="7620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err="1" smtClean="0">
                <a:ln>
                  <a:noFill/>
                </a:ln>
                <a:solidFill>
                  <a:schemeClr val="tx1"/>
                </a:solidFill>
                <a:effectLst/>
                <a:uLnTx/>
                <a:uFillTx/>
                <a:latin typeface="Georgia" pitchFamily="18" charset="0"/>
              </a:rPr>
              <a:t>Sociodemographic</a:t>
            </a:r>
            <a:r>
              <a:rPr kumimoji="0" lang="en-GB" sz="3600" b="0" i="0" u="none" strike="noStrike" kern="0" cap="none" spc="0" normalizeH="0" baseline="0" noProof="0" dirty="0" smtClean="0">
                <a:ln>
                  <a:noFill/>
                </a:ln>
                <a:solidFill>
                  <a:schemeClr val="tx1"/>
                </a:solidFill>
                <a:effectLst/>
                <a:uLnTx/>
                <a:uFillTx/>
                <a:latin typeface="Georgia" pitchFamily="18" charset="0"/>
              </a:rPr>
              <a:t>, behavioural</a:t>
            </a:r>
            <a:r>
              <a:rPr kumimoji="0" lang="en-GB" sz="3600" b="0" i="0" u="none" strike="noStrike" kern="0" cap="none" spc="0" normalizeH="0" noProof="0" dirty="0" smtClean="0">
                <a:ln>
                  <a:noFill/>
                </a:ln>
                <a:solidFill>
                  <a:schemeClr val="tx1"/>
                </a:solidFill>
                <a:effectLst/>
                <a:uLnTx/>
                <a:uFillTx/>
                <a:latin typeface="Georgia" pitchFamily="18" charset="0"/>
              </a:rPr>
              <a:t> and school information</a:t>
            </a:r>
            <a:endParaRPr kumimoji="0" lang="en-GB" sz="3600" b="0" i="0" u="none" strike="noStrike" kern="0" cap="none" spc="0" normalizeH="0" baseline="0" noProof="0" dirty="0">
              <a:ln>
                <a:noFill/>
              </a:ln>
              <a:solidFill>
                <a:schemeClr val="tx1"/>
              </a:solidFill>
              <a:effectLst/>
              <a:uLnTx/>
              <a:uFillTx/>
              <a:latin typeface="Georgia" pitchFamily="18" charset="0"/>
            </a:endParaRPr>
          </a:p>
        </p:txBody>
      </p:sp>
      <p:sp>
        <p:nvSpPr>
          <p:cNvPr id="5" name="Content Placeholder 2"/>
          <p:cNvSpPr txBox="1">
            <a:spLocks/>
          </p:cNvSpPr>
          <p:nvPr/>
        </p:nvSpPr>
        <p:spPr>
          <a:xfrm>
            <a:off x="198240" y="1828800"/>
            <a:ext cx="8640960" cy="4584998"/>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Georgia" pitchFamily="18" charset="0"/>
              </a:rPr>
              <a:t>Questionnaires  were administered to the head teachers of each school to ascertain school size, performance, </a:t>
            </a:r>
            <a:r>
              <a:rPr kumimoji="0" lang="en-US" sz="2400" b="0" i="0" u="none" strike="noStrike" kern="0" cap="none" spc="0" normalizeH="0" baseline="0" noProof="0" dirty="0" err="1" smtClean="0">
                <a:ln>
                  <a:noFill/>
                </a:ln>
                <a:solidFill>
                  <a:schemeClr val="tx1"/>
                </a:solidFill>
                <a:effectLst/>
                <a:uLnTx/>
                <a:uFillTx/>
                <a:latin typeface="Georgia" pitchFamily="18" charset="0"/>
              </a:rPr>
              <a:t>facilties</a:t>
            </a:r>
            <a:r>
              <a:rPr kumimoji="0" lang="en-US" sz="2400" b="0" i="0" u="none" strike="noStrike" kern="0" cap="none" spc="0" normalizeH="0" baseline="0" noProof="0" dirty="0" smtClean="0">
                <a:ln>
                  <a:noFill/>
                </a:ln>
                <a:solidFill>
                  <a:schemeClr val="tx1"/>
                </a:solidFill>
                <a:effectLst/>
                <a:uLnTx/>
                <a:uFillTx/>
                <a:latin typeface="Georgia" pitchFamily="18" charset="0"/>
              </a:rPr>
              <a:t> and health </a:t>
            </a:r>
            <a:r>
              <a:rPr kumimoji="0" lang="en-US" sz="2400" b="0" i="0" u="none" strike="noStrike" kern="0" cap="none" spc="0" normalizeH="0" baseline="0" noProof="0" dirty="0" err="1" smtClean="0">
                <a:ln>
                  <a:noFill/>
                </a:ln>
                <a:solidFill>
                  <a:schemeClr val="tx1"/>
                </a:solidFill>
                <a:effectLst/>
                <a:uLnTx/>
                <a:uFillTx/>
                <a:latin typeface="Georgia" pitchFamily="18" charset="0"/>
              </a:rPr>
              <a:t>programmes</a:t>
            </a:r>
            <a:r>
              <a:rPr kumimoji="0" lang="en-US" sz="2400" b="0" i="0" u="none" strike="noStrike" kern="0" cap="none" spc="0" normalizeH="0" baseline="0" noProof="0" dirty="0" smtClean="0">
                <a:ln>
                  <a:noFill/>
                </a:ln>
                <a:solidFill>
                  <a:schemeClr val="tx1"/>
                </a:solidFill>
                <a:effectLst/>
                <a:uLnTx/>
                <a:uFillTx/>
                <a:latin typeface="Georgia" pitchFamily="18" charset="0"/>
              </a:rPr>
              <a:t>.  Schools were </a:t>
            </a:r>
            <a:r>
              <a:rPr kumimoji="0" lang="en-US" sz="2400" b="0" i="0" u="none" strike="noStrike" kern="0" cap="none" spc="0" normalizeH="0" baseline="0" noProof="0" dirty="0" err="1" smtClean="0">
                <a:ln>
                  <a:noFill/>
                </a:ln>
                <a:solidFill>
                  <a:schemeClr val="tx1"/>
                </a:solidFill>
                <a:effectLst/>
                <a:uLnTx/>
                <a:uFillTx/>
                <a:latin typeface="Georgia" pitchFamily="18" charset="0"/>
              </a:rPr>
              <a:t>geolocated</a:t>
            </a:r>
            <a:r>
              <a:rPr kumimoji="0" lang="en-US" sz="2400" b="0" i="0" u="none" strike="noStrike" kern="0" cap="none" spc="0" normalizeH="0" baseline="0" noProof="0" dirty="0" smtClean="0">
                <a:ln>
                  <a:noFill/>
                </a:ln>
                <a:solidFill>
                  <a:schemeClr val="tx1"/>
                </a:solidFill>
                <a:effectLst/>
                <a:uLnTx/>
                <a:uFillTx/>
                <a:latin typeface="Georgia" pitchFamily="18" charset="0"/>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Georgia" pitchFamily="18" charset="0"/>
              </a:rPr>
              <a:t>Parents were requested to attend the health survey day to witness the process and answer questions relating to socio-demographic factors as well as malaria related knowledge and </a:t>
            </a:r>
            <a:r>
              <a:rPr kumimoji="0" lang="en-US" sz="2400" b="0" i="0" u="none" strike="noStrike" kern="0" cap="none" spc="0" normalizeH="0" baseline="0" noProof="0" dirty="0" err="1" smtClean="0">
                <a:ln>
                  <a:noFill/>
                </a:ln>
                <a:solidFill>
                  <a:schemeClr val="tx1"/>
                </a:solidFill>
                <a:effectLst/>
                <a:uLnTx/>
                <a:uFillTx/>
                <a:latin typeface="Georgia" pitchFamily="18" charset="0"/>
              </a:rPr>
              <a:t>behaviours</a:t>
            </a:r>
            <a:r>
              <a:rPr kumimoji="0" lang="en-US" sz="2400" b="0" i="0" u="none" strike="noStrike" kern="0" cap="none" spc="0" normalizeH="0" baseline="0" noProof="0" dirty="0" smtClean="0">
                <a:ln>
                  <a:noFill/>
                </a:ln>
                <a:solidFill>
                  <a:schemeClr val="tx1"/>
                </a:solidFill>
                <a:effectLst/>
                <a:uLnTx/>
                <a:uFillTx/>
                <a:latin typeface="Georgia" pitchFamily="18" charset="0"/>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Georgia" pitchFamily="18" charset="0"/>
              </a:rPr>
              <a:t>Study children were asked a few questions on recent illness and health </a:t>
            </a:r>
            <a:r>
              <a:rPr kumimoji="0" lang="en-US" sz="2400" b="0" i="0" u="none" strike="noStrike" kern="0" cap="none" spc="0" normalizeH="0" baseline="0" noProof="0" dirty="0" err="1" smtClean="0">
                <a:ln>
                  <a:noFill/>
                </a:ln>
                <a:solidFill>
                  <a:schemeClr val="tx1"/>
                </a:solidFill>
                <a:effectLst/>
                <a:uLnTx/>
                <a:uFillTx/>
                <a:latin typeface="Georgia" pitchFamily="18" charset="0"/>
              </a:rPr>
              <a:t>behaviours</a:t>
            </a:r>
            <a:r>
              <a:rPr kumimoji="0" lang="en-US" sz="2400" b="0" i="0" u="none" strike="noStrike" kern="0" cap="none" spc="0" normalizeH="0" baseline="0" noProof="0" dirty="0" smtClean="0">
                <a:ln>
                  <a:noFill/>
                </a:ln>
                <a:solidFill>
                  <a:schemeClr val="tx1"/>
                </a:solidFill>
                <a:effectLst/>
                <a:uLnTx/>
                <a:uFillTx/>
                <a:latin typeface="Georgia" pitchFamily="18" charset="0"/>
              </a:rPr>
              <a:t> on the health survey visit.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GB"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304800" y="685800"/>
            <a:ext cx="8229600" cy="792162"/>
          </a:xfrm>
        </p:spPr>
        <p:txBody>
          <a:bodyPr bIns="91440"/>
          <a:lstStyle/>
          <a:p>
            <a:pPr algn="ctr" eaLnBrk="1" hangingPunct="1"/>
            <a:r>
              <a:rPr lang="en-US" sz="4400" b="1" dirty="0" smtClean="0">
                <a:latin typeface="Georgia" pitchFamily="18" charset="0"/>
              </a:rPr>
              <a:t>Results </a:t>
            </a:r>
          </a:p>
        </p:txBody>
      </p:sp>
      <p:pic>
        <p:nvPicPr>
          <p:cNvPr id="16" name="Picture 15" descr="G:\pics\2011-05-06\IMG_0822.JPG"/>
          <p:cNvPicPr>
            <a:picLocks noChangeAspect="1" noChangeArrowheads="1"/>
          </p:cNvPicPr>
          <p:nvPr/>
        </p:nvPicPr>
        <p:blipFill>
          <a:blip r:embed="rId3" cstate="print"/>
          <a:srcRect/>
          <a:stretch>
            <a:fillRect/>
          </a:stretch>
        </p:blipFill>
        <p:spPr bwMode="auto">
          <a:xfrm>
            <a:off x="1498601" y="1676401"/>
            <a:ext cx="5892799" cy="4419599"/>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strVal val="#ppt_w+.3"/>
                                          </p:val>
                                        </p:tav>
                                        <p:tav tm="100000">
                                          <p:val>
                                            <p:strVal val="#ppt_w"/>
                                          </p:val>
                                        </p:tav>
                                      </p:tavLst>
                                    </p:anim>
                                    <p:anim calcmode="lin" valueType="num">
                                      <p:cBhvr>
                                        <p:cTn id="8" dur="1000" fill="hold"/>
                                        <p:tgtEl>
                                          <p:spTgt spid="22530"/>
                                        </p:tgtEl>
                                        <p:attrNameLst>
                                          <p:attrName>ppt_h</p:attrName>
                                        </p:attrNameLst>
                                      </p:cBhvr>
                                      <p:tavLst>
                                        <p:tav tm="0">
                                          <p:val>
                                            <p:strVal val="#ppt_h"/>
                                          </p:val>
                                        </p:tav>
                                        <p:tav tm="100000">
                                          <p:val>
                                            <p:strVal val="#ppt_h"/>
                                          </p:val>
                                        </p:tav>
                                      </p:tavLst>
                                    </p:anim>
                                    <p:animEffect transition="in" filter="fade">
                                      <p:cBhvr>
                                        <p:cTn id="9" dur="1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457200" y="609600"/>
            <a:ext cx="8229600"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chemeClr val="tx1"/>
                </a:solidFill>
                <a:effectLst/>
                <a:uLnTx/>
                <a:uFillTx/>
                <a:latin typeface="Georgia" pitchFamily="18" charset="0"/>
              </a:rPr>
              <a:t>Sample Description </a:t>
            </a:r>
            <a:endParaRPr kumimoji="0" lang="en-GB" sz="3600" b="0" i="0" u="none" strike="noStrike" kern="0" cap="none" spc="0" normalizeH="0" baseline="0" noProof="0" dirty="0">
              <a:ln>
                <a:noFill/>
              </a:ln>
              <a:solidFill>
                <a:schemeClr val="tx1"/>
              </a:solidFill>
              <a:effectLst/>
              <a:uLnTx/>
              <a:uFillTx/>
              <a:latin typeface="Georgia" pitchFamily="18" charset="0"/>
            </a:endParaRPr>
          </a:p>
        </p:txBody>
      </p:sp>
      <p:graphicFrame>
        <p:nvGraphicFramePr>
          <p:cNvPr id="7" name="Content Placeholder 3"/>
          <p:cNvGraphicFramePr>
            <a:graphicFrameLocks/>
          </p:cNvGraphicFramePr>
          <p:nvPr/>
        </p:nvGraphicFramePr>
        <p:xfrm>
          <a:off x="228600" y="2209800"/>
          <a:ext cx="8915400" cy="43243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52400" y="609600"/>
            <a:ext cx="8991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3000" dirty="0" smtClean="0">
                <a:latin typeface="Georgia" pitchFamily="18" charset="0"/>
              </a:rPr>
              <a:t>Prevalence of </a:t>
            </a:r>
            <a:r>
              <a:rPr lang="en-GB" sz="3000" i="1" dirty="0" err="1" smtClean="0">
                <a:latin typeface="Georgia" pitchFamily="18" charset="0"/>
              </a:rPr>
              <a:t>P.falciparum</a:t>
            </a:r>
            <a:r>
              <a:rPr lang="en-GB" sz="3000" dirty="0" smtClean="0">
                <a:latin typeface="Georgia" pitchFamily="18" charset="0"/>
              </a:rPr>
              <a:t> infection by school</a:t>
            </a:r>
            <a:r>
              <a:rPr lang="en-GB" dirty="0" smtClean="0">
                <a:latin typeface="Georgia" pitchFamily="18" charset="0"/>
              </a:rPr>
              <a:t> </a:t>
            </a:r>
            <a:br>
              <a:rPr lang="en-GB" dirty="0" smtClean="0">
                <a:latin typeface="Georgia" pitchFamily="18" charset="0"/>
              </a:rPr>
            </a:br>
            <a:r>
              <a:rPr lang="en-GB" sz="2000" dirty="0" smtClean="0">
                <a:latin typeface="Georgia" pitchFamily="18" charset="0"/>
              </a:rPr>
              <a:t>(error bars denote 95% binomial confidence intervals). </a:t>
            </a:r>
            <a:endParaRPr kumimoji="0" lang="en-GB" sz="2000" b="0" i="0" u="none" strike="noStrike" kern="0" cap="none" spc="0" normalizeH="0" baseline="0" noProof="0" dirty="0">
              <a:ln>
                <a:noFill/>
              </a:ln>
              <a:solidFill>
                <a:schemeClr val="tx1"/>
              </a:solidFill>
              <a:effectLst/>
              <a:uLnTx/>
              <a:uFillTx/>
              <a:latin typeface="Georgia" pitchFamily="18" charset="0"/>
            </a:endParaRPr>
          </a:p>
        </p:txBody>
      </p:sp>
      <p:graphicFrame>
        <p:nvGraphicFramePr>
          <p:cNvPr id="5" name="Chart 4"/>
          <p:cNvGraphicFramePr/>
          <p:nvPr/>
        </p:nvGraphicFramePr>
        <p:xfrm>
          <a:off x="0" y="1828800"/>
          <a:ext cx="8810625"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52400" y="6248400"/>
            <a:ext cx="7010400" cy="369332"/>
          </a:xfrm>
          <a:prstGeom prst="rect">
            <a:avLst/>
          </a:prstGeom>
          <a:noFill/>
        </p:spPr>
        <p:txBody>
          <a:bodyPr wrap="square" rtlCol="0">
            <a:spAutoFit/>
          </a:bodyPr>
          <a:lstStyle/>
          <a:p>
            <a:r>
              <a:rPr lang="en-GB" sz="1800" b="1" dirty="0" smtClean="0">
                <a:solidFill>
                  <a:schemeClr val="accent4"/>
                </a:solidFill>
              </a:rPr>
              <a:t>Mean prevalence: 60.0% (58.1-61.9).  Range: 32.5-83.9%</a:t>
            </a:r>
            <a:endParaRPr lang="en-GB" sz="1800" b="1" dirty="0">
              <a:solidFill>
                <a:schemeClr val="accent4"/>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228600" y="609600"/>
            <a:ext cx="90678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2600" dirty="0" smtClean="0">
                <a:latin typeface="Georgia" pitchFamily="18" charset="0"/>
              </a:rPr>
              <a:t>Prevalence of </a:t>
            </a:r>
            <a:r>
              <a:rPr lang="en-GB" sz="2600" i="1" dirty="0" err="1" smtClean="0">
                <a:latin typeface="Georgia" pitchFamily="18" charset="0"/>
              </a:rPr>
              <a:t>P.falciparum</a:t>
            </a:r>
            <a:r>
              <a:rPr lang="en-GB" sz="2600" dirty="0" smtClean="0">
                <a:latin typeface="Georgia" pitchFamily="18" charset="0"/>
              </a:rPr>
              <a:t> infection by Educational Zone  </a:t>
            </a:r>
            <a:r>
              <a:rPr lang="en-GB" dirty="0" smtClean="0">
                <a:latin typeface="Georgia" pitchFamily="18" charset="0"/>
              </a:rPr>
              <a:t/>
            </a:r>
            <a:br>
              <a:rPr lang="en-GB" dirty="0" smtClean="0">
                <a:latin typeface="Georgia" pitchFamily="18" charset="0"/>
              </a:rPr>
            </a:br>
            <a:r>
              <a:rPr lang="en-GB" sz="1800" dirty="0" smtClean="0">
                <a:latin typeface="Georgia" pitchFamily="18" charset="0"/>
              </a:rPr>
              <a:t>(error bars denote 95% binomial confidence intervals). </a:t>
            </a:r>
            <a:endParaRPr kumimoji="0" lang="en-GB" sz="1800" b="0" i="0" u="none" strike="noStrike" kern="0" cap="none" spc="0" normalizeH="0" baseline="0" noProof="0" dirty="0">
              <a:ln>
                <a:noFill/>
              </a:ln>
              <a:solidFill>
                <a:schemeClr val="tx1"/>
              </a:solidFill>
              <a:effectLst/>
              <a:uLnTx/>
              <a:uFillTx/>
              <a:latin typeface="Georgia" pitchFamily="18" charset="0"/>
            </a:endParaRPr>
          </a:p>
        </p:txBody>
      </p:sp>
      <p:graphicFrame>
        <p:nvGraphicFramePr>
          <p:cNvPr id="7" name="Chart 6"/>
          <p:cNvGraphicFramePr/>
          <p:nvPr/>
        </p:nvGraphicFramePr>
        <p:xfrm>
          <a:off x="1219200" y="1981200"/>
          <a:ext cx="67818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81000" y="6019800"/>
            <a:ext cx="5791200" cy="615553"/>
          </a:xfrm>
          <a:prstGeom prst="rect">
            <a:avLst/>
          </a:prstGeom>
          <a:noFill/>
        </p:spPr>
        <p:txBody>
          <a:bodyPr wrap="square" rtlCol="0">
            <a:spAutoFit/>
          </a:bodyPr>
          <a:lstStyle/>
          <a:p>
            <a:r>
              <a:rPr lang="en-GB" sz="1800" dirty="0" smtClean="0">
                <a:solidFill>
                  <a:schemeClr val="tx2"/>
                </a:solidFill>
              </a:rPr>
              <a:t>*P=0.015 </a:t>
            </a:r>
            <a:r>
              <a:rPr lang="en-GB" sz="1600" dirty="0" smtClean="0">
                <a:solidFill>
                  <a:schemeClr val="tx2"/>
                </a:solidFill>
              </a:rPr>
              <a:t>adjusted for age, SES, net use, stunting, illness in last 2 weeks and school level of parent.</a:t>
            </a:r>
            <a:endParaRPr lang="en-GB" sz="1600" dirty="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04800" y="609600"/>
            <a:ext cx="86868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000" b="0" i="0" u="none" strike="noStrike" kern="0" cap="none" spc="0" normalizeH="0" baseline="0" noProof="0" dirty="0" smtClean="0">
                <a:ln>
                  <a:noFill/>
                </a:ln>
                <a:solidFill>
                  <a:schemeClr val="tx1"/>
                </a:solidFill>
                <a:effectLst/>
                <a:uLnTx/>
                <a:uFillTx/>
                <a:latin typeface="Georgia" pitchFamily="18" charset="0"/>
                <a:ea typeface="+mj-ea"/>
                <a:cs typeface="+mj-cs"/>
              </a:rPr>
              <a:t>Prevalence of fever, child-reported fever</a:t>
            </a:r>
            <a:r>
              <a:rPr kumimoji="0" lang="en-GB" sz="3000" b="0" i="0" u="none" strike="noStrike" kern="0" cap="none" spc="0" normalizeH="0" noProof="0" dirty="0" smtClean="0">
                <a:ln>
                  <a:noFill/>
                </a:ln>
                <a:solidFill>
                  <a:schemeClr val="tx1"/>
                </a:solidFill>
                <a:effectLst/>
                <a:uLnTx/>
                <a:uFillTx/>
                <a:latin typeface="Georgia" pitchFamily="18" charset="0"/>
                <a:ea typeface="+mj-ea"/>
                <a:cs typeface="+mj-cs"/>
              </a:rPr>
              <a:t> and symptomatic malaria </a:t>
            </a:r>
            <a:endParaRPr kumimoji="0" lang="en-GB" sz="3000" b="0" i="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3" name="TextBox 2"/>
          <p:cNvSpPr txBox="1"/>
          <p:nvPr/>
        </p:nvSpPr>
        <p:spPr>
          <a:xfrm>
            <a:off x="304800" y="1752600"/>
            <a:ext cx="5410200" cy="4524315"/>
          </a:xfrm>
          <a:prstGeom prst="rect">
            <a:avLst/>
          </a:prstGeom>
          <a:noFill/>
        </p:spPr>
        <p:txBody>
          <a:bodyPr wrap="square" rtlCol="0">
            <a:spAutoFit/>
          </a:bodyPr>
          <a:lstStyle/>
          <a:p>
            <a:pPr>
              <a:buFont typeface="Arial" pitchFamily="34" charset="0"/>
              <a:buChar char="•"/>
            </a:pPr>
            <a:r>
              <a:rPr lang="en-GB" sz="2400" dirty="0" smtClean="0">
                <a:solidFill>
                  <a:schemeClr val="tx2"/>
                </a:solidFill>
              </a:rPr>
              <a:t>Of 2641 children assessed, 736 (27.9%) reported having a fever on the day of the survey.</a:t>
            </a:r>
          </a:p>
          <a:p>
            <a:pPr>
              <a:buFont typeface="Arial" pitchFamily="34" charset="0"/>
              <a:buChar char="•"/>
            </a:pPr>
            <a:endParaRPr lang="en-GB" sz="1200" dirty="0" smtClean="0">
              <a:solidFill>
                <a:schemeClr val="tx2"/>
              </a:solidFill>
            </a:endParaRPr>
          </a:p>
          <a:p>
            <a:pPr>
              <a:buFont typeface="Arial" pitchFamily="34" charset="0"/>
              <a:buChar char="•"/>
            </a:pPr>
            <a:r>
              <a:rPr lang="en-GB" sz="2400" dirty="0" smtClean="0">
                <a:solidFill>
                  <a:schemeClr val="tx2"/>
                </a:solidFill>
              </a:rPr>
              <a:t>Only 76 (2.9%) of the children had a temperature &gt;=37.5◦C.</a:t>
            </a:r>
          </a:p>
          <a:p>
            <a:pPr>
              <a:buFont typeface="Arial" pitchFamily="34" charset="0"/>
              <a:buChar char="•"/>
            </a:pPr>
            <a:endParaRPr lang="en-GB" sz="1200" dirty="0" smtClean="0">
              <a:solidFill>
                <a:schemeClr val="tx2"/>
              </a:solidFill>
            </a:endParaRPr>
          </a:p>
          <a:p>
            <a:pPr>
              <a:buFont typeface="Arial" pitchFamily="34" charset="0"/>
              <a:buChar char="•"/>
            </a:pPr>
            <a:r>
              <a:rPr lang="en-GB" sz="2400" dirty="0" smtClean="0">
                <a:solidFill>
                  <a:schemeClr val="tx2"/>
                </a:solidFill>
              </a:rPr>
              <a:t>Of those children with fever, 26 (34.2%) were negative for </a:t>
            </a:r>
            <a:r>
              <a:rPr lang="en-GB" sz="2400" i="1" dirty="0" err="1" smtClean="0">
                <a:solidFill>
                  <a:schemeClr val="tx2"/>
                </a:solidFill>
              </a:rPr>
              <a:t>P.falciparum</a:t>
            </a:r>
            <a:r>
              <a:rPr lang="en-GB" sz="2400" dirty="0" smtClean="0">
                <a:solidFill>
                  <a:schemeClr val="tx2"/>
                </a:solidFill>
              </a:rPr>
              <a:t> </a:t>
            </a:r>
            <a:r>
              <a:rPr lang="en-GB" sz="2400" dirty="0" err="1" smtClean="0">
                <a:solidFill>
                  <a:schemeClr val="tx2"/>
                </a:solidFill>
              </a:rPr>
              <a:t>parasitaemia</a:t>
            </a:r>
            <a:r>
              <a:rPr lang="en-GB" sz="2400" dirty="0" smtClean="0">
                <a:solidFill>
                  <a:schemeClr val="tx2"/>
                </a:solidFill>
              </a:rPr>
              <a:t> and 50 (65.8%) were positive for </a:t>
            </a:r>
            <a:r>
              <a:rPr lang="en-GB" sz="2400" i="1" dirty="0" err="1" smtClean="0">
                <a:solidFill>
                  <a:schemeClr val="tx2"/>
                </a:solidFill>
              </a:rPr>
              <a:t>P.falciparum</a:t>
            </a:r>
            <a:r>
              <a:rPr lang="en-GB" sz="2400" dirty="0" smtClean="0">
                <a:solidFill>
                  <a:schemeClr val="tx2"/>
                </a:solidFill>
              </a:rPr>
              <a:t> </a:t>
            </a:r>
            <a:r>
              <a:rPr lang="en-GB" sz="2400" dirty="0" err="1" smtClean="0">
                <a:solidFill>
                  <a:schemeClr val="tx2"/>
                </a:solidFill>
              </a:rPr>
              <a:t>parasitaemia</a:t>
            </a:r>
            <a:r>
              <a:rPr lang="en-GB" sz="2400" dirty="0" smtClean="0">
                <a:solidFill>
                  <a:schemeClr val="tx2"/>
                </a:solidFill>
              </a:rPr>
              <a:t>.  </a:t>
            </a:r>
          </a:p>
          <a:p>
            <a:pPr>
              <a:buFont typeface="Arial" pitchFamily="34" charset="0"/>
              <a:buChar char="•"/>
            </a:pPr>
            <a:endParaRPr lang="en-GB" sz="2400" dirty="0">
              <a:solidFill>
                <a:schemeClr val="tx2"/>
              </a:solidFill>
            </a:endParaRPr>
          </a:p>
        </p:txBody>
      </p:sp>
      <p:pic>
        <p:nvPicPr>
          <p:cNvPr id="4" name="Picture 3" descr="IMG_0830.JPG"/>
          <p:cNvPicPr>
            <a:picLocks noChangeAspect="1"/>
          </p:cNvPicPr>
          <p:nvPr/>
        </p:nvPicPr>
        <p:blipFill>
          <a:blip r:embed="rId3" cstate="print"/>
          <a:stretch>
            <a:fillRect/>
          </a:stretch>
        </p:blipFill>
        <p:spPr>
          <a:xfrm>
            <a:off x="5791200" y="1828799"/>
            <a:ext cx="2971800" cy="396240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52400" y="609600"/>
            <a:ext cx="8991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3000" dirty="0" smtClean="0">
                <a:latin typeface="Georgia" pitchFamily="18" charset="0"/>
              </a:rPr>
              <a:t>Prevalence of anaemia by school</a:t>
            </a:r>
            <a:r>
              <a:rPr lang="en-GB" dirty="0" smtClean="0">
                <a:latin typeface="Georgia" pitchFamily="18" charset="0"/>
              </a:rPr>
              <a:t> </a:t>
            </a:r>
            <a:br>
              <a:rPr lang="en-GB" dirty="0" smtClean="0">
                <a:latin typeface="Georgia" pitchFamily="18" charset="0"/>
              </a:rPr>
            </a:br>
            <a:r>
              <a:rPr lang="en-GB" sz="2000" dirty="0" smtClean="0">
                <a:latin typeface="Georgia" pitchFamily="18" charset="0"/>
              </a:rPr>
              <a:t>(error bars denote 95% binomial confidence intervals). </a:t>
            </a:r>
            <a:endParaRPr kumimoji="0" lang="en-GB" sz="2000" b="0" i="0" u="none" strike="noStrike" kern="0" cap="none" spc="0" normalizeH="0" baseline="0" noProof="0" dirty="0">
              <a:ln>
                <a:noFill/>
              </a:ln>
              <a:solidFill>
                <a:schemeClr val="tx1"/>
              </a:solidFill>
              <a:effectLst/>
              <a:uLnTx/>
              <a:uFillTx/>
              <a:latin typeface="Georgia" pitchFamily="18" charset="0"/>
            </a:endParaRPr>
          </a:p>
        </p:txBody>
      </p:sp>
      <p:graphicFrame>
        <p:nvGraphicFramePr>
          <p:cNvPr id="3" name="Chart 2"/>
          <p:cNvGraphicFramePr/>
          <p:nvPr/>
        </p:nvGraphicFramePr>
        <p:xfrm>
          <a:off x="0" y="1905000"/>
          <a:ext cx="89154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52400" y="6248400"/>
            <a:ext cx="7010400" cy="369332"/>
          </a:xfrm>
          <a:prstGeom prst="rect">
            <a:avLst/>
          </a:prstGeom>
          <a:noFill/>
        </p:spPr>
        <p:txBody>
          <a:bodyPr wrap="square" rtlCol="0">
            <a:spAutoFit/>
          </a:bodyPr>
          <a:lstStyle/>
          <a:p>
            <a:r>
              <a:rPr lang="en-GB" sz="1800" b="1" dirty="0" smtClean="0">
                <a:solidFill>
                  <a:schemeClr val="accent4"/>
                </a:solidFill>
              </a:rPr>
              <a:t>Mean prevalence: 32.4% (30.6-34.2).  Range: 5.4-72.7%</a:t>
            </a:r>
            <a:endParaRPr lang="en-GB" sz="1800" b="1" dirty="0">
              <a:solidFill>
                <a:schemeClr val="accent4"/>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0" y="609600"/>
            <a:ext cx="87630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000" b="0" i="0" u="none" strike="noStrike" kern="0" cap="none" spc="0" normalizeH="0" baseline="0" noProof="0" dirty="0" smtClean="0">
                <a:ln>
                  <a:noFill/>
                </a:ln>
                <a:solidFill>
                  <a:schemeClr val="tx1"/>
                </a:solidFill>
                <a:effectLst/>
                <a:uLnTx/>
                <a:uFillTx/>
                <a:latin typeface="Georgia" pitchFamily="18" charset="0"/>
                <a:ea typeface="+mj-ea"/>
                <a:cs typeface="+mj-cs"/>
              </a:rPr>
              <a:t>Prevalence of </a:t>
            </a:r>
            <a:r>
              <a:rPr kumimoji="0" lang="en-GB" sz="3000" b="0" i="1" u="none" strike="noStrike" kern="0" cap="none" spc="0" normalizeH="0" baseline="0" noProof="0" dirty="0" err="1" smtClean="0">
                <a:ln>
                  <a:noFill/>
                </a:ln>
                <a:solidFill>
                  <a:schemeClr val="tx1"/>
                </a:solidFill>
                <a:effectLst/>
                <a:uLnTx/>
                <a:uFillTx/>
                <a:latin typeface="Georgia" pitchFamily="18" charset="0"/>
                <a:ea typeface="+mj-ea"/>
                <a:cs typeface="+mj-cs"/>
              </a:rPr>
              <a:t>P.falciparum</a:t>
            </a:r>
            <a:r>
              <a:rPr kumimoji="0" lang="en-GB" sz="3000" b="0" i="0" u="none" strike="noStrike" kern="0" cap="none" spc="0" normalizeH="0" noProof="0" dirty="0" smtClean="0">
                <a:ln>
                  <a:noFill/>
                </a:ln>
                <a:solidFill>
                  <a:schemeClr val="tx1"/>
                </a:solidFill>
                <a:effectLst/>
                <a:uLnTx/>
                <a:uFillTx/>
                <a:latin typeface="Georgia" pitchFamily="18" charset="0"/>
                <a:ea typeface="+mj-ea"/>
                <a:cs typeface="+mj-cs"/>
              </a:rPr>
              <a:t> infection and anaemia in male and female schoolchildren sampled.</a:t>
            </a:r>
            <a:endParaRPr kumimoji="0" lang="en-GB" sz="3000" b="0" i="0" u="none" strike="noStrike" kern="0" cap="none" spc="0" normalizeH="0" baseline="0" noProof="0" dirty="0">
              <a:ln>
                <a:noFill/>
              </a:ln>
              <a:solidFill>
                <a:schemeClr val="tx1"/>
              </a:solidFill>
              <a:effectLst/>
              <a:uLnTx/>
              <a:uFillTx/>
              <a:latin typeface="Georgia" pitchFamily="18" charset="0"/>
              <a:ea typeface="+mj-ea"/>
              <a:cs typeface="+mj-cs"/>
            </a:endParaRPr>
          </a:p>
        </p:txBody>
      </p:sp>
      <p:graphicFrame>
        <p:nvGraphicFramePr>
          <p:cNvPr id="3" name="Chart 2"/>
          <p:cNvGraphicFramePr/>
          <p:nvPr/>
        </p:nvGraphicFramePr>
        <p:xfrm>
          <a:off x="0" y="2819400"/>
          <a:ext cx="50292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nvGraphicFramePr>
        <p:xfrm>
          <a:off x="5181600" y="2819400"/>
          <a:ext cx="39624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457200" y="2209800"/>
            <a:ext cx="4038600" cy="553998"/>
          </a:xfrm>
          <a:prstGeom prst="rect">
            <a:avLst/>
          </a:prstGeom>
          <a:noFill/>
        </p:spPr>
        <p:txBody>
          <a:bodyPr wrap="square" rtlCol="0">
            <a:spAutoFit/>
          </a:bodyPr>
          <a:lstStyle/>
          <a:p>
            <a:r>
              <a:rPr lang="en-GB" sz="1500" dirty="0" smtClean="0">
                <a:solidFill>
                  <a:schemeClr val="tx1"/>
                </a:solidFill>
              </a:rPr>
              <a:t>Prevalence of </a:t>
            </a:r>
            <a:r>
              <a:rPr lang="en-GB" sz="1500" i="1" dirty="0" err="1" smtClean="0">
                <a:solidFill>
                  <a:schemeClr val="tx1"/>
                </a:solidFill>
              </a:rPr>
              <a:t>P.falciparum</a:t>
            </a:r>
            <a:r>
              <a:rPr lang="en-GB" sz="1500" dirty="0" smtClean="0">
                <a:solidFill>
                  <a:schemeClr val="tx1"/>
                </a:solidFill>
              </a:rPr>
              <a:t> infection by age group in both males and females. </a:t>
            </a:r>
            <a:endParaRPr lang="en-GB" sz="1500" dirty="0">
              <a:solidFill>
                <a:schemeClr val="tx1"/>
              </a:solidFill>
            </a:endParaRPr>
          </a:p>
        </p:txBody>
      </p:sp>
      <p:sp>
        <p:nvSpPr>
          <p:cNvPr id="6" name="TextBox 5"/>
          <p:cNvSpPr txBox="1"/>
          <p:nvPr/>
        </p:nvSpPr>
        <p:spPr>
          <a:xfrm>
            <a:off x="5257800" y="2209800"/>
            <a:ext cx="3581400" cy="553998"/>
          </a:xfrm>
          <a:prstGeom prst="rect">
            <a:avLst/>
          </a:prstGeom>
          <a:noFill/>
        </p:spPr>
        <p:txBody>
          <a:bodyPr wrap="square" rtlCol="0">
            <a:spAutoFit/>
          </a:bodyPr>
          <a:lstStyle/>
          <a:p>
            <a:r>
              <a:rPr lang="en-GB" sz="1500" dirty="0" smtClean="0">
                <a:solidFill>
                  <a:schemeClr val="tx1"/>
                </a:solidFill>
              </a:rPr>
              <a:t>Prevalence of </a:t>
            </a:r>
            <a:r>
              <a:rPr lang="en-GB" sz="1500" i="1" dirty="0" smtClean="0">
                <a:solidFill>
                  <a:schemeClr val="tx1"/>
                </a:solidFill>
              </a:rPr>
              <a:t>anaemia </a:t>
            </a:r>
            <a:r>
              <a:rPr lang="en-GB" sz="1500" dirty="0" smtClean="0">
                <a:solidFill>
                  <a:schemeClr val="tx1"/>
                </a:solidFill>
              </a:rPr>
              <a:t>by age group in both males and females. </a:t>
            </a:r>
            <a:endParaRPr lang="en-GB" sz="15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81000" y="609600"/>
            <a:ext cx="85344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000" b="0" i="0" u="none" strike="noStrike" kern="0" cap="none" spc="0" normalizeH="0" baseline="0" noProof="0" dirty="0" smtClean="0">
                <a:ln>
                  <a:noFill/>
                </a:ln>
                <a:solidFill>
                  <a:schemeClr val="tx1"/>
                </a:solidFill>
                <a:effectLst/>
                <a:uLnTx/>
                <a:uFillTx/>
                <a:latin typeface="Georgia" pitchFamily="18" charset="0"/>
                <a:ea typeface="+mj-ea"/>
                <a:cs typeface="+mj-cs"/>
              </a:rPr>
              <a:t>Association between </a:t>
            </a:r>
            <a:r>
              <a:rPr lang="en-GB" sz="3000" kern="0" dirty="0" err="1" smtClean="0">
                <a:solidFill>
                  <a:schemeClr val="tx1"/>
                </a:solidFill>
                <a:latin typeface="Georgia" pitchFamily="18" charset="0"/>
                <a:ea typeface="+mj-ea"/>
                <a:cs typeface="+mj-cs"/>
              </a:rPr>
              <a:t>p</a:t>
            </a:r>
            <a:r>
              <a:rPr kumimoji="0" lang="en-GB" sz="3000" b="0" i="0" u="none" strike="noStrike" kern="0" cap="none" spc="0" normalizeH="0" baseline="0" noProof="0" dirty="0" err="1" smtClean="0">
                <a:ln>
                  <a:noFill/>
                </a:ln>
                <a:solidFill>
                  <a:schemeClr val="tx1"/>
                </a:solidFill>
                <a:effectLst/>
                <a:uLnTx/>
                <a:uFillTx/>
                <a:latin typeface="Georgia" pitchFamily="18" charset="0"/>
                <a:ea typeface="+mj-ea"/>
                <a:cs typeface="+mj-cs"/>
              </a:rPr>
              <a:t>arasitaemia</a:t>
            </a:r>
            <a:r>
              <a:rPr kumimoji="0" lang="en-GB" sz="3000" b="0" i="0" u="none" strike="noStrike" kern="0" cap="none" spc="0" normalizeH="0" noProof="0" dirty="0" smtClean="0">
                <a:ln>
                  <a:noFill/>
                </a:ln>
                <a:solidFill>
                  <a:schemeClr val="tx1"/>
                </a:solidFill>
                <a:effectLst/>
                <a:uLnTx/>
                <a:uFillTx/>
                <a:latin typeface="Georgia" pitchFamily="18" charset="0"/>
                <a:ea typeface="+mj-ea"/>
                <a:cs typeface="+mj-cs"/>
              </a:rPr>
              <a:t> and haemoglobin</a:t>
            </a:r>
            <a:endParaRPr kumimoji="0" lang="en-GB" sz="3000" b="0" i="0" u="none" strike="noStrike" kern="0" cap="none" spc="0" normalizeH="0" baseline="0" noProof="0" dirty="0">
              <a:ln>
                <a:noFill/>
              </a:ln>
              <a:solidFill>
                <a:schemeClr val="tx1"/>
              </a:solidFill>
              <a:effectLst/>
              <a:uLnTx/>
              <a:uFillTx/>
              <a:latin typeface="Georgia" pitchFamily="18" charset="0"/>
              <a:ea typeface="+mj-ea"/>
              <a:cs typeface="+mj-cs"/>
            </a:endParaRPr>
          </a:p>
        </p:txBody>
      </p:sp>
      <p:graphicFrame>
        <p:nvGraphicFramePr>
          <p:cNvPr id="3" name="Chart 2"/>
          <p:cNvGraphicFramePr/>
          <p:nvPr/>
        </p:nvGraphicFramePr>
        <p:xfrm>
          <a:off x="914400" y="2057400"/>
          <a:ext cx="7258050" cy="39814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52400" y="381000"/>
            <a:ext cx="90678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noProof="0" dirty="0" smtClean="0">
                <a:latin typeface="Georgia" pitchFamily="18" charset="0"/>
              </a:rPr>
              <a:t>Reported Mosquito </a:t>
            </a:r>
            <a:r>
              <a:rPr lang="en-GB" dirty="0" smtClean="0">
                <a:latin typeface="Georgia" pitchFamily="18" charset="0"/>
              </a:rPr>
              <a:t>N</a:t>
            </a:r>
            <a:r>
              <a:rPr lang="en-GB" noProof="0" dirty="0" smtClean="0">
                <a:latin typeface="Georgia" pitchFamily="18" charset="0"/>
              </a:rPr>
              <a:t>et </a:t>
            </a:r>
            <a:r>
              <a:rPr lang="en-GB" dirty="0" smtClean="0">
                <a:latin typeface="Georgia" pitchFamily="18" charset="0"/>
              </a:rPr>
              <a:t>U</a:t>
            </a:r>
            <a:r>
              <a:rPr lang="en-GB" noProof="0" dirty="0" smtClean="0">
                <a:latin typeface="Georgia" pitchFamily="18" charset="0"/>
              </a:rPr>
              <a:t>se</a:t>
            </a:r>
            <a:endParaRPr kumimoji="0" lang="en-GB" b="0" i="0" u="none" strike="noStrike" kern="0" cap="none" spc="0" normalizeH="0" baseline="0" noProof="0" dirty="0">
              <a:ln>
                <a:noFill/>
              </a:ln>
              <a:solidFill>
                <a:schemeClr val="tx1"/>
              </a:solidFill>
              <a:effectLst/>
              <a:uLnTx/>
              <a:uFillTx/>
              <a:latin typeface="Georgia" pitchFamily="18" charset="0"/>
            </a:endParaRPr>
          </a:p>
        </p:txBody>
      </p:sp>
      <p:sp>
        <p:nvSpPr>
          <p:cNvPr id="5" name="Content Placeholder 2"/>
          <p:cNvSpPr txBox="1">
            <a:spLocks/>
          </p:cNvSpPr>
          <p:nvPr/>
        </p:nvSpPr>
        <p:spPr bwMode="auto">
          <a:xfrm>
            <a:off x="457200" y="1600200"/>
            <a:ext cx="8229600" cy="4973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spcAft>
                <a:spcPts val="1800"/>
              </a:spcAft>
              <a:buFont typeface="Arial" pitchFamily="34" charset="0"/>
              <a:buChar char="•"/>
            </a:pPr>
            <a:r>
              <a:rPr kumimoji="0" lang="en-CA" sz="2500" b="1" i="0" u="none" strike="noStrike" kern="1200" cap="none" spc="0" normalizeH="0" baseline="0" noProof="0" dirty="0" smtClean="0">
                <a:ln>
                  <a:noFill/>
                </a:ln>
                <a:solidFill>
                  <a:schemeClr val="tx1"/>
                </a:solidFill>
                <a:effectLst/>
                <a:uLnTx/>
                <a:uFillTx/>
                <a:latin typeface="+mn-lt"/>
                <a:ea typeface="+mn-ea"/>
                <a:cs typeface="+mn-cs"/>
              </a:rPr>
              <a:t>38.2% </a:t>
            </a:r>
            <a:r>
              <a:rPr kumimoji="0" lang="en-CA" sz="2500" b="0" i="0" u="none" strike="noStrike" kern="1200" cap="none" spc="0" normalizeH="0" baseline="0" noProof="0" dirty="0" smtClean="0">
                <a:ln>
                  <a:noFill/>
                </a:ln>
                <a:solidFill>
                  <a:schemeClr val="tx1"/>
                </a:solidFill>
                <a:effectLst/>
                <a:uLnTx/>
                <a:uFillTx/>
                <a:latin typeface="+mn-lt"/>
                <a:ea typeface="+mn-ea"/>
                <a:cs typeface="+mn-cs"/>
              </a:rPr>
              <a:t>(1030/2696) of </a:t>
            </a:r>
            <a:r>
              <a:rPr kumimoji="0" lang="en-CA" sz="2500" b="0" i="1" u="none" strike="noStrike" kern="1200" cap="none" spc="0" normalizeH="0" baseline="0" noProof="0" dirty="0" smtClean="0">
                <a:ln>
                  <a:noFill/>
                </a:ln>
                <a:solidFill>
                  <a:schemeClr val="tx1"/>
                </a:solidFill>
                <a:effectLst/>
                <a:uLnTx/>
                <a:uFillTx/>
                <a:latin typeface="+mn-lt"/>
                <a:ea typeface="+mn-ea"/>
                <a:cs typeface="+mn-cs"/>
              </a:rPr>
              <a:t>children</a:t>
            </a:r>
            <a:r>
              <a:rPr kumimoji="0" lang="en-CA" sz="2500" b="0" i="0" u="none" strike="noStrike" kern="1200" cap="none" spc="0" normalizeH="0" baseline="0" noProof="0" dirty="0" smtClean="0">
                <a:ln>
                  <a:noFill/>
                </a:ln>
                <a:solidFill>
                  <a:schemeClr val="tx1"/>
                </a:solidFill>
                <a:effectLst/>
                <a:uLnTx/>
                <a:uFillTx/>
                <a:latin typeface="+mn-lt"/>
                <a:ea typeface="+mn-ea"/>
                <a:cs typeface="+mn-cs"/>
              </a:rPr>
              <a:t> reported usually sleeping under a mosquito net</a:t>
            </a:r>
          </a:p>
          <a:p>
            <a:pPr>
              <a:spcAft>
                <a:spcPts val="1800"/>
              </a:spcAft>
              <a:buFont typeface="Arial" pitchFamily="34" charset="0"/>
              <a:buChar char="•"/>
            </a:pPr>
            <a:r>
              <a:rPr lang="en-CA" sz="2500" b="1" dirty="0" smtClean="0">
                <a:solidFill>
                  <a:schemeClr val="tx1"/>
                </a:solidFill>
              </a:rPr>
              <a:t>40.3% </a:t>
            </a:r>
            <a:r>
              <a:rPr lang="en-CA" sz="2500" dirty="0" smtClean="0">
                <a:solidFill>
                  <a:schemeClr val="tx1"/>
                </a:solidFill>
              </a:rPr>
              <a:t>(1028/2554) of </a:t>
            </a:r>
            <a:r>
              <a:rPr lang="en-CA" sz="2500" i="1" dirty="0" smtClean="0">
                <a:solidFill>
                  <a:schemeClr val="tx1"/>
                </a:solidFill>
              </a:rPr>
              <a:t>parents</a:t>
            </a:r>
            <a:r>
              <a:rPr lang="en-CA" sz="2500" dirty="0" smtClean="0">
                <a:solidFill>
                  <a:schemeClr val="tx1"/>
                </a:solidFill>
              </a:rPr>
              <a:t> said that their child normally slept under a mosquito net</a:t>
            </a:r>
          </a:p>
          <a:p>
            <a:pPr>
              <a:spcAft>
                <a:spcPts val="1800"/>
              </a:spcAft>
              <a:buFont typeface="Arial" pitchFamily="34" charset="0"/>
              <a:buChar char="•"/>
            </a:pPr>
            <a:r>
              <a:rPr lang="en-CA" sz="2500" dirty="0" smtClean="0">
                <a:solidFill>
                  <a:srgbClr val="000000"/>
                </a:solidFill>
              </a:rPr>
              <a:t>Child reported mosquito net use revealed that a similar percentage of girls and boys usually used a mosquito net (boys: </a:t>
            </a:r>
            <a:r>
              <a:rPr lang="en-CA" sz="2500" b="1" dirty="0" smtClean="0">
                <a:solidFill>
                  <a:srgbClr val="000000"/>
                </a:solidFill>
              </a:rPr>
              <a:t>36.4%</a:t>
            </a:r>
            <a:r>
              <a:rPr lang="en-CA" sz="2500" dirty="0" smtClean="0">
                <a:solidFill>
                  <a:srgbClr val="000000"/>
                </a:solidFill>
              </a:rPr>
              <a:t>, girls </a:t>
            </a:r>
            <a:r>
              <a:rPr lang="en-CA" sz="2500" b="1" dirty="0" smtClean="0">
                <a:solidFill>
                  <a:srgbClr val="000000"/>
                </a:solidFill>
              </a:rPr>
              <a:t>39.8%</a:t>
            </a:r>
            <a:r>
              <a:rPr lang="en-CA" sz="2500" dirty="0" smtClean="0">
                <a:solidFill>
                  <a:srgbClr val="000000"/>
                </a:solidFill>
              </a:rPr>
              <a:t>)</a:t>
            </a:r>
          </a:p>
          <a:p>
            <a:pPr>
              <a:spcAft>
                <a:spcPts val="1800"/>
              </a:spcAft>
              <a:buFont typeface="Arial" pitchFamily="34" charset="0"/>
              <a:buChar char="•"/>
            </a:pPr>
            <a:r>
              <a:rPr lang="en-CA" sz="2500" dirty="0" smtClean="0">
                <a:solidFill>
                  <a:srgbClr val="000000"/>
                </a:solidFill>
              </a:rPr>
              <a:t>The mean age of normally using a mosquito net was </a:t>
            </a:r>
            <a:r>
              <a:rPr lang="en-CA" sz="2500" b="1" dirty="0" smtClean="0">
                <a:solidFill>
                  <a:srgbClr val="000000"/>
                </a:solidFill>
              </a:rPr>
              <a:t>11.6 years</a:t>
            </a:r>
            <a:r>
              <a:rPr lang="en-CA" sz="2500" dirty="0" smtClean="0">
                <a:solidFill>
                  <a:srgbClr val="000000"/>
                </a:solidFill>
              </a:rPr>
              <a:t>, while the mean age of children not normally using a mosquito net was </a:t>
            </a:r>
            <a:r>
              <a:rPr lang="en-CA" sz="2500" b="1" dirty="0" smtClean="0">
                <a:solidFill>
                  <a:srgbClr val="000000"/>
                </a:solidFill>
              </a:rPr>
              <a:t>12.5 years </a:t>
            </a:r>
            <a:r>
              <a:rPr lang="en-CA" sz="2500" dirty="0" smtClean="0">
                <a:solidFill>
                  <a:srgbClr val="000000"/>
                </a:solidFill>
              </a:rPr>
              <a:t>(p&lt;0.001)</a:t>
            </a:r>
            <a:r>
              <a:rPr lang="en-CA" sz="2500" dirty="0" smtClean="0"/>
              <a:t>)</a:t>
            </a:r>
            <a:endParaRPr lang="en-CA" sz="2500"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838200"/>
            <a:ext cx="8229600" cy="10668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strike="noStrike" kern="0" cap="none" spc="0" normalizeH="0" baseline="0" noProof="0" dirty="0" smtClean="0">
                <a:ln>
                  <a:noFill/>
                </a:ln>
                <a:solidFill>
                  <a:schemeClr val="tx1"/>
                </a:solidFill>
                <a:effectLst/>
                <a:uLnTx/>
                <a:uFillTx/>
                <a:latin typeface="Georgia" pitchFamily="18" charset="0"/>
                <a:ea typeface="+mj-ea"/>
                <a:cs typeface="+mj-cs"/>
              </a:rPr>
              <a:t>Objectives</a:t>
            </a:r>
          </a:p>
        </p:txBody>
      </p:sp>
      <p:sp>
        <p:nvSpPr>
          <p:cNvPr id="6" name="Content Placeholder 2"/>
          <p:cNvSpPr txBox="1">
            <a:spLocks/>
          </p:cNvSpPr>
          <p:nvPr/>
        </p:nvSpPr>
        <p:spPr>
          <a:xfrm>
            <a:off x="0" y="1676400"/>
            <a:ext cx="9144000" cy="43434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200" b="0" i="0" u="none" strike="noStrike" kern="0" cap="none" spc="0" normalizeH="0" baseline="0" noProof="0" dirty="0" smtClean="0">
                <a:ln>
                  <a:noFill/>
                </a:ln>
                <a:solidFill>
                  <a:schemeClr val="tx1"/>
                </a:solidFill>
                <a:effectLst/>
                <a:uLnTx/>
                <a:uFillTx/>
                <a:latin typeface="Georgia" pitchFamily="18" charset="0"/>
              </a:rPr>
              <a:t>Overall the objective of the study was to assess the needs for school-based malaria interventions in Malawi.</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8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200" b="0" i="0" u="none" strike="noStrike" kern="0" cap="none" spc="0" normalizeH="0" baseline="0" noProof="0" dirty="0" smtClean="0">
                <a:ln>
                  <a:noFill/>
                </a:ln>
                <a:solidFill>
                  <a:schemeClr val="tx1"/>
                </a:solidFill>
                <a:effectLst/>
                <a:uLnTx/>
                <a:uFillTx/>
                <a:latin typeface="Georgia" pitchFamily="18" charset="0"/>
              </a:rPr>
              <a:t>Specific objectives include: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200" b="0" i="0" u="none" strike="noStrike" kern="0" cap="none" spc="0" normalizeH="0" baseline="0" noProof="0" dirty="0" smtClean="0">
                <a:ln>
                  <a:noFill/>
                </a:ln>
                <a:solidFill>
                  <a:schemeClr val="tx1"/>
                </a:solidFill>
                <a:effectLst/>
                <a:uLnTx/>
                <a:uFillTx/>
                <a:latin typeface="Georgia" pitchFamily="18" charset="0"/>
              </a:rPr>
              <a:t>To assess the prevalence of malaria (</a:t>
            </a:r>
            <a:r>
              <a:rPr lang="en-US" sz="2200" i="1" kern="0" noProof="0" dirty="0" err="1" smtClean="0">
                <a:solidFill>
                  <a:schemeClr val="tx1"/>
                </a:solidFill>
                <a:latin typeface="Georgia" pitchFamily="18" charset="0"/>
              </a:rPr>
              <a:t>P.</a:t>
            </a:r>
            <a:r>
              <a:rPr kumimoji="0" lang="en-US" sz="2200" b="0" i="1" u="none" strike="noStrike" kern="0" cap="none" spc="0" normalizeH="0" baseline="0" noProof="0" dirty="0" err="1" smtClean="0">
                <a:ln>
                  <a:noFill/>
                </a:ln>
                <a:solidFill>
                  <a:schemeClr val="tx1"/>
                </a:solidFill>
                <a:effectLst/>
                <a:uLnTx/>
                <a:uFillTx/>
                <a:latin typeface="Georgia" pitchFamily="18" charset="0"/>
              </a:rPr>
              <a:t>falciparum</a:t>
            </a:r>
            <a:r>
              <a:rPr kumimoji="0" lang="en-US" sz="2200" b="0" i="0" u="none" strike="noStrike" kern="0" cap="none" spc="0" normalizeH="0" baseline="0" noProof="0" dirty="0" smtClean="0">
                <a:ln>
                  <a:noFill/>
                </a:ln>
                <a:solidFill>
                  <a:schemeClr val="tx1"/>
                </a:solidFill>
                <a:effectLst/>
                <a:uLnTx/>
                <a:uFillTx/>
                <a:latin typeface="Georgia" pitchFamily="18" charset="0"/>
              </a:rPr>
              <a:t>) </a:t>
            </a:r>
            <a:r>
              <a:rPr kumimoji="0" lang="en-US" sz="2200" b="0" i="0" u="none" strike="noStrike" kern="0" cap="none" spc="0" normalizeH="0" baseline="0" noProof="0" dirty="0" err="1" smtClean="0">
                <a:ln>
                  <a:noFill/>
                </a:ln>
                <a:solidFill>
                  <a:schemeClr val="tx1"/>
                </a:solidFill>
                <a:effectLst/>
                <a:uLnTx/>
                <a:uFillTx/>
                <a:latin typeface="Georgia" pitchFamily="18" charset="0"/>
              </a:rPr>
              <a:t>parasitemia</a:t>
            </a:r>
            <a:r>
              <a:rPr kumimoji="0" lang="en-US" sz="2200" b="0" i="0" u="none" strike="noStrike" kern="0" cap="none" spc="0" normalizeH="0" baseline="0" noProof="0" dirty="0" smtClean="0">
                <a:ln>
                  <a:noFill/>
                </a:ln>
                <a:solidFill>
                  <a:schemeClr val="tx1"/>
                </a:solidFill>
                <a:effectLst/>
                <a:uLnTx/>
                <a:uFillTx/>
                <a:latin typeface="Georgia" pitchFamily="18" charset="0"/>
              </a:rPr>
              <a:t> and anemia among schoolchildren in </a:t>
            </a:r>
            <a:r>
              <a:rPr kumimoji="0" lang="en-US" sz="2200" b="0" i="0" u="none" strike="noStrike" kern="0" cap="none" spc="0" normalizeH="0" baseline="0" noProof="0" dirty="0" err="1" smtClean="0">
                <a:ln>
                  <a:noFill/>
                </a:ln>
                <a:solidFill>
                  <a:schemeClr val="tx1"/>
                </a:solidFill>
                <a:effectLst/>
                <a:uLnTx/>
                <a:uFillTx/>
                <a:latin typeface="Georgia" pitchFamily="18" charset="0"/>
              </a:rPr>
              <a:t>Zomba</a:t>
            </a:r>
            <a:endParaRPr kumimoji="0" lang="en-US" sz="2200" b="0" i="0" u="none" strike="noStrike" kern="0" cap="none" spc="0" normalizeH="0" baseline="0" noProof="0" dirty="0" smtClean="0">
              <a:ln>
                <a:noFill/>
              </a:ln>
              <a:solidFill>
                <a:schemeClr val="tx1"/>
              </a:solidFill>
              <a:effectLst/>
              <a:uLnTx/>
              <a:uFillTx/>
              <a:latin typeface="Georgia" pitchFamily="18" charset="0"/>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lang="en-US" sz="2200" kern="0" dirty="0" smtClean="0">
                <a:solidFill>
                  <a:schemeClr val="tx1"/>
                </a:solidFill>
                <a:latin typeface="Georgia" pitchFamily="18" charset="0"/>
              </a:rPr>
              <a:t>To determine school performance among schoolchildren in </a:t>
            </a:r>
            <a:r>
              <a:rPr lang="en-US" sz="2200" kern="0" dirty="0" err="1" smtClean="0">
                <a:solidFill>
                  <a:schemeClr val="tx1"/>
                </a:solidFill>
                <a:latin typeface="Georgia" pitchFamily="18" charset="0"/>
              </a:rPr>
              <a:t>Zomba</a:t>
            </a:r>
            <a:endParaRPr lang="en-US" sz="2200" kern="0" dirty="0" smtClean="0">
              <a:solidFill>
                <a:schemeClr val="tx1"/>
              </a:solidFill>
              <a:latin typeface="Georgia" pitchFamily="18" charset="0"/>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200" b="0" i="0" u="none" strike="noStrike" kern="0" cap="none" spc="0" normalizeH="0" baseline="0" noProof="0" dirty="0" smtClean="0">
                <a:ln>
                  <a:noFill/>
                </a:ln>
                <a:solidFill>
                  <a:schemeClr val="tx1"/>
                </a:solidFill>
                <a:effectLst/>
                <a:uLnTx/>
                <a:uFillTx/>
                <a:latin typeface="Georgia" pitchFamily="18" charset="0"/>
              </a:rPr>
              <a:t>Collect baseline data to evaluate future malaria control interventions in schools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457200" y="6096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dirty="0" smtClean="0">
                <a:latin typeface="Georgia" pitchFamily="18" charset="0"/>
              </a:rPr>
              <a:t>Mapping the Prevalence of </a:t>
            </a:r>
            <a:r>
              <a:rPr lang="en-GB" i="1" dirty="0" err="1" smtClean="0">
                <a:latin typeface="Georgia" pitchFamily="18" charset="0"/>
              </a:rPr>
              <a:t>P.falciparum</a:t>
            </a:r>
            <a:r>
              <a:rPr lang="en-GB" i="1" dirty="0" smtClean="0">
                <a:latin typeface="Georgia" pitchFamily="18" charset="0"/>
              </a:rPr>
              <a:t> </a:t>
            </a:r>
            <a:r>
              <a:rPr lang="en-GB" dirty="0" smtClean="0">
                <a:latin typeface="Georgia" pitchFamily="18" charset="0"/>
              </a:rPr>
              <a:t>infection at the schools. </a:t>
            </a:r>
            <a:endParaRPr kumimoji="0" lang="en-GB" b="0" i="0" u="none" strike="noStrike" kern="0" cap="none" spc="0" normalizeH="0" baseline="0" noProof="0" dirty="0">
              <a:ln>
                <a:noFill/>
              </a:ln>
              <a:solidFill>
                <a:schemeClr val="tx1"/>
              </a:solidFill>
              <a:effectLst/>
              <a:uLnTx/>
              <a:uFillTx/>
              <a:latin typeface="Georgia" pitchFamily="18" charset="0"/>
            </a:endParaRPr>
          </a:p>
        </p:txBody>
      </p:sp>
      <p:pic>
        <p:nvPicPr>
          <p:cNvPr id="6" name="Picture 2" descr="F:\malawi 2011\mapping\school_locations_110612.tif"/>
          <p:cNvPicPr>
            <a:picLocks noChangeAspect="1" noChangeArrowheads="1"/>
          </p:cNvPicPr>
          <p:nvPr/>
        </p:nvPicPr>
        <p:blipFill>
          <a:blip r:embed="rId3" cstate="print"/>
          <a:srcRect/>
          <a:stretch>
            <a:fillRect/>
          </a:stretch>
        </p:blipFill>
        <p:spPr bwMode="auto">
          <a:xfrm>
            <a:off x="5486400" y="2667000"/>
            <a:ext cx="3657600" cy="2507233"/>
          </a:xfrm>
          <a:prstGeom prst="rect">
            <a:avLst/>
          </a:prstGeom>
          <a:noFill/>
        </p:spPr>
      </p:pic>
      <p:pic>
        <p:nvPicPr>
          <p:cNvPr id="1027" name="Picture 3"/>
          <p:cNvPicPr>
            <a:picLocks noChangeAspect="1" noChangeArrowheads="1"/>
          </p:cNvPicPr>
          <p:nvPr/>
        </p:nvPicPr>
        <p:blipFill>
          <a:blip r:embed="rId4" cstate="print"/>
          <a:srcRect/>
          <a:stretch>
            <a:fillRect/>
          </a:stretch>
        </p:blipFill>
        <p:spPr bwMode="auto">
          <a:xfrm>
            <a:off x="152399" y="1676400"/>
            <a:ext cx="5258473" cy="4724400"/>
          </a:xfrm>
          <a:prstGeom prst="rect">
            <a:avLst/>
          </a:prstGeom>
          <a:noFill/>
          <a:ln w="6350">
            <a:solidFill>
              <a:schemeClr val="tx1"/>
            </a:solid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457200" y="6096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dirty="0" smtClean="0">
                <a:latin typeface="Georgia" pitchFamily="18" charset="0"/>
              </a:rPr>
              <a:t>Mapping the Prevalence of anaemia at the schools alongside </a:t>
            </a:r>
            <a:r>
              <a:rPr lang="en-GB" i="1" dirty="0" err="1" smtClean="0">
                <a:latin typeface="Georgia" pitchFamily="18" charset="0"/>
              </a:rPr>
              <a:t>P.falciparum</a:t>
            </a:r>
            <a:r>
              <a:rPr lang="en-GB" dirty="0" smtClean="0">
                <a:latin typeface="Georgia" pitchFamily="18" charset="0"/>
              </a:rPr>
              <a:t> infection. </a:t>
            </a:r>
            <a:endParaRPr kumimoji="0" lang="en-GB" b="0" i="0" u="none" strike="noStrike" kern="0" cap="none" spc="0" normalizeH="0" baseline="0" noProof="0" dirty="0">
              <a:ln>
                <a:noFill/>
              </a:ln>
              <a:solidFill>
                <a:schemeClr val="tx1"/>
              </a:solidFill>
              <a:effectLst/>
              <a:uLnTx/>
              <a:uFillTx/>
              <a:latin typeface="Georgia"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4572000" y="1828800"/>
            <a:ext cx="4191672" cy="3765948"/>
          </a:xfrm>
          <a:prstGeom prst="rect">
            <a:avLst/>
          </a:prstGeom>
          <a:noFill/>
          <a:ln w="6350">
            <a:solidFill>
              <a:schemeClr val="tx1"/>
            </a:solid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304800" y="1828801"/>
            <a:ext cx="4038600" cy="3778333"/>
          </a:xfrm>
          <a:prstGeom prst="rect">
            <a:avLst/>
          </a:prstGeom>
          <a:noFill/>
          <a:ln w="6350">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0" y="609600"/>
            <a:ext cx="86868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dirty="0" smtClean="0">
                <a:latin typeface="Georgia" pitchFamily="18" charset="0"/>
              </a:rPr>
              <a:t>Mapping the Prevalence of mosquito net use at the schools alongside </a:t>
            </a:r>
            <a:r>
              <a:rPr lang="en-GB" i="1" dirty="0" err="1" smtClean="0">
                <a:latin typeface="Georgia" pitchFamily="18" charset="0"/>
              </a:rPr>
              <a:t>P.falciparum</a:t>
            </a:r>
            <a:r>
              <a:rPr lang="en-GB" dirty="0" smtClean="0">
                <a:latin typeface="Georgia" pitchFamily="18" charset="0"/>
              </a:rPr>
              <a:t> infection. </a:t>
            </a:r>
            <a:endParaRPr kumimoji="0" lang="en-GB" b="0" i="0" u="none" strike="noStrike" kern="0" cap="none" spc="0" normalizeH="0" baseline="0" noProof="0" dirty="0">
              <a:ln>
                <a:noFill/>
              </a:ln>
              <a:solidFill>
                <a:schemeClr val="tx1"/>
              </a:solidFill>
              <a:effectLst/>
              <a:uLnTx/>
              <a:uFillTx/>
              <a:latin typeface="Georgia"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4647528" y="1828800"/>
            <a:ext cx="4191672" cy="3765948"/>
          </a:xfrm>
          <a:prstGeom prst="rect">
            <a:avLst/>
          </a:prstGeom>
          <a:noFill/>
          <a:ln w="6350">
            <a:solidFill>
              <a:schemeClr val="tx1"/>
            </a:solid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228600" y="1828800"/>
            <a:ext cx="4191000" cy="3785127"/>
          </a:xfrm>
          <a:prstGeom prst="rect">
            <a:avLst/>
          </a:prstGeom>
          <a:noFill/>
          <a:ln w="6350">
            <a:solidFill>
              <a:schemeClr val="tx1"/>
            </a:solid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57200" y="6096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tx1"/>
                </a:solidFill>
                <a:effectLst/>
                <a:uLnTx/>
                <a:uFillTx/>
                <a:latin typeface="Georgia" pitchFamily="18" charset="0"/>
                <a:ea typeface="+mj-ea"/>
                <a:cs typeface="+mj-cs"/>
              </a:rPr>
              <a:t>Risk factors</a:t>
            </a:r>
            <a:r>
              <a:rPr kumimoji="0" lang="en-GB" sz="3200" b="0" i="0" u="none" strike="noStrike" kern="0" cap="none" spc="0" normalizeH="0" noProof="0" dirty="0" smtClean="0">
                <a:ln>
                  <a:noFill/>
                </a:ln>
                <a:solidFill>
                  <a:schemeClr val="tx1"/>
                </a:solidFill>
                <a:effectLst/>
                <a:uLnTx/>
                <a:uFillTx/>
                <a:latin typeface="Georgia" pitchFamily="18" charset="0"/>
                <a:ea typeface="+mj-ea"/>
                <a:cs typeface="+mj-cs"/>
              </a:rPr>
              <a:t> for </a:t>
            </a:r>
            <a:r>
              <a:rPr kumimoji="0" lang="en-GB" sz="3200" b="0" i="1" u="none" strike="noStrike" kern="0" cap="none" spc="0" normalizeH="0" noProof="0" dirty="0" err="1" smtClean="0">
                <a:ln>
                  <a:noFill/>
                </a:ln>
                <a:solidFill>
                  <a:schemeClr val="tx1"/>
                </a:solidFill>
                <a:effectLst/>
                <a:uLnTx/>
                <a:uFillTx/>
                <a:latin typeface="Georgia" pitchFamily="18" charset="0"/>
                <a:ea typeface="+mj-ea"/>
                <a:cs typeface="+mj-cs"/>
              </a:rPr>
              <a:t>P.falciparum</a:t>
            </a:r>
            <a:r>
              <a:rPr kumimoji="0" lang="en-GB" sz="3200" b="0" i="0" u="none" strike="noStrike" kern="0" cap="none" spc="0" normalizeH="0" noProof="0" dirty="0" smtClean="0">
                <a:ln>
                  <a:noFill/>
                </a:ln>
                <a:solidFill>
                  <a:schemeClr val="tx1"/>
                </a:solidFill>
                <a:effectLst/>
                <a:uLnTx/>
                <a:uFillTx/>
                <a:latin typeface="Georgia" pitchFamily="18" charset="0"/>
                <a:ea typeface="+mj-ea"/>
                <a:cs typeface="+mj-cs"/>
              </a:rPr>
              <a:t> infection</a:t>
            </a:r>
            <a:endParaRPr kumimoji="0" lang="en-GB" sz="3200" b="0" i="0" u="none" strike="noStrike" kern="0" cap="none" spc="0" normalizeH="0" baseline="0" noProof="0" dirty="0">
              <a:ln>
                <a:noFill/>
              </a:ln>
              <a:solidFill>
                <a:schemeClr val="tx1"/>
              </a:solidFill>
              <a:effectLst/>
              <a:uLnTx/>
              <a:uFillTx/>
              <a:latin typeface="Georgia" pitchFamily="18" charset="0"/>
              <a:ea typeface="+mj-ea"/>
              <a:cs typeface="+mj-cs"/>
            </a:endParaRPr>
          </a:p>
        </p:txBody>
      </p:sp>
      <p:graphicFrame>
        <p:nvGraphicFramePr>
          <p:cNvPr id="3" name="Diagram 2"/>
          <p:cNvGraphicFramePr/>
          <p:nvPr/>
        </p:nvGraphicFramePr>
        <p:xfrm>
          <a:off x="228600" y="1676400"/>
          <a:ext cx="80010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641659"/>
          </a:xfrm>
          <a:prstGeom prst="rect">
            <a:avLst/>
          </a:prstGeom>
          <a:solidFill>
            <a:srgbClr val="FFFFFF"/>
          </a:solidFill>
        </p:spPr>
        <p:txBody>
          <a:bodyPr wrap="square" rtlCol="0">
            <a:spAutoFit/>
          </a:bodyPr>
          <a:lstStyle/>
          <a:p>
            <a:endParaRPr lang="en-CA" dirty="0" smtClean="0"/>
          </a:p>
          <a:p>
            <a:endParaRPr lang="en-CA" dirty="0" smtClean="0"/>
          </a:p>
          <a:p>
            <a:endParaRPr lang="en-CA" dirty="0"/>
          </a:p>
        </p:txBody>
      </p:sp>
      <p:sp>
        <p:nvSpPr>
          <p:cNvPr id="3" name="TextBox 2"/>
          <p:cNvSpPr txBox="1"/>
          <p:nvPr/>
        </p:nvSpPr>
        <p:spPr>
          <a:xfrm>
            <a:off x="5943600" y="5968424"/>
            <a:ext cx="2895600" cy="584776"/>
          </a:xfrm>
          <a:prstGeom prst="rect">
            <a:avLst/>
          </a:prstGeom>
          <a:solidFill>
            <a:srgbClr val="FFFFFF"/>
          </a:solidFill>
        </p:spPr>
        <p:txBody>
          <a:bodyPr wrap="square" rtlCol="0">
            <a:spAutoFit/>
          </a:bodyPr>
          <a:lstStyle/>
          <a:p>
            <a:endParaRPr lang="en-CA" dirty="0">
              <a:solidFill>
                <a:srgbClr val="FFFFFF"/>
              </a:solidFill>
            </a:endParaRPr>
          </a:p>
        </p:txBody>
      </p:sp>
      <p:grpSp>
        <p:nvGrpSpPr>
          <p:cNvPr id="4" name="Group 3"/>
          <p:cNvGrpSpPr/>
          <p:nvPr/>
        </p:nvGrpSpPr>
        <p:grpSpPr>
          <a:xfrm>
            <a:off x="0" y="2438400"/>
            <a:ext cx="2362200" cy="2144602"/>
            <a:chOff x="3072042" y="2123107"/>
            <a:chExt cx="3012754" cy="2678002"/>
          </a:xfrm>
        </p:grpSpPr>
        <p:sp>
          <p:nvSpPr>
            <p:cNvPr id="5" name="Oval 4"/>
            <p:cNvSpPr/>
            <p:nvPr/>
          </p:nvSpPr>
          <p:spPr>
            <a:xfrm>
              <a:off x="3072042" y="2123107"/>
              <a:ext cx="3012754" cy="2678002"/>
            </a:xfrm>
            <a:prstGeom prst="ellipse">
              <a:avLst/>
            </a:prstGeom>
            <a:solidFill>
              <a:schemeClr val="accent2">
                <a:lumMod val="40000"/>
                <a:lumOff val="6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6" name="Oval 4"/>
            <p:cNvSpPr/>
            <p:nvPr/>
          </p:nvSpPr>
          <p:spPr>
            <a:xfrm>
              <a:off x="3513250" y="2515291"/>
              <a:ext cx="2130338" cy="189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2600" kern="1200" dirty="0" smtClean="0"/>
                <a:t>Risk Factors for </a:t>
              </a:r>
              <a:r>
                <a:rPr lang="en-US" sz="2600" i="1" kern="1200" dirty="0" smtClean="0"/>
                <a:t>P. falciparum</a:t>
              </a:r>
              <a:endParaRPr lang="en-US" sz="2600" i="1" kern="1200" dirty="0"/>
            </a:p>
          </p:txBody>
        </p:sp>
      </p:grpSp>
      <p:graphicFrame>
        <p:nvGraphicFramePr>
          <p:cNvPr id="13" name="Content Placeholder 3"/>
          <p:cNvGraphicFramePr>
            <a:graphicFrameLocks/>
          </p:cNvGraphicFramePr>
          <p:nvPr/>
        </p:nvGraphicFramePr>
        <p:xfrm>
          <a:off x="4572000" y="152400"/>
          <a:ext cx="4572000" cy="1213666"/>
        </p:xfrm>
        <a:graphic>
          <a:graphicData uri="http://schemas.openxmlformats.org/drawingml/2006/table">
            <a:tbl>
              <a:tblPr firstRow="1" bandRow="1">
                <a:tableStyleId>{5C22544A-7EE6-4342-B048-85BDC9FD1C3A}</a:tableStyleId>
              </a:tblPr>
              <a:tblGrid>
                <a:gridCol w="1752600"/>
                <a:gridCol w="1752600"/>
                <a:gridCol w="1066800"/>
              </a:tblGrid>
              <a:tr h="309902">
                <a:tc>
                  <a:txBody>
                    <a:bodyPr/>
                    <a:lstStyle/>
                    <a:p>
                      <a:pPr algn="l"/>
                      <a:r>
                        <a:rPr lang="en-CA" sz="1600" b="0" dirty="0" smtClean="0">
                          <a:solidFill>
                            <a:srgbClr val="000000"/>
                          </a:solidFill>
                        </a:rPr>
                        <a:t>&lt;10 years</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rowSpan="3">
                  <a:txBody>
                    <a:bodyPr/>
                    <a:lstStyle/>
                    <a:p>
                      <a:pPr algn="ctr"/>
                      <a:r>
                        <a:rPr lang="en-US" sz="1600" b="0" dirty="0" smtClean="0">
                          <a:solidFill>
                            <a:srgbClr val="000000"/>
                          </a:solidFill>
                        </a:rPr>
                        <a:t>P</a:t>
                      </a:r>
                      <a:r>
                        <a:rPr lang="en-CA" sz="1600" b="0" dirty="0" smtClean="0">
                          <a:solidFill>
                            <a:srgbClr val="000000"/>
                          </a:solidFill>
                        </a:rPr>
                        <a:t>&lt;0.001</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26720">
                <a:tc>
                  <a:txBody>
                    <a:bodyPr/>
                    <a:lstStyle/>
                    <a:p>
                      <a:pPr algn="l"/>
                      <a:r>
                        <a:rPr lang="en-CA" sz="1600" b="0" dirty="0" smtClean="0">
                          <a:solidFill>
                            <a:srgbClr val="000000"/>
                          </a:solidFill>
                        </a:rPr>
                        <a:t>10-13 years</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b="0" dirty="0" smtClean="0">
                          <a:solidFill>
                            <a:srgbClr val="000000"/>
                          </a:solidFill>
                        </a:rPr>
                        <a:t>0.98 (0.79-1.23)</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r h="451666">
                <a:tc>
                  <a:txBody>
                    <a:bodyPr/>
                    <a:lstStyle/>
                    <a:p>
                      <a:pPr algn="l"/>
                      <a:r>
                        <a:rPr lang="en-CA" sz="1600" b="0" dirty="0" smtClean="0">
                          <a:solidFill>
                            <a:srgbClr val="000000"/>
                          </a:solidFill>
                        </a:rPr>
                        <a:t>&gt;14 years</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b="0" dirty="0" smtClean="0">
                          <a:solidFill>
                            <a:srgbClr val="000000"/>
                          </a:solidFill>
                        </a:rPr>
                        <a:t>0.53 (0.42-0.68)</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bl>
          </a:graphicData>
        </a:graphic>
      </p:graphicFrame>
      <p:grpSp>
        <p:nvGrpSpPr>
          <p:cNvPr id="7" name="Group 13"/>
          <p:cNvGrpSpPr>
            <a:grpSpLocks noChangeAspect="1"/>
          </p:cNvGrpSpPr>
          <p:nvPr/>
        </p:nvGrpSpPr>
        <p:grpSpPr>
          <a:xfrm>
            <a:off x="2590800" y="5256000"/>
            <a:ext cx="1818000" cy="1602000"/>
            <a:chOff x="1759020" y="718906"/>
            <a:chExt cx="1919012" cy="1766617"/>
          </a:xfrm>
        </p:grpSpPr>
        <p:sp>
          <p:nvSpPr>
            <p:cNvPr id="15" name="Oval 14"/>
            <p:cNvSpPr/>
            <p:nvPr/>
          </p:nvSpPr>
          <p:spPr>
            <a:xfrm>
              <a:off x="1759020" y="718906"/>
              <a:ext cx="1919012" cy="1766617"/>
            </a:xfrm>
            <a:prstGeom prst="ellipse">
              <a:avLst/>
            </a:prstGeom>
            <a:solidFill>
              <a:srgbClr val="008000"/>
            </a:solid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6" name="Oval 4"/>
            <p:cNvSpPr/>
            <p:nvPr/>
          </p:nvSpPr>
          <p:spPr>
            <a:xfrm>
              <a:off x="1835220" y="977621"/>
              <a:ext cx="1676399" cy="1249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300" kern="1200" dirty="0" smtClean="0"/>
                <a:t>Educational Zone</a:t>
              </a:r>
              <a:endParaRPr lang="en-US" sz="2300" kern="1200" dirty="0"/>
            </a:p>
          </p:txBody>
        </p:sp>
      </p:grpSp>
      <p:grpSp>
        <p:nvGrpSpPr>
          <p:cNvPr id="8" name="Group 20"/>
          <p:cNvGrpSpPr/>
          <p:nvPr/>
        </p:nvGrpSpPr>
        <p:grpSpPr>
          <a:xfrm>
            <a:off x="2590800" y="1"/>
            <a:ext cx="1817132" cy="1600200"/>
            <a:chOff x="5491647" y="4425853"/>
            <a:chExt cx="1893332" cy="1792297"/>
          </a:xfrm>
          <a:solidFill>
            <a:srgbClr val="000090"/>
          </a:solidFill>
        </p:grpSpPr>
        <p:sp>
          <p:nvSpPr>
            <p:cNvPr id="22" name="Oval 21"/>
            <p:cNvSpPr/>
            <p:nvPr/>
          </p:nvSpPr>
          <p:spPr>
            <a:xfrm>
              <a:off x="5491647" y="4425853"/>
              <a:ext cx="1893332" cy="1792297"/>
            </a:xfrm>
            <a:prstGeom prst="ellipse">
              <a:avLst/>
            </a:prstGeom>
            <a:grp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23" name="Oval 4"/>
            <p:cNvSpPr/>
            <p:nvPr/>
          </p:nvSpPr>
          <p:spPr>
            <a:xfrm>
              <a:off x="5729834" y="4767241"/>
              <a:ext cx="1349722" cy="102417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500" dirty="0" smtClean="0"/>
                <a:t>Age</a:t>
              </a:r>
              <a:endParaRPr lang="en-US" sz="2500" kern="1200" dirty="0"/>
            </a:p>
          </p:txBody>
        </p:sp>
      </p:grpSp>
      <p:grpSp>
        <p:nvGrpSpPr>
          <p:cNvPr id="9" name="Group 23"/>
          <p:cNvGrpSpPr/>
          <p:nvPr/>
        </p:nvGrpSpPr>
        <p:grpSpPr>
          <a:xfrm>
            <a:off x="2667000" y="1905000"/>
            <a:ext cx="1818000" cy="1602000"/>
            <a:chOff x="5491651" y="4425853"/>
            <a:chExt cx="1977148" cy="1638286"/>
          </a:xfrm>
          <a:solidFill>
            <a:srgbClr val="FF0000"/>
          </a:solidFill>
        </p:grpSpPr>
        <p:sp>
          <p:nvSpPr>
            <p:cNvPr id="25" name="Oval 24"/>
            <p:cNvSpPr>
              <a:spLocks noChangeAspect="1"/>
            </p:cNvSpPr>
            <p:nvPr/>
          </p:nvSpPr>
          <p:spPr>
            <a:xfrm>
              <a:off x="5491651" y="4425853"/>
              <a:ext cx="1977148" cy="1638286"/>
            </a:xfrm>
            <a:prstGeom prst="ellipse">
              <a:avLst/>
            </a:prstGeom>
            <a:grp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26" name="Oval 4"/>
            <p:cNvSpPr/>
            <p:nvPr/>
          </p:nvSpPr>
          <p:spPr>
            <a:xfrm>
              <a:off x="5768919" y="4688330"/>
              <a:ext cx="1297272" cy="106410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300" kern="1200" dirty="0" smtClean="0"/>
                <a:t>Stunting</a:t>
              </a:r>
              <a:endParaRPr lang="en-US" sz="2300" kern="1200" dirty="0"/>
            </a:p>
          </p:txBody>
        </p:sp>
      </p:grpSp>
      <p:grpSp>
        <p:nvGrpSpPr>
          <p:cNvPr id="10" name="Group 26"/>
          <p:cNvGrpSpPr>
            <a:grpSpLocks noChangeAspect="1"/>
          </p:cNvGrpSpPr>
          <p:nvPr/>
        </p:nvGrpSpPr>
        <p:grpSpPr>
          <a:xfrm>
            <a:off x="2590800" y="3581400"/>
            <a:ext cx="1818000" cy="1602000"/>
            <a:chOff x="997022" y="2547708"/>
            <a:chExt cx="1902221" cy="1828799"/>
          </a:xfrm>
          <a:solidFill>
            <a:srgbClr val="FF0066"/>
          </a:solidFill>
        </p:grpSpPr>
        <p:sp>
          <p:nvSpPr>
            <p:cNvPr id="28" name="Oval 27"/>
            <p:cNvSpPr/>
            <p:nvPr/>
          </p:nvSpPr>
          <p:spPr>
            <a:xfrm>
              <a:off x="997022" y="2547708"/>
              <a:ext cx="1902221" cy="1828799"/>
            </a:xfrm>
            <a:prstGeom prst="ellipse">
              <a:avLst/>
            </a:prstGeom>
            <a:grpFill/>
            <a:ln>
              <a:noFill/>
            </a:ln>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sp>
        <p:sp>
          <p:nvSpPr>
            <p:cNvPr id="29" name="Oval 4"/>
            <p:cNvSpPr/>
            <p:nvPr/>
          </p:nvSpPr>
          <p:spPr>
            <a:xfrm>
              <a:off x="1275596" y="2897713"/>
              <a:ext cx="1316027" cy="121097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300" dirty="0" smtClean="0"/>
                <a:t>Recently ill</a:t>
              </a:r>
              <a:endParaRPr lang="en-US" sz="2300" kern="1200" dirty="0"/>
            </a:p>
          </p:txBody>
        </p:sp>
      </p:grpSp>
      <p:cxnSp>
        <p:nvCxnSpPr>
          <p:cNvPr id="31" name="Straight Connector 30"/>
          <p:cNvCxnSpPr/>
          <p:nvPr/>
        </p:nvCxnSpPr>
        <p:spPr bwMode="auto">
          <a:xfrm rot="5400000" flipH="1" flipV="1">
            <a:off x="1447800" y="1219200"/>
            <a:ext cx="1219200" cy="1219200"/>
          </a:xfrm>
          <a:prstGeom prst="line">
            <a:avLst/>
          </a:prstGeom>
          <a:noFill/>
          <a:ln w="9525"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flipV="1">
            <a:off x="2286000" y="2895600"/>
            <a:ext cx="381000" cy="228600"/>
          </a:xfrm>
          <a:prstGeom prst="line">
            <a:avLst/>
          </a:prstGeom>
          <a:noFill/>
          <a:ln w="9525" cap="flat" cmpd="sng" algn="ctr">
            <a:solidFill>
              <a:srgbClr val="000000"/>
            </a:solidFill>
            <a:prstDash val="solid"/>
            <a:round/>
            <a:headEnd type="none" w="med" len="med"/>
            <a:tailEnd type="none" w="med" len="med"/>
          </a:ln>
          <a:effectLst/>
        </p:spPr>
      </p:cxnSp>
      <p:cxnSp>
        <p:nvCxnSpPr>
          <p:cNvPr id="35" name="Straight Connector 34"/>
          <p:cNvCxnSpPr/>
          <p:nvPr/>
        </p:nvCxnSpPr>
        <p:spPr bwMode="auto">
          <a:xfrm>
            <a:off x="2286000" y="3962400"/>
            <a:ext cx="304800" cy="228600"/>
          </a:xfrm>
          <a:prstGeom prst="line">
            <a:avLst/>
          </a:prstGeom>
          <a:noFill/>
          <a:ln w="9525" cap="flat" cmpd="sng" algn="ctr">
            <a:solidFill>
              <a:srgbClr val="000000"/>
            </a:solidFill>
            <a:prstDash val="solid"/>
            <a:round/>
            <a:headEnd type="none" w="med" len="med"/>
            <a:tailEnd type="none" w="med" len="med"/>
          </a:ln>
          <a:effectLst/>
        </p:spPr>
      </p:cxnSp>
      <p:cxnSp>
        <p:nvCxnSpPr>
          <p:cNvPr id="37" name="Straight Connector 36"/>
          <p:cNvCxnSpPr/>
          <p:nvPr/>
        </p:nvCxnSpPr>
        <p:spPr bwMode="auto">
          <a:xfrm rot="16200000" flipH="1">
            <a:off x="1409700" y="4610100"/>
            <a:ext cx="1219200" cy="1143000"/>
          </a:xfrm>
          <a:prstGeom prst="line">
            <a:avLst/>
          </a:prstGeom>
          <a:noFill/>
          <a:ln w="9525" cap="flat" cmpd="sng" algn="ctr">
            <a:solidFill>
              <a:srgbClr val="000000"/>
            </a:solidFill>
            <a:prstDash val="solid"/>
            <a:round/>
            <a:headEnd type="none" w="med" len="med"/>
            <a:tailEnd type="none" w="med" len="med"/>
          </a:ln>
          <a:effectLst/>
        </p:spPr>
      </p:cxnSp>
      <p:graphicFrame>
        <p:nvGraphicFramePr>
          <p:cNvPr id="39" name="Table 38"/>
          <p:cNvGraphicFramePr>
            <a:graphicFrameLocks noGrp="1"/>
          </p:cNvGraphicFramePr>
          <p:nvPr/>
        </p:nvGraphicFramePr>
        <p:xfrm>
          <a:off x="4572000" y="4038600"/>
          <a:ext cx="4572000" cy="706120"/>
        </p:xfrm>
        <a:graphic>
          <a:graphicData uri="http://schemas.openxmlformats.org/drawingml/2006/table">
            <a:tbl>
              <a:tblPr firstRow="1" bandRow="1">
                <a:tableStyleId>{5C22544A-7EE6-4342-B048-85BDC9FD1C3A}</a:tableStyleId>
              </a:tblPr>
              <a:tblGrid>
                <a:gridCol w="1752600"/>
                <a:gridCol w="1740108"/>
                <a:gridCol w="1079292"/>
              </a:tblGrid>
              <a:tr h="142240">
                <a:tc>
                  <a:txBody>
                    <a:bodyPr/>
                    <a:lstStyle/>
                    <a:p>
                      <a:r>
                        <a:rPr lang="en-CA" sz="1600" b="0" dirty="0" smtClean="0">
                          <a:solidFill>
                            <a:srgbClr val="000000"/>
                          </a:solidFill>
                        </a:rPr>
                        <a:t>No</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rowSpan="2">
                  <a:txBody>
                    <a:bodyPr/>
                    <a:lstStyle/>
                    <a:p>
                      <a:r>
                        <a:rPr lang="en-US" sz="1600" b="0" dirty="0" smtClean="0">
                          <a:solidFill>
                            <a:srgbClr val="000000"/>
                          </a:solidFill>
                        </a:rPr>
                        <a:t>P</a:t>
                      </a:r>
                      <a:r>
                        <a:rPr lang="en-CA" sz="1600" b="0" dirty="0" smtClean="0">
                          <a:solidFill>
                            <a:srgbClr val="000000"/>
                          </a:solidFill>
                        </a:rPr>
                        <a:t>= 0.012</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0840">
                <a:tc>
                  <a:txBody>
                    <a:bodyPr/>
                    <a:lstStyle/>
                    <a:p>
                      <a:r>
                        <a:rPr lang="en-US" sz="1600" dirty="0" smtClean="0">
                          <a:solidFill>
                            <a:srgbClr val="000000"/>
                          </a:solidFill>
                        </a:rPr>
                        <a:t>Yes</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dirty="0" smtClean="0">
                          <a:solidFill>
                            <a:srgbClr val="000000"/>
                          </a:solidFill>
                        </a:rPr>
                        <a:t>0.79 (0.66-0.95)</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vMerge="1">
                  <a:txBody>
                    <a:bodyPr/>
                    <a:lstStyle/>
                    <a:p>
                      <a:endParaRPr lang="en-CA"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graphicFrame>
        <p:nvGraphicFramePr>
          <p:cNvPr id="40" name="Table 39"/>
          <p:cNvGraphicFramePr>
            <a:graphicFrameLocks noGrp="1"/>
          </p:cNvGraphicFramePr>
          <p:nvPr/>
        </p:nvGraphicFramePr>
        <p:xfrm>
          <a:off x="4572000" y="2362200"/>
          <a:ext cx="4572000" cy="706120"/>
        </p:xfrm>
        <a:graphic>
          <a:graphicData uri="http://schemas.openxmlformats.org/drawingml/2006/table">
            <a:tbl>
              <a:tblPr firstRow="1" bandRow="1">
                <a:tableStyleId>{5C22544A-7EE6-4342-B048-85BDC9FD1C3A}</a:tableStyleId>
              </a:tblPr>
              <a:tblGrid>
                <a:gridCol w="1752600"/>
                <a:gridCol w="1740108"/>
                <a:gridCol w="1079292"/>
              </a:tblGrid>
              <a:tr h="142240">
                <a:tc>
                  <a:txBody>
                    <a:bodyPr/>
                    <a:lstStyle/>
                    <a:p>
                      <a:r>
                        <a:rPr lang="en-CA" sz="1600" b="0" dirty="0" smtClean="0">
                          <a:solidFill>
                            <a:srgbClr val="000000"/>
                          </a:solidFill>
                        </a:rPr>
                        <a:t>No</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rowSpan="2">
                  <a:txBody>
                    <a:bodyPr/>
                    <a:lstStyle/>
                    <a:p>
                      <a:r>
                        <a:rPr lang="en-US" sz="1600" b="0" dirty="0" smtClean="0">
                          <a:solidFill>
                            <a:srgbClr val="000000"/>
                          </a:solidFill>
                        </a:rPr>
                        <a:t>P</a:t>
                      </a:r>
                      <a:r>
                        <a:rPr lang="en-CA" sz="1600" b="0" dirty="0" smtClean="0">
                          <a:solidFill>
                            <a:srgbClr val="000000"/>
                          </a:solidFill>
                        </a:rPr>
                        <a:t>= 0.001</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0840">
                <a:tc>
                  <a:txBody>
                    <a:bodyPr/>
                    <a:lstStyle/>
                    <a:p>
                      <a:r>
                        <a:rPr lang="en-US" sz="1600" dirty="0" smtClean="0">
                          <a:solidFill>
                            <a:srgbClr val="000000"/>
                          </a:solidFill>
                        </a:rPr>
                        <a:t>Yes</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dirty="0" smtClean="0">
                          <a:solidFill>
                            <a:srgbClr val="000000"/>
                          </a:solidFill>
                        </a:rPr>
                        <a:t>1.32</a:t>
                      </a:r>
                      <a:r>
                        <a:rPr lang="en-CA" sz="1600" baseline="0" dirty="0" smtClean="0">
                          <a:solidFill>
                            <a:srgbClr val="000000"/>
                          </a:solidFill>
                        </a:rPr>
                        <a:t> (1.09-1.61)</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vMerge="1">
                  <a:txBody>
                    <a:bodyPr/>
                    <a:lstStyle/>
                    <a:p>
                      <a:endParaRPr lang="en-CA"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graphicFrame>
        <p:nvGraphicFramePr>
          <p:cNvPr id="41" name="Table 40"/>
          <p:cNvGraphicFramePr>
            <a:graphicFrameLocks noGrp="1"/>
          </p:cNvGraphicFramePr>
          <p:nvPr/>
        </p:nvGraphicFramePr>
        <p:xfrm>
          <a:off x="6400800" y="5867400"/>
          <a:ext cx="1143000" cy="370840"/>
        </p:xfrm>
        <a:graphic>
          <a:graphicData uri="http://schemas.openxmlformats.org/drawingml/2006/table">
            <a:tbl>
              <a:tblPr firstRow="1" bandRow="1">
                <a:tableStyleId>{5C22544A-7EE6-4342-B048-85BDC9FD1C3A}</a:tableStyleId>
              </a:tblPr>
              <a:tblGrid>
                <a:gridCol w="1143000"/>
              </a:tblGrid>
              <a:tr h="370840">
                <a:tc>
                  <a:txBody>
                    <a:bodyPr/>
                    <a:lstStyle/>
                    <a:p>
                      <a:r>
                        <a:rPr lang="en-US" b="0" dirty="0" smtClean="0">
                          <a:solidFill>
                            <a:srgbClr val="000000"/>
                          </a:solidFill>
                        </a:rPr>
                        <a:t>P</a:t>
                      </a:r>
                      <a:r>
                        <a:rPr lang="en-CA" b="0" dirty="0" smtClean="0">
                          <a:solidFill>
                            <a:srgbClr val="000000"/>
                          </a:solidFill>
                        </a:rPr>
                        <a:t>=0.014</a:t>
                      </a:r>
                      <a:endParaRPr lang="en-CA"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641659"/>
          </a:xfrm>
          <a:prstGeom prst="rect">
            <a:avLst/>
          </a:prstGeom>
          <a:solidFill>
            <a:srgbClr val="FFFFFF"/>
          </a:solidFill>
        </p:spPr>
        <p:txBody>
          <a:bodyPr wrap="square" rtlCol="0">
            <a:spAutoFit/>
          </a:bodyPr>
          <a:lstStyle/>
          <a:p>
            <a:endParaRPr lang="en-CA" dirty="0" smtClean="0"/>
          </a:p>
          <a:p>
            <a:endParaRPr lang="en-CA" dirty="0" smtClean="0"/>
          </a:p>
          <a:p>
            <a:endParaRPr lang="en-CA" dirty="0"/>
          </a:p>
        </p:txBody>
      </p:sp>
      <p:sp>
        <p:nvSpPr>
          <p:cNvPr id="3" name="TextBox 2"/>
          <p:cNvSpPr txBox="1"/>
          <p:nvPr/>
        </p:nvSpPr>
        <p:spPr>
          <a:xfrm>
            <a:off x="5943600" y="5968424"/>
            <a:ext cx="2895600" cy="584776"/>
          </a:xfrm>
          <a:prstGeom prst="rect">
            <a:avLst/>
          </a:prstGeom>
          <a:solidFill>
            <a:srgbClr val="FFFFFF"/>
          </a:solidFill>
        </p:spPr>
        <p:txBody>
          <a:bodyPr wrap="square" rtlCol="0">
            <a:spAutoFit/>
          </a:bodyPr>
          <a:lstStyle/>
          <a:p>
            <a:endParaRPr lang="en-CA" dirty="0">
              <a:solidFill>
                <a:srgbClr val="FFFFFF"/>
              </a:solidFill>
            </a:endParaRPr>
          </a:p>
        </p:txBody>
      </p:sp>
      <p:grpSp>
        <p:nvGrpSpPr>
          <p:cNvPr id="4" name="Group 3"/>
          <p:cNvGrpSpPr/>
          <p:nvPr/>
        </p:nvGrpSpPr>
        <p:grpSpPr>
          <a:xfrm>
            <a:off x="0" y="2438400"/>
            <a:ext cx="2362200" cy="2144602"/>
            <a:chOff x="3072042" y="2123107"/>
            <a:chExt cx="3012754" cy="2678002"/>
          </a:xfrm>
        </p:grpSpPr>
        <p:sp>
          <p:nvSpPr>
            <p:cNvPr id="5" name="Oval 4"/>
            <p:cNvSpPr/>
            <p:nvPr/>
          </p:nvSpPr>
          <p:spPr>
            <a:xfrm>
              <a:off x="3072042" y="2123107"/>
              <a:ext cx="3012754" cy="2678002"/>
            </a:xfrm>
            <a:prstGeom prst="ellipse">
              <a:avLst/>
            </a:prstGeom>
            <a:solidFill>
              <a:schemeClr val="accent2">
                <a:lumMod val="40000"/>
                <a:lumOff val="6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6" name="Oval 4"/>
            <p:cNvSpPr/>
            <p:nvPr/>
          </p:nvSpPr>
          <p:spPr>
            <a:xfrm>
              <a:off x="3513250" y="2515291"/>
              <a:ext cx="2130338" cy="189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2600" kern="1200" dirty="0" smtClean="0"/>
                <a:t>Risk Factors for </a:t>
              </a:r>
              <a:r>
                <a:rPr lang="en-US" sz="2600" i="1" kern="1200" dirty="0" smtClean="0"/>
                <a:t>P. falciparum</a:t>
              </a:r>
              <a:endParaRPr lang="en-US" sz="2600" i="1" kern="1200" dirty="0"/>
            </a:p>
          </p:txBody>
        </p:sp>
      </p:grpSp>
      <p:grpSp>
        <p:nvGrpSpPr>
          <p:cNvPr id="7" name="Group 13"/>
          <p:cNvGrpSpPr>
            <a:grpSpLocks noChangeAspect="1"/>
          </p:cNvGrpSpPr>
          <p:nvPr/>
        </p:nvGrpSpPr>
        <p:grpSpPr>
          <a:xfrm>
            <a:off x="2590800" y="5256000"/>
            <a:ext cx="1818000" cy="1602000"/>
            <a:chOff x="1759020" y="718906"/>
            <a:chExt cx="1919012" cy="1766617"/>
          </a:xfrm>
          <a:solidFill>
            <a:srgbClr val="3366FF"/>
          </a:solidFill>
        </p:grpSpPr>
        <p:sp>
          <p:nvSpPr>
            <p:cNvPr id="15" name="Oval 14"/>
            <p:cNvSpPr/>
            <p:nvPr/>
          </p:nvSpPr>
          <p:spPr>
            <a:xfrm>
              <a:off x="1759020" y="718906"/>
              <a:ext cx="1919012" cy="1766617"/>
            </a:xfrm>
            <a:prstGeom prst="ellipse">
              <a:avLst/>
            </a:prstGeom>
            <a:grp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6" name="Oval 4"/>
            <p:cNvSpPr/>
            <p:nvPr/>
          </p:nvSpPr>
          <p:spPr>
            <a:xfrm>
              <a:off x="2000320" y="1141041"/>
              <a:ext cx="1367376" cy="100836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600" kern="1200" dirty="0" smtClean="0"/>
                <a:t>SES</a:t>
              </a:r>
              <a:endParaRPr lang="en-US" sz="2600" kern="1200" dirty="0"/>
            </a:p>
          </p:txBody>
        </p:sp>
      </p:grpSp>
      <p:grpSp>
        <p:nvGrpSpPr>
          <p:cNvPr id="8" name="Group 20"/>
          <p:cNvGrpSpPr/>
          <p:nvPr/>
        </p:nvGrpSpPr>
        <p:grpSpPr>
          <a:xfrm>
            <a:off x="2602468" y="3429000"/>
            <a:ext cx="1817132" cy="1600200"/>
            <a:chOff x="5491647" y="4425853"/>
            <a:chExt cx="1893332" cy="1792297"/>
          </a:xfrm>
          <a:solidFill>
            <a:schemeClr val="accent1">
              <a:lumMod val="75000"/>
            </a:schemeClr>
          </a:solidFill>
        </p:grpSpPr>
        <p:sp>
          <p:nvSpPr>
            <p:cNvPr id="22" name="Oval 21"/>
            <p:cNvSpPr/>
            <p:nvPr/>
          </p:nvSpPr>
          <p:spPr>
            <a:xfrm>
              <a:off x="5491647" y="4425853"/>
              <a:ext cx="1893332" cy="1792297"/>
            </a:xfrm>
            <a:prstGeom prst="ellipse">
              <a:avLst/>
            </a:prstGeom>
            <a:grp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23" name="Oval 4"/>
            <p:cNvSpPr/>
            <p:nvPr/>
          </p:nvSpPr>
          <p:spPr>
            <a:xfrm>
              <a:off x="5729834" y="4767241"/>
              <a:ext cx="1349722" cy="102417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500" dirty="0" smtClean="0"/>
                <a:t>Parent </a:t>
              </a:r>
              <a:r>
                <a:rPr lang="en-US" sz="2300" dirty="0" smtClean="0"/>
                <a:t>education</a:t>
              </a:r>
              <a:endParaRPr lang="en-US" sz="2300" kern="1200" dirty="0"/>
            </a:p>
          </p:txBody>
        </p:sp>
      </p:grpSp>
      <p:grpSp>
        <p:nvGrpSpPr>
          <p:cNvPr id="9" name="Group 23"/>
          <p:cNvGrpSpPr/>
          <p:nvPr/>
        </p:nvGrpSpPr>
        <p:grpSpPr>
          <a:xfrm>
            <a:off x="2590800" y="0"/>
            <a:ext cx="1818000" cy="1602000"/>
            <a:chOff x="5491651" y="4425853"/>
            <a:chExt cx="1977148" cy="1638286"/>
          </a:xfrm>
          <a:solidFill>
            <a:srgbClr val="660066"/>
          </a:solidFill>
        </p:grpSpPr>
        <p:sp>
          <p:nvSpPr>
            <p:cNvPr id="25" name="Oval 24"/>
            <p:cNvSpPr>
              <a:spLocks noChangeAspect="1"/>
            </p:cNvSpPr>
            <p:nvPr/>
          </p:nvSpPr>
          <p:spPr>
            <a:xfrm>
              <a:off x="5491651" y="4425853"/>
              <a:ext cx="1977148" cy="1638286"/>
            </a:xfrm>
            <a:prstGeom prst="ellipse">
              <a:avLst/>
            </a:prstGeom>
            <a:grp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26" name="Oval 4"/>
            <p:cNvSpPr/>
            <p:nvPr/>
          </p:nvSpPr>
          <p:spPr>
            <a:xfrm>
              <a:off x="5768919" y="4688330"/>
              <a:ext cx="1297272" cy="106410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600" kern="1200" dirty="0" smtClean="0"/>
                <a:t>Child net use</a:t>
              </a:r>
              <a:endParaRPr lang="en-US" sz="2600" kern="1200" dirty="0"/>
            </a:p>
          </p:txBody>
        </p:sp>
      </p:grpSp>
      <p:grpSp>
        <p:nvGrpSpPr>
          <p:cNvPr id="10" name="Group 26"/>
          <p:cNvGrpSpPr>
            <a:grpSpLocks noChangeAspect="1"/>
          </p:cNvGrpSpPr>
          <p:nvPr/>
        </p:nvGrpSpPr>
        <p:grpSpPr>
          <a:xfrm>
            <a:off x="2590800" y="1676400"/>
            <a:ext cx="1818000" cy="1602000"/>
            <a:chOff x="997022" y="2547708"/>
            <a:chExt cx="1902221" cy="1828799"/>
          </a:xfrm>
          <a:solidFill>
            <a:srgbClr val="FF6600"/>
          </a:solidFill>
        </p:grpSpPr>
        <p:sp>
          <p:nvSpPr>
            <p:cNvPr id="28" name="Oval 27"/>
            <p:cNvSpPr/>
            <p:nvPr/>
          </p:nvSpPr>
          <p:spPr>
            <a:xfrm>
              <a:off x="997022" y="2547708"/>
              <a:ext cx="1902221" cy="1828799"/>
            </a:xfrm>
            <a:prstGeom prst="ellipse">
              <a:avLst/>
            </a:prstGeom>
            <a:grpFill/>
            <a:ln>
              <a:noFill/>
            </a:ln>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sp>
        <p:sp>
          <p:nvSpPr>
            <p:cNvPr id="29" name="Oval 4"/>
            <p:cNvSpPr/>
            <p:nvPr/>
          </p:nvSpPr>
          <p:spPr>
            <a:xfrm>
              <a:off x="1275596" y="2897713"/>
              <a:ext cx="1316027" cy="121097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600" dirty="0" smtClean="0"/>
                <a:t># of bed nets</a:t>
              </a:r>
              <a:endParaRPr lang="en-US" sz="2600" kern="1200" dirty="0"/>
            </a:p>
          </p:txBody>
        </p:sp>
      </p:grpSp>
      <p:cxnSp>
        <p:nvCxnSpPr>
          <p:cNvPr id="31" name="Straight Connector 30"/>
          <p:cNvCxnSpPr/>
          <p:nvPr/>
        </p:nvCxnSpPr>
        <p:spPr bwMode="auto">
          <a:xfrm rot="5400000" flipH="1" flipV="1">
            <a:off x="1447800" y="1219200"/>
            <a:ext cx="1219200" cy="1219200"/>
          </a:xfrm>
          <a:prstGeom prst="line">
            <a:avLst/>
          </a:prstGeom>
          <a:noFill/>
          <a:ln w="9525"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flipV="1">
            <a:off x="2286000" y="2895600"/>
            <a:ext cx="381000" cy="228600"/>
          </a:xfrm>
          <a:prstGeom prst="line">
            <a:avLst/>
          </a:prstGeom>
          <a:noFill/>
          <a:ln w="9525" cap="flat" cmpd="sng" algn="ctr">
            <a:solidFill>
              <a:srgbClr val="000000"/>
            </a:solidFill>
            <a:prstDash val="solid"/>
            <a:round/>
            <a:headEnd type="none" w="med" len="med"/>
            <a:tailEnd type="none" w="med" len="med"/>
          </a:ln>
          <a:effectLst/>
        </p:spPr>
      </p:cxnSp>
      <p:cxnSp>
        <p:nvCxnSpPr>
          <p:cNvPr id="35" name="Straight Connector 34"/>
          <p:cNvCxnSpPr/>
          <p:nvPr/>
        </p:nvCxnSpPr>
        <p:spPr bwMode="auto">
          <a:xfrm>
            <a:off x="2286000" y="3962400"/>
            <a:ext cx="304800" cy="228600"/>
          </a:xfrm>
          <a:prstGeom prst="line">
            <a:avLst/>
          </a:prstGeom>
          <a:noFill/>
          <a:ln w="9525" cap="flat" cmpd="sng" algn="ctr">
            <a:solidFill>
              <a:srgbClr val="000000"/>
            </a:solidFill>
            <a:prstDash val="solid"/>
            <a:round/>
            <a:headEnd type="none" w="med" len="med"/>
            <a:tailEnd type="none" w="med" len="med"/>
          </a:ln>
          <a:effectLst/>
        </p:spPr>
      </p:cxnSp>
      <p:cxnSp>
        <p:nvCxnSpPr>
          <p:cNvPr id="37" name="Straight Connector 36"/>
          <p:cNvCxnSpPr/>
          <p:nvPr/>
        </p:nvCxnSpPr>
        <p:spPr bwMode="auto">
          <a:xfrm rot="16200000" flipH="1">
            <a:off x="1409700" y="4610100"/>
            <a:ext cx="1219200" cy="1143000"/>
          </a:xfrm>
          <a:prstGeom prst="line">
            <a:avLst/>
          </a:prstGeom>
          <a:noFill/>
          <a:ln w="9525" cap="flat" cmpd="sng" algn="ctr">
            <a:solidFill>
              <a:srgbClr val="000000"/>
            </a:solidFill>
            <a:prstDash val="solid"/>
            <a:round/>
            <a:headEnd type="none" w="med" len="med"/>
            <a:tailEnd type="none" w="med" len="med"/>
          </a:ln>
          <a:effectLst/>
        </p:spPr>
      </p:cxnSp>
      <p:graphicFrame>
        <p:nvGraphicFramePr>
          <p:cNvPr id="27" name="Content Placeholder 3"/>
          <p:cNvGraphicFramePr>
            <a:graphicFrameLocks/>
          </p:cNvGraphicFramePr>
          <p:nvPr/>
        </p:nvGraphicFramePr>
        <p:xfrm>
          <a:off x="4648200" y="1828800"/>
          <a:ext cx="4495800" cy="1127760"/>
        </p:xfrm>
        <a:graphic>
          <a:graphicData uri="http://schemas.openxmlformats.org/drawingml/2006/table">
            <a:tbl>
              <a:tblPr firstRow="1" bandRow="1">
                <a:tableStyleId>{5C22544A-7EE6-4342-B048-85BDC9FD1C3A}</a:tableStyleId>
              </a:tblPr>
              <a:tblGrid>
                <a:gridCol w="1676399"/>
                <a:gridCol w="1752601"/>
                <a:gridCol w="1066800"/>
              </a:tblGrid>
              <a:tr h="309902">
                <a:tc>
                  <a:txBody>
                    <a:bodyPr/>
                    <a:lstStyle/>
                    <a:p>
                      <a:pPr algn="l"/>
                      <a:r>
                        <a:rPr lang="en-CA" sz="1600" b="0" dirty="0" smtClean="0">
                          <a:solidFill>
                            <a:srgbClr val="000000"/>
                          </a:solidFill>
                        </a:rPr>
                        <a:t>0 nets</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rowSpan="3">
                  <a:txBody>
                    <a:bodyPr/>
                    <a:lstStyle/>
                    <a:p>
                      <a:pPr algn="ctr"/>
                      <a:r>
                        <a:rPr lang="en-US" sz="1600" b="0" dirty="0" smtClean="0">
                          <a:solidFill>
                            <a:srgbClr val="000000"/>
                          </a:solidFill>
                        </a:rPr>
                        <a:t>P</a:t>
                      </a:r>
                      <a:r>
                        <a:rPr lang="en-CA" sz="1600" b="0" dirty="0" smtClean="0">
                          <a:solidFill>
                            <a:srgbClr val="000000"/>
                          </a:solidFill>
                        </a:rPr>
                        <a:t>=0.012</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11480">
                <a:tc>
                  <a:txBody>
                    <a:bodyPr/>
                    <a:lstStyle/>
                    <a:p>
                      <a:pPr algn="l"/>
                      <a:r>
                        <a:rPr lang="en-CA" sz="1600" b="0" dirty="0" smtClean="0">
                          <a:solidFill>
                            <a:srgbClr val="000000"/>
                          </a:solidFill>
                        </a:rPr>
                        <a:t>1-2 nets</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b="0" dirty="0" smtClean="0">
                          <a:solidFill>
                            <a:srgbClr val="000000"/>
                          </a:solidFill>
                        </a:rPr>
                        <a:t>1.12</a:t>
                      </a:r>
                      <a:r>
                        <a:rPr lang="en-CA" sz="1600" b="0" baseline="0" dirty="0" smtClean="0">
                          <a:solidFill>
                            <a:srgbClr val="000000"/>
                          </a:solidFill>
                        </a:rPr>
                        <a:t> (0.91-1.39)</a:t>
                      </a:r>
                      <a:endParaRPr lang="en-CA" sz="1600" b="0" dirty="0" smtClean="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r h="381000">
                <a:tc>
                  <a:txBody>
                    <a:bodyPr/>
                    <a:lstStyle/>
                    <a:p>
                      <a:pPr algn="l"/>
                      <a:r>
                        <a:rPr lang="en-CA" sz="1600" dirty="0" smtClean="0">
                          <a:solidFill>
                            <a:srgbClr val="000000"/>
                          </a:solidFill>
                        </a:rPr>
                        <a:t>&gt;2 nets</a:t>
                      </a:r>
                      <a:endParaRPr lang="en-CA" sz="160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dirty="0" smtClean="0">
                          <a:solidFill>
                            <a:srgbClr val="000000"/>
                          </a:solidFill>
                        </a:rPr>
                        <a:t>0.84</a:t>
                      </a:r>
                      <a:r>
                        <a:rPr lang="en-CA" sz="1600" baseline="0" dirty="0" smtClean="0">
                          <a:solidFill>
                            <a:srgbClr val="000000"/>
                          </a:solidFill>
                        </a:rPr>
                        <a:t> (0.65-1.09)</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bl>
          </a:graphicData>
        </a:graphic>
      </p:graphicFrame>
      <p:graphicFrame>
        <p:nvGraphicFramePr>
          <p:cNvPr id="30" name="Content Placeholder 3"/>
          <p:cNvGraphicFramePr>
            <a:graphicFrameLocks/>
          </p:cNvGraphicFramePr>
          <p:nvPr/>
        </p:nvGraphicFramePr>
        <p:xfrm>
          <a:off x="4648200" y="3429000"/>
          <a:ext cx="4495800" cy="1325880"/>
        </p:xfrm>
        <a:graphic>
          <a:graphicData uri="http://schemas.openxmlformats.org/drawingml/2006/table">
            <a:tbl>
              <a:tblPr firstRow="1" bandRow="1">
                <a:tableStyleId>{5C22544A-7EE6-4342-B048-85BDC9FD1C3A}</a:tableStyleId>
              </a:tblPr>
              <a:tblGrid>
                <a:gridCol w="1676399"/>
                <a:gridCol w="1752601"/>
                <a:gridCol w="1066800"/>
              </a:tblGrid>
              <a:tr h="309902">
                <a:tc>
                  <a:txBody>
                    <a:bodyPr/>
                    <a:lstStyle/>
                    <a:p>
                      <a:pPr algn="l"/>
                      <a:r>
                        <a:rPr lang="en-CA" sz="1600" b="0" dirty="0" smtClean="0">
                          <a:solidFill>
                            <a:srgbClr val="000000"/>
                          </a:solidFill>
                        </a:rPr>
                        <a:t>No</a:t>
                      </a:r>
                      <a:r>
                        <a:rPr lang="en-CA" sz="1600" b="0" baseline="0" dirty="0" smtClean="0">
                          <a:solidFill>
                            <a:srgbClr val="000000"/>
                          </a:solidFill>
                        </a:rPr>
                        <a:t> schooling</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rowSpan="3">
                  <a:txBody>
                    <a:bodyPr/>
                    <a:lstStyle/>
                    <a:p>
                      <a:pPr algn="ctr"/>
                      <a:r>
                        <a:rPr lang="en-US" sz="1600" b="0" dirty="0" smtClean="0">
                          <a:solidFill>
                            <a:srgbClr val="000000"/>
                          </a:solidFill>
                        </a:rPr>
                        <a:t>P</a:t>
                      </a:r>
                      <a:r>
                        <a:rPr lang="en-CA" sz="1600" b="0" dirty="0" smtClean="0">
                          <a:solidFill>
                            <a:srgbClr val="000000"/>
                          </a:solidFill>
                        </a:rPr>
                        <a:t>=0.012</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11480">
                <a:tc>
                  <a:txBody>
                    <a:bodyPr/>
                    <a:lstStyle/>
                    <a:p>
                      <a:pPr algn="l"/>
                      <a:r>
                        <a:rPr lang="en-CA" sz="1600" dirty="0" smtClean="0">
                          <a:solidFill>
                            <a:srgbClr val="000000"/>
                          </a:solidFill>
                        </a:rPr>
                        <a:t>Primary</a:t>
                      </a:r>
                      <a:endParaRPr lang="en-CA" sz="160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smtClean="0">
                          <a:solidFill>
                            <a:srgbClr val="000000"/>
                          </a:solidFill>
                        </a:rPr>
                        <a:t>0.89 (0.70-1.13)</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r h="381000">
                <a:tc>
                  <a:txBody>
                    <a:bodyPr/>
                    <a:lstStyle/>
                    <a:p>
                      <a:pPr algn="l"/>
                      <a:r>
                        <a:rPr lang="en-CA" sz="1600" baseline="0" dirty="0" smtClean="0">
                          <a:solidFill>
                            <a:srgbClr val="000000"/>
                          </a:solidFill>
                        </a:rPr>
                        <a:t> Secondary/ college</a:t>
                      </a:r>
                      <a:endParaRPr lang="en-CA" sz="160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CA" sz="1600" baseline="0" dirty="0" smtClean="0">
                          <a:solidFill>
                            <a:srgbClr val="000000"/>
                          </a:solidFill>
                        </a:rPr>
                        <a:t>0.64 (0.45-0.89)</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dirty="0"/>
                    </a:p>
                  </a:txBody>
                  <a:tcPr/>
                </a:tc>
              </a:tr>
            </a:tbl>
          </a:graphicData>
        </a:graphic>
      </p:graphicFrame>
      <p:graphicFrame>
        <p:nvGraphicFramePr>
          <p:cNvPr id="32" name="Table 31"/>
          <p:cNvGraphicFramePr>
            <a:graphicFrameLocks noGrp="1"/>
          </p:cNvGraphicFramePr>
          <p:nvPr/>
        </p:nvGraphicFramePr>
        <p:xfrm>
          <a:off x="4648200" y="228600"/>
          <a:ext cx="4495800" cy="736600"/>
        </p:xfrm>
        <a:graphic>
          <a:graphicData uri="http://schemas.openxmlformats.org/drawingml/2006/table">
            <a:tbl>
              <a:tblPr firstRow="1" bandRow="1">
                <a:tableStyleId>{5C22544A-7EE6-4342-B048-85BDC9FD1C3A}</a:tableStyleId>
              </a:tblPr>
              <a:tblGrid>
                <a:gridCol w="1676400"/>
                <a:gridCol w="1752600"/>
                <a:gridCol w="1066800"/>
              </a:tblGrid>
              <a:tr h="349753">
                <a:tc>
                  <a:txBody>
                    <a:bodyPr/>
                    <a:lstStyle/>
                    <a:p>
                      <a:r>
                        <a:rPr lang="en-CA" sz="1600" b="0" dirty="0" smtClean="0">
                          <a:solidFill>
                            <a:srgbClr val="000000"/>
                          </a:solidFill>
                        </a:rPr>
                        <a:t>No</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rowSpan="2">
                  <a:txBody>
                    <a:bodyPr/>
                    <a:lstStyle/>
                    <a:p>
                      <a:r>
                        <a:rPr lang="en-US" sz="1600" b="0" dirty="0" smtClean="0">
                          <a:solidFill>
                            <a:srgbClr val="000000"/>
                          </a:solidFill>
                        </a:rPr>
                        <a:t>P</a:t>
                      </a:r>
                      <a:r>
                        <a:rPr lang="en-CA" sz="1600" b="0" dirty="0" smtClean="0">
                          <a:solidFill>
                            <a:srgbClr val="000000"/>
                          </a:solidFill>
                        </a:rPr>
                        <a:t>= 0.014</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86847">
                <a:tc>
                  <a:txBody>
                    <a:bodyPr/>
                    <a:lstStyle/>
                    <a:p>
                      <a:r>
                        <a:rPr lang="en-US" sz="1600" dirty="0" smtClean="0">
                          <a:solidFill>
                            <a:srgbClr val="000000"/>
                          </a:solidFill>
                        </a:rPr>
                        <a:t>Yes</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CA" sz="1600" dirty="0" smtClean="0">
                          <a:solidFill>
                            <a:srgbClr val="000000"/>
                          </a:solidFill>
                        </a:rPr>
                        <a:t>0.80 (0.67-0.96)</a:t>
                      </a:r>
                      <a:endParaRPr lang="en-CA" sz="16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vMerge="1">
                  <a:txBody>
                    <a:bodyPr/>
                    <a:lstStyle/>
                    <a:p>
                      <a:endParaRPr lang="en-CA"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graphicFrame>
        <p:nvGraphicFramePr>
          <p:cNvPr id="34" name="Table 33"/>
          <p:cNvGraphicFramePr>
            <a:graphicFrameLocks noGrp="1"/>
          </p:cNvGraphicFramePr>
          <p:nvPr/>
        </p:nvGraphicFramePr>
        <p:xfrm>
          <a:off x="4648202" y="5003800"/>
          <a:ext cx="4495798" cy="1854200"/>
        </p:xfrm>
        <a:graphic>
          <a:graphicData uri="http://schemas.openxmlformats.org/drawingml/2006/table">
            <a:tbl>
              <a:tblPr firstRow="1" bandRow="1">
                <a:tableStyleId>{5C22544A-7EE6-4342-B048-85BDC9FD1C3A}</a:tableStyleId>
              </a:tblPr>
              <a:tblGrid>
                <a:gridCol w="1676398"/>
                <a:gridCol w="1676401"/>
                <a:gridCol w="1142999"/>
              </a:tblGrid>
              <a:tr h="370840">
                <a:tc>
                  <a:txBody>
                    <a:bodyPr/>
                    <a:lstStyle/>
                    <a:p>
                      <a:r>
                        <a:rPr lang="en-CA" sz="1600" b="0" dirty="0" smtClean="0">
                          <a:solidFill>
                            <a:srgbClr val="000000"/>
                          </a:solidFill>
                        </a:rPr>
                        <a:t>Poorest</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r>
                        <a:rPr lang="en-CA" sz="1600" b="0" dirty="0" smtClean="0">
                          <a:solidFill>
                            <a:srgbClr val="000000"/>
                          </a:solidFill>
                        </a:rPr>
                        <a:t>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rowSpan="5">
                  <a:txBody>
                    <a:bodyPr/>
                    <a:lstStyle/>
                    <a:p>
                      <a:pPr algn="ctr"/>
                      <a:r>
                        <a:rPr lang="en-US" sz="1600" b="0" dirty="0" smtClean="0">
                          <a:solidFill>
                            <a:srgbClr val="000000"/>
                          </a:solidFill>
                        </a:rPr>
                        <a:t>P</a:t>
                      </a:r>
                      <a:r>
                        <a:rPr lang="en-CA" sz="1600" b="0" dirty="0" smtClean="0">
                          <a:solidFill>
                            <a:srgbClr val="000000"/>
                          </a:solidFill>
                        </a:rPr>
                        <a:t>&lt;0.001</a:t>
                      </a:r>
                      <a:endParaRPr lang="en-CA" sz="1600" b="0" dirty="0">
                        <a:solidFill>
                          <a:srgbClr val="00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370840">
                <a:tc>
                  <a:txBody>
                    <a:bodyPr/>
                    <a:lstStyle/>
                    <a:p>
                      <a:r>
                        <a:rPr lang="en-CA" sz="1600" b="0" dirty="0" smtClean="0">
                          <a:solidFill>
                            <a:srgbClr val="000000"/>
                          </a:solidFill>
                        </a:rPr>
                        <a:t>Poor</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r>
                        <a:rPr lang="en-CA" sz="1600" b="0" dirty="0" smtClean="0">
                          <a:solidFill>
                            <a:srgbClr val="000000"/>
                          </a:solidFill>
                        </a:rPr>
                        <a:t>1.08 (0.82-1.43)</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vMerge="1">
                  <a:txBody>
                    <a:bodyPr/>
                    <a:lstStyle/>
                    <a:p>
                      <a:endParaRPr lang="en-CA"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370840">
                <a:tc>
                  <a:txBody>
                    <a:bodyPr/>
                    <a:lstStyle/>
                    <a:p>
                      <a:r>
                        <a:rPr lang="en-CA" sz="1600" b="0" dirty="0" smtClean="0">
                          <a:solidFill>
                            <a:srgbClr val="000000"/>
                          </a:solidFill>
                        </a:rPr>
                        <a:t>Medium</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r>
                        <a:rPr lang="en-CA" sz="1600" b="0" dirty="0" smtClean="0">
                          <a:solidFill>
                            <a:srgbClr val="000000"/>
                          </a:solidFill>
                        </a:rPr>
                        <a:t>1.34 (1.05-1.78)</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vMerge="1">
                  <a:txBody>
                    <a:bodyPr/>
                    <a:lstStyle/>
                    <a:p>
                      <a:endParaRPr lang="en-CA" b="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370840">
                <a:tc>
                  <a:txBody>
                    <a:bodyPr/>
                    <a:lstStyle/>
                    <a:p>
                      <a:r>
                        <a:rPr lang="en-CA" sz="1600" b="0" dirty="0" smtClean="0">
                          <a:solidFill>
                            <a:srgbClr val="000000"/>
                          </a:solidFill>
                        </a:rPr>
                        <a:t>Less poor</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r>
                        <a:rPr lang="en-CA" sz="1600" b="0" dirty="0" smtClean="0">
                          <a:solidFill>
                            <a:srgbClr val="000000"/>
                          </a:solidFill>
                        </a:rPr>
                        <a:t>1.28 (0.95-1.71)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vMerge="1">
                  <a:txBody>
                    <a:bodyPr/>
                    <a:lstStyle/>
                    <a:p>
                      <a:endParaRPr lang="en-CA"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370840">
                <a:tc>
                  <a:txBody>
                    <a:bodyPr/>
                    <a:lstStyle/>
                    <a:p>
                      <a:r>
                        <a:rPr lang="en-CA" sz="1600" b="0" dirty="0" smtClean="0">
                          <a:solidFill>
                            <a:srgbClr val="000000"/>
                          </a:solidFill>
                        </a:rPr>
                        <a:t>Least</a:t>
                      </a:r>
                      <a:r>
                        <a:rPr lang="en-CA" sz="1600" b="0" baseline="0" dirty="0" smtClean="0">
                          <a:solidFill>
                            <a:srgbClr val="000000"/>
                          </a:solidFill>
                        </a:rPr>
                        <a:t> poor</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r>
                        <a:rPr lang="en-CA" sz="1600" b="0" dirty="0" smtClean="0">
                          <a:solidFill>
                            <a:srgbClr val="000000"/>
                          </a:solidFill>
                        </a:rPr>
                        <a:t>0.75 (0.56-1.01)</a:t>
                      </a:r>
                      <a:endParaRPr lang="en-CA" sz="16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vMerge="1">
                  <a:txBody>
                    <a:bodyPr/>
                    <a:lstStyle/>
                    <a:p>
                      <a:endParaRPr lang="en-CA"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57200" y="6096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tx1"/>
                </a:solidFill>
                <a:effectLst/>
                <a:uLnTx/>
                <a:uFillTx/>
                <a:latin typeface="Georgia" pitchFamily="18" charset="0"/>
                <a:ea typeface="+mj-ea"/>
                <a:cs typeface="+mj-cs"/>
              </a:rPr>
              <a:t>Risk factors</a:t>
            </a:r>
            <a:r>
              <a:rPr kumimoji="0" lang="en-GB" sz="3200" b="0" i="0" u="none" strike="noStrike" kern="0" cap="none" spc="0" normalizeH="0" noProof="0" dirty="0" smtClean="0">
                <a:ln>
                  <a:noFill/>
                </a:ln>
                <a:solidFill>
                  <a:schemeClr val="tx1"/>
                </a:solidFill>
                <a:effectLst/>
                <a:uLnTx/>
                <a:uFillTx/>
                <a:latin typeface="Georgia" pitchFamily="18" charset="0"/>
                <a:ea typeface="+mj-ea"/>
                <a:cs typeface="+mj-cs"/>
              </a:rPr>
              <a:t> for </a:t>
            </a:r>
            <a:r>
              <a:rPr kumimoji="0" lang="en-GB" sz="3200" b="0" u="none" strike="noStrike" kern="0" cap="none" spc="0" normalizeH="0" noProof="0" dirty="0" smtClean="0">
                <a:ln>
                  <a:noFill/>
                </a:ln>
                <a:solidFill>
                  <a:schemeClr val="tx1"/>
                </a:solidFill>
                <a:effectLst/>
                <a:uLnTx/>
                <a:uFillTx/>
                <a:latin typeface="Georgia" pitchFamily="18" charset="0"/>
                <a:ea typeface="+mj-ea"/>
                <a:cs typeface="+mj-cs"/>
              </a:rPr>
              <a:t>anaemia</a:t>
            </a:r>
            <a:endParaRPr kumimoji="0" lang="en-GB" sz="3200" b="0" u="none" strike="noStrike" kern="0" cap="none" spc="0" normalizeH="0" baseline="0" noProof="0" dirty="0">
              <a:ln>
                <a:noFill/>
              </a:ln>
              <a:solidFill>
                <a:schemeClr val="tx1"/>
              </a:solidFill>
              <a:effectLst/>
              <a:uLnTx/>
              <a:uFillTx/>
              <a:latin typeface="Georgia" pitchFamily="18" charset="0"/>
              <a:ea typeface="+mj-ea"/>
              <a:cs typeface="+mj-cs"/>
            </a:endParaRPr>
          </a:p>
        </p:txBody>
      </p:sp>
      <p:graphicFrame>
        <p:nvGraphicFramePr>
          <p:cNvPr id="4" name="Group 79"/>
          <p:cNvGraphicFramePr>
            <a:graphicFrameLocks noGrp="1"/>
          </p:cNvGraphicFramePr>
          <p:nvPr/>
        </p:nvGraphicFramePr>
        <p:xfrm>
          <a:off x="685800" y="1676400"/>
          <a:ext cx="7646770" cy="4153513"/>
        </p:xfrm>
        <a:graphic>
          <a:graphicData uri="http://schemas.openxmlformats.org/drawingml/2006/table">
            <a:tbl>
              <a:tblPr/>
              <a:tblGrid>
                <a:gridCol w="3004457"/>
                <a:gridCol w="1415142"/>
                <a:gridCol w="1726681"/>
                <a:gridCol w="1500490"/>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700" b="1" i="0" u="none" strike="noStrike" cap="none" normalizeH="0" baseline="0" dirty="0" smtClean="0">
                          <a:ln>
                            <a:noFill/>
                          </a:ln>
                          <a:solidFill>
                            <a:srgbClr val="990033"/>
                          </a:solidFill>
                          <a:effectLst/>
                          <a:latin typeface="Arial" charset="0"/>
                          <a:cs typeface="Arial" charset="0"/>
                        </a:rPr>
                        <a:t>Factor</a:t>
                      </a:r>
                      <a:endParaRPr kumimoji="0" lang="en-US" sz="1700" b="1" i="0" u="none" strike="noStrike" cap="none" normalizeH="0" baseline="0" dirty="0" smtClean="0">
                        <a:ln>
                          <a:noFill/>
                        </a:ln>
                        <a:solidFill>
                          <a:srgbClr val="990033"/>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700" b="1" i="0" u="none" strike="noStrike" cap="none" normalizeH="0" baseline="0" dirty="0" smtClean="0">
                          <a:ln>
                            <a:noFill/>
                          </a:ln>
                          <a:solidFill>
                            <a:srgbClr val="990033"/>
                          </a:solidFill>
                          <a:effectLst/>
                          <a:latin typeface="Arial" charset="0"/>
                          <a:ea typeface="Times New Roman" pitchFamily="18" charset="0"/>
                          <a:cs typeface="Arial" charset="0"/>
                        </a:rPr>
                        <a:t>Adjusted Odds ratio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700" b="1" i="0" u="none" strike="noStrike" cap="none" normalizeH="0" baseline="0" dirty="0" smtClean="0">
                          <a:ln>
                            <a:noFill/>
                          </a:ln>
                          <a:solidFill>
                            <a:srgbClr val="990033"/>
                          </a:solidFill>
                          <a:effectLst/>
                          <a:latin typeface="Arial" charset="0"/>
                          <a:ea typeface="Times New Roman" pitchFamily="18" charset="0"/>
                          <a:cs typeface="Arial" charset="0"/>
                        </a:rPr>
                        <a:t>95% CI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700" b="1" i="0" u="none" strike="noStrike" cap="none" normalizeH="0" baseline="0" dirty="0" smtClean="0">
                          <a:ln>
                            <a:noFill/>
                          </a:ln>
                          <a:solidFill>
                            <a:srgbClr val="990033"/>
                          </a:solidFill>
                          <a:effectLst/>
                          <a:latin typeface="Arial" charset="0"/>
                          <a:ea typeface="Times New Roman" pitchFamily="18" charset="0"/>
                          <a:cs typeface="Arial" charset="0"/>
                        </a:rPr>
                        <a:t>p-value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193">
                <a:tc>
                  <a:txBody>
                    <a:bodyPr/>
                    <a:lstStyle/>
                    <a:p>
                      <a:pPr>
                        <a:spcAft>
                          <a:spcPts val="0"/>
                        </a:spcAft>
                      </a:pPr>
                      <a:r>
                        <a:rPr lang="en-GB" sz="1600" b="1" i="0" dirty="0" smtClean="0">
                          <a:latin typeface="Arial" pitchFamily="34" charset="0"/>
                          <a:ea typeface="Times New Roman"/>
                          <a:cs typeface="Arial" pitchFamily="34" charset="0"/>
                        </a:rPr>
                        <a:t>Age groups (years)</a:t>
                      </a:r>
                    </a:p>
                    <a:p>
                      <a:pPr>
                        <a:spcAft>
                          <a:spcPts val="0"/>
                        </a:spcAft>
                      </a:pPr>
                      <a:r>
                        <a:rPr lang="en-GB" sz="1600" dirty="0" smtClean="0">
                          <a:latin typeface="Arial" pitchFamily="34" charset="0"/>
                          <a:ea typeface="Times New Roman"/>
                          <a:cs typeface="Arial" pitchFamily="34" charset="0"/>
                        </a:rPr>
                        <a:t> 5-9</a:t>
                      </a:r>
                      <a:endParaRPr lang="en-GB" sz="1600" baseline="0" dirty="0" smtClean="0">
                        <a:latin typeface="Arial" pitchFamily="34" charset="0"/>
                        <a:ea typeface="Times New Roman"/>
                        <a:cs typeface="Arial" pitchFamily="34" charset="0"/>
                      </a:endParaRPr>
                    </a:p>
                    <a:p>
                      <a:pPr>
                        <a:spcAft>
                          <a:spcPts val="0"/>
                        </a:spcAft>
                      </a:pPr>
                      <a:r>
                        <a:rPr lang="en-GB" sz="1600" baseline="0" dirty="0" smtClean="0">
                          <a:latin typeface="Arial" pitchFamily="34" charset="0"/>
                          <a:ea typeface="Times New Roman"/>
                          <a:cs typeface="Arial" pitchFamily="34" charset="0"/>
                        </a:rPr>
                        <a:t>10-13</a:t>
                      </a:r>
                    </a:p>
                    <a:p>
                      <a:pPr>
                        <a:spcAft>
                          <a:spcPts val="0"/>
                        </a:spcAft>
                      </a:pPr>
                      <a:r>
                        <a:rPr lang="en-GB" sz="1600" baseline="0" dirty="0" smtClean="0">
                          <a:latin typeface="Arial" pitchFamily="34" charset="0"/>
                          <a:ea typeface="Times New Roman"/>
                          <a:cs typeface="Arial" pitchFamily="34" charset="0"/>
                        </a:rPr>
                        <a:t>14-20 </a:t>
                      </a:r>
                      <a:endParaRPr lang="en-GB" sz="1600" dirty="0">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0.55</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0.53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(0.45, 0.68)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(0.42, 0.67)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rPr>
                        <a:t>&lt;0.001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193">
                <a:tc>
                  <a:txBody>
                    <a:bodyPr/>
                    <a:lstStyle/>
                    <a:p>
                      <a:pPr>
                        <a:spcAft>
                          <a:spcPts val="0"/>
                        </a:spcAft>
                      </a:pPr>
                      <a:r>
                        <a:rPr lang="en-GB" sz="1600" b="1" i="1" dirty="0" err="1" smtClean="0">
                          <a:latin typeface="Arial" pitchFamily="34" charset="0"/>
                          <a:ea typeface="Times New Roman"/>
                          <a:cs typeface="Arial" pitchFamily="34" charset="0"/>
                        </a:rPr>
                        <a:t>P.Falciparum</a:t>
                      </a:r>
                      <a:r>
                        <a:rPr lang="en-GB" sz="1600" b="1" dirty="0" smtClean="0">
                          <a:latin typeface="Arial" pitchFamily="34" charset="0"/>
                          <a:ea typeface="Times New Roman"/>
                          <a:cs typeface="Arial" pitchFamily="34" charset="0"/>
                        </a:rPr>
                        <a:t> Infection status</a:t>
                      </a:r>
                    </a:p>
                    <a:p>
                      <a:pPr>
                        <a:spcAft>
                          <a:spcPts val="0"/>
                        </a:spcAft>
                      </a:pPr>
                      <a:r>
                        <a:rPr lang="en-GB" sz="1600" dirty="0" smtClean="0">
                          <a:latin typeface="Arial" pitchFamily="34" charset="0"/>
                          <a:ea typeface="Times New Roman"/>
                          <a:cs typeface="Arial" pitchFamily="34" charset="0"/>
                        </a:rPr>
                        <a:t>Not</a:t>
                      </a:r>
                      <a:r>
                        <a:rPr lang="en-GB" sz="1600" baseline="0" dirty="0" smtClean="0">
                          <a:latin typeface="Arial" pitchFamily="34" charset="0"/>
                          <a:ea typeface="Times New Roman"/>
                          <a:cs typeface="Arial" pitchFamily="34" charset="0"/>
                        </a:rPr>
                        <a:t> infected</a:t>
                      </a:r>
                    </a:p>
                    <a:p>
                      <a:pPr>
                        <a:spcAft>
                          <a:spcPts val="0"/>
                        </a:spcAft>
                      </a:pPr>
                      <a:r>
                        <a:rPr lang="en-GB" sz="1600" baseline="0" dirty="0" smtClean="0">
                          <a:latin typeface="Arial" pitchFamily="34" charset="0"/>
                          <a:ea typeface="Times New Roman"/>
                          <a:cs typeface="Arial" pitchFamily="34" charset="0"/>
                        </a:rPr>
                        <a:t>Infected </a:t>
                      </a:r>
                      <a:endParaRPr lang="en-GB"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1.62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(1.35, 1.95)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rPr>
                        <a:t>&lt;0.001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4967">
                <a:tc>
                  <a:txBody>
                    <a:bodyPr/>
                    <a:lstStyle/>
                    <a:p>
                      <a:pPr>
                        <a:spcAft>
                          <a:spcPts val="0"/>
                        </a:spcAft>
                      </a:pPr>
                      <a:r>
                        <a:rPr lang="en-GB" sz="1600" b="1" dirty="0" smtClean="0">
                          <a:latin typeface="Arial" pitchFamily="34" charset="0"/>
                          <a:ea typeface="Times New Roman"/>
                          <a:cs typeface="Arial" pitchFamily="34" charset="0"/>
                        </a:rPr>
                        <a:t>HAZ (z-scores)</a:t>
                      </a:r>
                    </a:p>
                    <a:p>
                      <a:pPr>
                        <a:spcAft>
                          <a:spcPts val="0"/>
                        </a:spcAft>
                      </a:pPr>
                      <a:r>
                        <a:rPr lang="en-GB" sz="1600" dirty="0" smtClean="0">
                          <a:latin typeface="Arial" pitchFamily="34" charset="0"/>
                          <a:ea typeface="Times New Roman"/>
                          <a:cs typeface="Arial" pitchFamily="34" charset="0"/>
                        </a:rPr>
                        <a:t>Not</a:t>
                      </a:r>
                      <a:r>
                        <a:rPr lang="en-GB" sz="1600" baseline="0" dirty="0" smtClean="0">
                          <a:latin typeface="Arial" pitchFamily="34" charset="0"/>
                          <a:ea typeface="Times New Roman"/>
                          <a:cs typeface="Arial" pitchFamily="34" charset="0"/>
                        </a:rPr>
                        <a:t> stunted</a:t>
                      </a:r>
                    </a:p>
                    <a:p>
                      <a:pPr>
                        <a:spcAft>
                          <a:spcPts val="0"/>
                        </a:spcAft>
                      </a:pPr>
                      <a:r>
                        <a:rPr lang="en-GB" sz="1600" baseline="0" dirty="0" smtClean="0">
                          <a:latin typeface="Arial" pitchFamily="34" charset="0"/>
                          <a:ea typeface="Times New Roman"/>
                          <a:cs typeface="Arial" pitchFamily="34" charset="0"/>
                        </a:rPr>
                        <a:t>Stunted</a:t>
                      </a:r>
                      <a:endParaRPr lang="en-GB" sz="1600" dirty="0" smtClean="0">
                        <a:latin typeface="Arial" pitchFamily="34" charset="0"/>
                        <a:ea typeface="Times New Roman"/>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(1.21, 1.76)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rPr>
                        <a:t>&lt;0.001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4967">
                <a:tc>
                  <a:txBody>
                    <a:bodyPr/>
                    <a:lstStyle/>
                    <a:p>
                      <a:pPr>
                        <a:spcAft>
                          <a:spcPts val="0"/>
                        </a:spcAft>
                      </a:pPr>
                      <a:r>
                        <a:rPr lang="en-GB" sz="1600" b="1" i="0" dirty="0" smtClean="0">
                          <a:latin typeface="Arial" pitchFamily="34" charset="0"/>
                          <a:ea typeface="Times New Roman"/>
                          <a:cs typeface="Arial" pitchFamily="34" charset="0"/>
                        </a:rPr>
                        <a:t>BMIZ</a:t>
                      </a:r>
                      <a:r>
                        <a:rPr lang="en-GB" sz="1600" b="1" i="0" baseline="0" dirty="0" smtClean="0">
                          <a:latin typeface="Arial" pitchFamily="34" charset="0"/>
                          <a:ea typeface="Times New Roman"/>
                          <a:cs typeface="Arial" pitchFamily="34" charset="0"/>
                        </a:rPr>
                        <a:t> (z-scores)</a:t>
                      </a:r>
                      <a:endParaRPr lang="en-GB" sz="1600" b="1" i="0" dirty="0" smtClean="0">
                        <a:latin typeface="Arial" pitchFamily="34" charset="0"/>
                        <a:ea typeface="Times New Roman"/>
                        <a:cs typeface="Arial" pitchFamily="34" charset="0"/>
                      </a:endParaRPr>
                    </a:p>
                    <a:p>
                      <a:pPr>
                        <a:spcAft>
                          <a:spcPts val="0"/>
                        </a:spcAft>
                      </a:pPr>
                      <a:r>
                        <a:rPr lang="en-GB" sz="1600" dirty="0" smtClean="0">
                          <a:latin typeface="Arial" pitchFamily="34" charset="0"/>
                          <a:ea typeface="Times New Roman"/>
                          <a:cs typeface="Arial" pitchFamily="34" charset="0"/>
                        </a:rPr>
                        <a:t>Not</a:t>
                      </a:r>
                      <a:r>
                        <a:rPr lang="en-GB" sz="1600" baseline="0" dirty="0" smtClean="0">
                          <a:latin typeface="Arial" pitchFamily="34" charset="0"/>
                          <a:ea typeface="Times New Roman"/>
                          <a:cs typeface="Arial" pitchFamily="34" charset="0"/>
                        </a:rPr>
                        <a:t> thin</a:t>
                      </a:r>
                    </a:p>
                    <a:p>
                      <a:pPr>
                        <a:spcAft>
                          <a:spcPts val="0"/>
                        </a:spcAft>
                      </a:pPr>
                      <a:r>
                        <a:rPr lang="en-GB" sz="1600" baseline="0" dirty="0" smtClean="0">
                          <a:latin typeface="Arial" pitchFamily="34" charset="0"/>
                          <a:ea typeface="Times New Roman"/>
                          <a:cs typeface="Arial" pitchFamily="34" charset="0"/>
                        </a:rPr>
                        <a:t>Thin </a:t>
                      </a:r>
                      <a:endParaRPr lang="en-GB" sz="1600" dirty="0" smtClean="0">
                        <a:latin typeface="Arial" pitchFamily="34" charset="0"/>
                        <a:ea typeface="Times New Roman"/>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rPr>
                        <a:t>(1.01, 2.00)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ea typeface="Times New Roman" pitchFamily="18" charset="0"/>
                          <a:cs typeface="Arial" charset="0"/>
                        </a:rPr>
                        <a:t>0.041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1" name="Rectangle 1"/>
          <p:cNvSpPr>
            <a:spLocks noChangeArrowheads="1"/>
          </p:cNvSpPr>
          <p:nvPr/>
        </p:nvSpPr>
        <p:spPr bwMode="auto">
          <a:xfrm>
            <a:off x="29484" y="6027747"/>
            <a:ext cx="6330066" cy="75405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sz="1200" b="1" dirty="0" smtClean="0">
                <a:solidFill>
                  <a:schemeClr val="tx1"/>
                </a:solidFill>
                <a:latin typeface="Calibri" pitchFamily="34" charset="0"/>
                <a:ea typeface="Times New Roman" pitchFamily="18" charset="0"/>
                <a:cs typeface="Calibri" pitchFamily="34" charset="0"/>
              </a:rPr>
              <a:t>2649 observations included for children with complete data for all variables</a:t>
            </a: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7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P-value derived from Likelihood Ratio Test in multivariable multilevel, logistic regression model,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adjusted for school-level clustering</a:t>
            </a: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txBox="1">
            <a:spLocks/>
          </p:cNvSpPr>
          <p:nvPr/>
        </p:nvSpPr>
        <p:spPr bwMode="auto">
          <a:xfrm>
            <a:off x="152400" y="609600"/>
            <a:ext cx="85344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2800" kern="0" dirty="0" smtClean="0">
                <a:solidFill>
                  <a:schemeClr val="tx1"/>
                </a:solidFill>
                <a:latin typeface="Georgia" pitchFamily="18" charset="0"/>
                <a:ea typeface="+mj-ea"/>
                <a:cs typeface="+mj-cs"/>
              </a:rPr>
              <a:t>Associations between </a:t>
            </a:r>
            <a:r>
              <a:rPr lang="en-GB" sz="2800" kern="0" dirty="0" err="1" smtClean="0">
                <a:solidFill>
                  <a:schemeClr val="tx1"/>
                </a:solidFill>
                <a:latin typeface="Georgia" pitchFamily="18" charset="0"/>
                <a:ea typeface="+mj-ea"/>
                <a:cs typeface="+mj-cs"/>
              </a:rPr>
              <a:t>parasitaemia</a:t>
            </a:r>
            <a:r>
              <a:rPr lang="en-GB" sz="2800" kern="0" dirty="0" smtClean="0">
                <a:solidFill>
                  <a:schemeClr val="tx1"/>
                </a:solidFill>
                <a:latin typeface="Georgia" pitchFamily="18" charset="0"/>
                <a:ea typeface="+mj-ea"/>
                <a:cs typeface="+mj-cs"/>
              </a:rPr>
              <a:t> and anaemia with educational performance in younger children .  </a:t>
            </a:r>
            <a:endParaRPr kumimoji="0" lang="en-GB" sz="2800" b="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4" name="TextBox 3"/>
          <p:cNvSpPr txBox="1"/>
          <p:nvPr/>
        </p:nvSpPr>
        <p:spPr>
          <a:xfrm>
            <a:off x="152400" y="1734264"/>
            <a:ext cx="8839200" cy="4585871"/>
          </a:xfrm>
          <a:prstGeom prst="rect">
            <a:avLst/>
          </a:prstGeom>
          <a:noFill/>
        </p:spPr>
        <p:txBody>
          <a:bodyPr wrap="square" rtlCol="0">
            <a:spAutoFit/>
          </a:bodyPr>
          <a:lstStyle/>
          <a:p>
            <a:pPr>
              <a:buFont typeface="Arial" pitchFamily="34" charset="0"/>
              <a:buChar char="•"/>
            </a:pPr>
            <a:r>
              <a:rPr lang="en-GB" sz="2100" dirty="0" smtClean="0">
                <a:solidFill>
                  <a:schemeClr val="accent4"/>
                </a:solidFill>
              </a:rPr>
              <a:t>Having a high density </a:t>
            </a:r>
            <a:r>
              <a:rPr lang="en-GB" sz="2100" dirty="0" err="1" smtClean="0">
                <a:solidFill>
                  <a:schemeClr val="accent4"/>
                </a:solidFill>
              </a:rPr>
              <a:t>parasitaemia</a:t>
            </a:r>
            <a:r>
              <a:rPr lang="en-GB" sz="2100" dirty="0" smtClean="0">
                <a:solidFill>
                  <a:schemeClr val="accent4"/>
                </a:solidFill>
              </a:rPr>
              <a:t> versus no infection was associated with increased maths scores in classes 3-4, however this association decreased once other associated variables such as age and class and educational division were taken into account.  </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Oddly anaemia was associated with increased spelling scores in classes 7-8 once adjusting for other associated covariates such as age and the presence of a school feeding programme. </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Increasing age was associated with increased scores in maths and attention scores in both classes 1-2 and 3-4.  </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Females were associated with lower attention scores in classes 1-2</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Significant differences in maths and attention scores were seen in the younger children.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txBox="1">
            <a:spLocks/>
          </p:cNvSpPr>
          <p:nvPr/>
        </p:nvSpPr>
        <p:spPr bwMode="auto">
          <a:xfrm>
            <a:off x="152400" y="609600"/>
            <a:ext cx="85344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2800" kern="0" dirty="0" smtClean="0">
                <a:solidFill>
                  <a:schemeClr val="tx1"/>
                </a:solidFill>
                <a:latin typeface="Georgia" pitchFamily="18" charset="0"/>
                <a:ea typeface="+mj-ea"/>
                <a:cs typeface="+mj-cs"/>
              </a:rPr>
              <a:t>Associations between </a:t>
            </a:r>
            <a:r>
              <a:rPr lang="en-GB" sz="2800" kern="0" dirty="0" err="1" smtClean="0">
                <a:solidFill>
                  <a:schemeClr val="tx1"/>
                </a:solidFill>
                <a:latin typeface="Georgia" pitchFamily="18" charset="0"/>
                <a:ea typeface="+mj-ea"/>
                <a:cs typeface="+mj-cs"/>
              </a:rPr>
              <a:t>parasitaemia</a:t>
            </a:r>
            <a:r>
              <a:rPr lang="en-GB" sz="2800" kern="0" dirty="0" smtClean="0">
                <a:solidFill>
                  <a:schemeClr val="tx1"/>
                </a:solidFill>
                <a:latin typeface="Georgia" pitchFamily="18" charset="0"/>
                <a:ea typeface="+mj-ea"/>
                <a:cs typeface="+mj-cs"/>
              </a:rPr>
              <a:t> and anaemia with educational performance in older children .  </a:t>
            </a:r>
            <a:endParaRPr kumimoji="0" lang="en-GB" sz="2800" b="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3" name="TextBox 2"/>
          <p:cNvSpPr txBox="1"/>
          <p:nvPr/>
        </p:nvSpPr>
        <p:spPr>
          <a:xfrm>
            <a:off x="152400" y="1734264"/>
            <a:ext cx="8991600" cy="4108817"/>
          </a:xfrm>
          <a:prstGeom prst="rect">
            <a:avLst/>
          </a:prstGeom>
          <a:noFill/>
        </p:spPr>
        <p:txBody>
          <a:bodyPr wrap="square" rtlCol="0">
            <a:spAutoFit/>
          </a:bodyPr>
          <a:lstStyle/>
          <a:p>
            <a:pPr>
              <a:buFont typeface="Arial" pitchFamily="34" charset="0"/>
              <a:buChar char="•"/>
            </a:pPr>
            <a:r>
              <a:rPr lang="en-GB" sz="2100" dirty="0" smtClean="0">
                <a:solidFill>
                  <a:schemeClr val="accent4"/>
                </a:solidFill>
              </a:rPr>
              <a:t>Having a high density </a:t>
            </a:r>
            <a:r>
              <a:rPr lang="en-GB" sz="2100" dirty="0" err="1" smtClean="0">
                <a:solidFill>
                  <a:schemeClr val="accent4"/>
                </a:solidFill>
              </a:rPr>
              <a:t>parasitaemia</a:t>
            </a:r>
            <a:r>
              <a:rPr lang="en-GB" sz="2100" dirty="0" smtClean="0">
                <a:solidFill>
                  <a:schemeClr val="accent4"/>
                </a:solidFill>
              </a:rPr>
              <a:t> versus no infection was associated with increased maths scores in classes 5-8, however this association decreased once other associated variables such as educational division were taken into account.  </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Oddly anaemia was associated with increased spelling scores in classes 7-8 once adjusting for other associated covariates such as age and the presence of a school feeding programme. </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Increasing age was associated with decreased scores in spelling and code transmission in the younger classes, once adjusting for other associated covariates</a:t>
            </a:r>
          </a:p>
          <a:p>
            <a:pPr>
              <a:buFont typeface="Arial" pitchFamily="34" charset="0"/>
              <a:buChar char="•"/>
            </a:pPr>
            <a:endParaRPr lang="en-GB" sz="1000" dirty="0" smtClean="0">
              <a:solidFill>
                <a:schemeClr val="accent4"/>
              </a:solidFill>
            </a:endParaRPr>
          </a:p>
          <a:p>
            <a:pPr>
              <a:buFont typeface="Arial" pitchFamily="34" charset="0"/>
              <a:buChar char="•"/>
            </a:pPr>
            <a:r>
              <a:rPr lang="en-GB" sz="2100" dirty="0" smtClean="0">
                <a:solidFill>
                  <a:schemeClr val="accent4"/>
                </a:solidFill>
              </a:rPr>
              <a:t>Females were associated with lower spelling scores in classes 5-6</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077200" cy="584775"/>
          </a:xfrm>
          <a:prstGeom prst="rect">
            <a:avLst/>
          </a:prstGeom>
          <a:noFill/>
        </p:spPr>
        <p:txBody>
          <a:bodyPr wrap="square" rtlCol="0">
            <a:spAutoFit/>
          </a:bodyPr>
          <a:lstStyle/>
          <a:p>
            <a:pPr algn="ctr"/>
            <a:r>
              <a:rPr lang="en-GB" dirty="0" smtClean="0">
                <a:solidFill>
                  <a:schemeClr val="tx1"/>
                </a:solidFill>
              </a:rPr>
              <a:t>Literacy in classes 1-2</a:t>
            </a:r>
            <a:endParaRPr lang="en-GB" dirty="0">
              <a:solidFill>
                <a:schemeClr val="tx1"/>
              </a:solidFill>
            </a:endParaRPr>
          </a:p>
        </p:txBody>
      </p:sp>
      <p:pic>
        <p:nvPicPr>
          <p:cNvPr id="83970" name="Picture 2"/>
          <p:cNvPicPr>
            <a:picLocks noChangeAspect="1" noChangeArrowheads="1"/>
          </p:cNvPicPr>
          <p:nvPr/>
        </p:nvPicPr>
        <p:blipFill>
          <a:blip r:embed="rId2" cstate="print"/>
          <a:srcRect/>
          <a:stretch>
            <a:fillRect/>
          </a:stretch>
        </p:blipFill>
        <p:spPr bwMode="auto">
          <a:xfrm>
            <a:off x="76200" y="1953932"/>
            <a:ext cx="4876800" cy="3989668"/>
          </a:xfrm>
          <a:prstGeom prst="rect">
            <a:avLst/>
          </a:prstGeom>
          <a:noFill/>
          <a:ln w="9525">
            <a:noFill/>
            <a:miter lim="800000"/>
            <a:headEnd/>
            <a:tailEnd/>
          </a:ln>
          <a:effectLst/>
        </p:spPr>
      </p:pic>
      <p:sp>
        <p:nvSpPr>
          <p:cNvPr id="6" name="TextBox 5"/>
          <p:cNvSpPr txBox="1"/>
          <p:nvPr/>
        </p:nvSpPr>
        <p:spPr>
          <a:xfrm>
            <a:off x="5410200" y="2955191"/>
            <a:ext cx="3352800" cy="3293209"/>
          </a:xfrm>
          <a:prstGeom prst="rect">
            <a:avLst/>
          </a:prstGeom>
          <a:noFill/>
        </p:spPr>
        <p:txBody>
          <a:bodyPr wrap="square" rtlCol="0">
            <a:spAutoFit/>
          </a:bodyPr>
          <a:lstStyle/>
          <a:p>
            <a:r>
              <a:rPr lang="en-GB" sz="1800" dirty="0" smtClean="0">
                <a:solidFill>
                  <a:schemeClr val="tx1"/>
                </a:solidFill>
              </a:rPr>
              <a:t>Of 669 children assessed 160 (23.9%) scored 0 on this task.</a:t>
            </a:r>
          </a:p>
          <a:p>
            <a:r>
              <a:rPr lang="en-GB" sz="1800" dirty="0" smtClean="0">
                <a:solidFill>
                  <a:schemeClr val="tx1"/>
                </a:solidFill>
              </a:rPr>
              <a:t>  </a:t>
            </a:r>
          </a:p>
          <a:p>
            <a:r>
              <a:rPr lang="en-GB" sz="1800" dirty="0" smtClean="0">
                <a:solidFill>
                  <a:schemeClr val="tx1"/>
                </a:solidFill>
              </a:rPr>
              <a:t>85.5% of children could name 10 letters or less.</a:t>
            </a:r>
          </a:p>
          <a:p>
            <a:endParaRPr lang="en-GB" sz="1800" dirty="0" smtClean="0">
              <a:solidFill>
                <a:schemeClr val="tx1"/>
              </a:solidFill>
            </a:endParaRPr>
          </a:p>
          <a:p>
            <a:r>
              <a:rPr lang="en-GB" sz="1800" dirty="0" smtClean="0">
                <a:solidFill>
                  <a:schemeClr val="tx1"/>
                </a:solidFill>
              </a:rPr>
              <a:t>10 children (0.2%) of children scored between 30 and 94 </a:t>
            </a:r>
          </a:p>
          <a:p>
            <a:endParaRPr lang="en-GB" dirty="0" smtClean="0">
              <a:solidFill>
                <a:schemeClr val="tx1"/>
              </a:solidFill>
            </a:endParaRPr>
          </a:p>
          <a:p>
            <a:r>
              <a:rPr lang="en-GB" dirty="0" smtClean="0">
                <a:solidFill>
                  <a:schemeClr val="tx1"/>
                </a:solidFill>
              </a:rPr>
              <a:t> </a:t>
            </a:r>
            <a:endParaRPr lang="en-GB"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p:cNvSpPr>
          <p:nvPr>
            <p:ph type="title"/>
          </p:nvPr>
        </p:nvSpPr>
        <p:spPr>
          <a:xfrm>
            <a:off x="1905000" y="914400"/>
            <a:ext cx="4800600" cy="914400"/>
          </a:xfrm>
        </p:spPr>
        <p:txBody>
          <a:bodyPr/>
          <a:lstStyle/>
          <a:p>
            <a:pPr marL="685800" indent="-685800" algn="ctr"/>
            <a:r>
              <a:rPr lang="fr-CH" sz="4400" b="1" dirty="0" smtClean="0">
                <a:latin typeface="Georgia" pitchFamily="18" charset="0"/>
              </a:rPr>
              <a:t>Methods</a:t>
            </a:r>
            <a:r>
              <a:rPr lang="fr-CH" sz="4400" b="1" dirty="0" smtClean="0"/>
              <a:t> </a:t>
            </a:r>
            <a:r>
              <a:rPr lang="fr-CH" sz="3600" b="1" dirty="0" smtClean="0"/>
              <a:t/>
            </a:r>
            <a:br>
              <a:rPr lang="fr-CH" sz="3600" b="1" dirty="0" smtClean="0"/>
            </a:br>
            <a:endParaRPr lang="en-US" sz="2800" b="1" dirty="0" smtClean="0"/>
          </a:p>
        </p:txBody>
      </p:sp>
      <p:pic>
        <p:nvPicPr>
          <p:cNvPr id="11" name="Picture 2" descr="C:\Documents and Settings\lsh208497.IDCV0386D\My Documents\My Pictures\IMG_2465.jpg"/>
          <p:cNvPicPr>
            <a:picLocks noChangeAspect="1" noChangeArrowheads="1"/>
          </p:cNvPicPr>
          <p:nvPr/>
        </p:nvPicPr>
        <p:blipFill>
          <a:blip r:embed="rId3" cstate="print"/>
          <a:srcRect/>
          <a:stretch>
            <a:fillRect/>
          </a:stretch>
        </p:blipFill>
        <p:spPr bwMode="auto">
          <a:xfrm>
            <a:off x="1752600" y="1600200"/>
            <a:ext cx="5943600" cy="445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1600200"/>
          <a:ext cx="7848600" cy="2484793"/>
        </p:xfrm>
        <a:graphic>
          <a:graphicData uri="http://schemas.openxmlformats.org/drawingml/2006/table">
            <a:tbl>
              <a:tblPr/>
              <a:tblGrid>
                <a:gridCol w="798519"/>
                <a:gridCol w="798519"/>
                <a:gridCol w="798519"/>
                <a:gridCol w="798519"/>
                <a:gridCol w="798519"/>
                <a:gridCol w="798519"/>
                <a:gridCol w="798519"/>
                <a:gridCol w="798519"/>
                <a:gridCol w="798519"/>
                <a:gridCol w="661929"/>
              </a:tblGrid>
              <a:tr h="322374">
                <a:tc gridSpan="10">
                  <a:txBody>
                    <a:bodyPr/>
                    <a:lstStyle/>
                    <a:p>
                      <a:pPr algn="l" fontAlgn="b"/>
                      <a:r>
                        <a:rPr lang="en-GB" sz="900" b="0" i="0" u="none" strike="noStrike" dirty="0">
                          <a:latin typeface="Arial"/>
                        </a:rPr>
                        <a:t>Directions: Check the features that are present in each pupil's spelling.  In the bottom row, total features used correctly.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84751">
                <a:tc>
                  <a:txBody>
                    <a:bodyPr/>
                    <a:lstStyle/>
                    <a:p>
                      <a:pPr algn="l" fontAlgn="b"/>
                      <a:r>
                        <a:rPr lang="en-GB"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gridSpan="8">
                  <a:txBody>
                    <a:bodyPr/>
                    <a:lstStyle/>
                    <a:p>
                      <a:pPr algn="l" fontAlgn="b"/>
                      <a:r>
                        <a:rPr lang="en-GB" sz="9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7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678680">
                <a:tc>
                  <a:txBody>
                    <a:bodyPr/>
                    <a:lstStyle/>
                    <a:p>
                      <a:pPr algn="ctr" fontAlgn="b"/>
                      <a:r>
                        <a:rPr lang="en-GB" sz="900" b="1" i="0" u="none" strike="noStrike" dirty="0">
                          <a:latin typeface="Arial"/>
                        </a:rPr>
                        <a:t>Features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Consonants                    Beginning Final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Digraphs &amp; Blends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Long-Vowel Patterns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Other  Vowel Patterns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900" b="1" i="0" u="none" strike="noStrike" dirty="0" err="1">
                          <a:latin typeface="Arial"/>
                        </a:rPr>
                        <a:t>Syllable</a:t>
                      </a:r>
                      <a:r>
                        <a:rPr lang="fr-FR" sz="900" b="1" i="0" u="none" strike="noStrike" dirty="0">
                          <a:latin typeface="Arial"/>
                        </a:rPr>
                        <a:t> </a:t>
                      </a:r>
                      <a:r>
                        <a:rPr lang="fr-FR" sz="900" b="1" i="0" u="none" strike="noStrike" dirty="0" err="1">
                          <a:latin typeface="Arial"/>
                        </a:rPr>
                        <a:t>Junctures</a:t>
                      </a:r>
                      <a:r>
                        <a:rPr lang="fr-FR" sz="900" b="1" i="0" u="none" strike="noStrike" dirty="0">
                          <a:latin typeface="Arial"/>
                        </a:rPr>
                        <a:t>        &amp; </a:t>
                      </a:r>
                      <a:r>
                        <a:rPr lang="fr-FR" sz="900" b="1" i="0" u="none" strike="noStrike" dirty="0" err="1">
                          <a:latin typeface="Arial"/>
                        </a:rPr>
                        <a:t>Easy</a:t>
                      </a:r>
                      <a:r>
                        <a:rPr lang="fr-FR" sz="900" b="1" i="0" u="none" strike="noStrike" dirty="0">
                          <a:latin typeface="Arial"/>
                        </a:rPr>
                        <a:t>              </a:t>
                      </a:r>
                      <a:r>
                        <a:rPr lang="fr-FR" sz="900" b="1" i="0" u="none" strike="noStrike" dirty="0" err="1">
                          <a:latin typeface="Arial"/>
                        </a:rPr>
                        <a:t>Prefixes</a:t>
                      </a:r>
                      <a:r>
                        <a:rPr lang="fr-FR" sz="900" b="1" i="0" u="none" strike="noStrike" dirty="0">
                          <a:latin typeface="Arial"/>
                        </a:rPr>
                        <a:t> &amp;       Suffixes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Harder Prefixes, Suffixes, &amp; Unaccented Final Syllables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Reduced &amp; Altered Vowels, Bases, Roots, &amp; Derivatives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Feature Points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dirty="0">
                          <a:latin typeface="Arial"/>
                        </a:rPr>
                        <a:t>Word Spelled Correctly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790">
                <a:tc gridSpan="10">
                  <a:txBody>
                    <a:bodyPr/>
                    <a:lstStyle/>
                    <a:p>
                      <a:pPr algn="l" fontAlgn="b"/>
                      <a:r>
                        <a:rPr lang="en-GB" sz="1500" b="1"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6969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65817">
                <a:tc>
                  <a:txBody>
                    <a:bodyPr/>
                    <a:lstStyle/>
                    <a:p>
                      <a:pPr algn="l" fontAlgn="b"/>
                      <a:r>
                        <a:rPr lang="en-GB" sz="1500" b="0" i="0" u="none" strike="noStrike" dirty="0" smtClean="0">
                          <a:latin typeface="Arial"/>
                        </a:rPr>
                        <a:t>1. train</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smtClean="0">
                          <a:latin typeface="Arial"/>
                        </a:rPr>
                        <a:t>n</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dirty="0" err="1" smtClean="0">
                          <a:latin typeface="Arial"/>
                        </a:rPr>
                        <a:t>tr</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dirty="0" err="1" smtClean="0">
                          <a:latin typeface="Arial"/>
                        </a:rPr>
                        <a:t>ai</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17">
                <a:tc>
                  <a:txBody>
                    <a:bodyPr/>
                    <a:lstStyle/>
                    <a:p>
                      <a:pPr algn="l" fontAlgn="b"/>
                      <a:r>
                        <a:rPr lang="en-GB" sz="1500" b="0" i="0" u="none" strike="noStrike" dirty="0">
                          <a:latin typeface="Arial"/>
                        </a:rPr>
                        <a:t>2. place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dirty="0">
                          <a:latin typeface="Arial"/>
                        </a:rPr>
                        <a:t>a-e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17">
                <a:tc>
                  <a:txBody>
                    <a:bodyPr/>
                    <a:lstStyle/>
                    <a:p>
                      <a:pPr algn="l" fontAlgn="b"/>
                      <a:r>
                        <a:rPr lang="en-GB" sz="1500" b="0" i="0" u="none" strike="noStrike" dirty="0" smtClean="0">
                          <a:latin typeface="Arial"/>
                        </a:rPr>
                        <a:t>3. Bright</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a:latin typeface="Arial"/>
                        </a:rPr>
                        <a:t>igh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17">
                <a:tc>
                  <a:txBody>
                    <a:bodyPr/>
                    <a:lstStyle/>
                    <a:p>
                      <a:pPr algn="l" fontAlgn="b"/>
                      <a:r>
                        <a:rPr lang="en-GB" sz="1500" b="0" i="0" u="none" strike="noStrike" dirty="0" smtClean="0">
                          <a:latin typeface="Arial"/>
                        </a:rPr>
                        <a:t>4. Throat</a:t>
                      </a:r>
                      <a:endParaRPr lang="en-GB" sz="15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500" b="0" i="0" u="none" strike="noStrike">
                          <a:latin typeface="Arial"/>
                        </a:rPr>
                        <a:t>oa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5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81000" y="685800"/>
            <a:ext cx="8077200" cy="584775"/>
          </a:xfrm>
          <a:prstGeom prst="rect">
            <a:avLst/>
          </a:prstGeom>
          <a:noFill/>
        </p:spPr>
        <p:txBody>
          <a:bodyPr wrap="square" rtlCol="0">
            <a:spAutoFit/>
          </a:bodyPr>
          <a:lstStyle/>
          <a:p>
            <a:pPr algn="ctr"/>
            <a:r>
              <a:rPr lang="en-GB" dirty="0" smtClean="0">
                <a:solidFill>
                  <a:schemeClr val="tx1"/>
                </a:solidFill>
              </a:rPr>
              <a:t>Literacy in classes 5-6 and 7-8</a:t>
            </a:r>
            <a:endParaRPr lang="en-GB" dirty="0">
              <a:solidFill>
                <a:schemeClr val="tx1"/>
              </a:solidFill>
            </a:endParaRPr>
          </a:p>
        </p:txBody>
      </p:sp>
      <p:pic>
        <p:nvPicPr>
          <p:cNvPr id="1025" name="Picture 1"/>
          <p:cNvPicPr>
            <a:picLocks noChangeAspect="1" noChangeArrowheads="1"/>
          </p:cNvPicPr>
          <p:nvPr/>
        </p:nvPicPr>
        <p:blipFill>
          <a:blip r:embed="rId2" cstate="print"/>
          <a:srcRect/>
          <a:stretch>
            <a:fillRect/>
          </a:stretch>
        </p:blipFill>
        <p:spPr bwMode="auto">
          <a:xfrm>
            <a:off x="5181600" y="4191000"/>
            <a:ext cx="3570351" cy="2613236"/>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346503" y="4191001"/>
            <a:ext cx="3539698" cy="2590800"/>
          </a:xfrm>
          <a:prstGeom prst="rect">
            <a:avLst/>
          </a:prstGeom>
          <a:noFill/>
          <a:ln w="9525">
            <a:noFill/>
            <a:miter lim="800000"/>
            <a:headEnd/>
            <a:tailEnd/>
          </a:ln>
          <a:effectLst/>
        </p:spPr>
      </p:pic>
      <p:sp>
        <p:nvSpPr>
          <p:cNvPr id="6" name="TextBox 5"/>
          <p:cNvSpPr txBox="1"/>
          <p:nvPr/>
        </p:nvSpPr>
        <p:spPr>
          <a:xfrm rot="-5400000">
            <a:off x="-428283" y="5286717"/>
            <a:ext cx="1295400" cy="323165"/>
          </a:xfrm>
          <a:prstGeom prst="rect">
            <a:avLst/>
          </a:prstGeom>
          <a:noFill/>
        </p:spPr>
        <p:txBody>
          <a:bodyPr wrap="square" rtlCol="0">
            <a:spAutoFit/>
          </a:bodyPr>
          <a:lstStyle/>
          <a:p>
            <a:r>
              <a:rPr lang="en-GB" sz="1500" dirty="0" smtClean="0">
                <a:solidFill>
                  <a:schemeClr val="tx1"/>
                </a:solidFill>
              </a:rPr>
              <a:t>Classes 5-6</a:t>
            </a:r>
            <a:endParaRPr lang="en-GB" sz="1500" dirty="0">
              <a:solidFill>
                <a:schemeClr val="tx1"/>
              </a:solidFill>
            </a:endParaRPr>
          </a:p>
        </p:txBody>
      </p:sp>
      <p:sp>
        <p:nvSpPr>
          <p:cNvPr id="7" name="TextBox 6"/>
          <p:cNvSpPr txBox="1"/>
          <p:nvPr/>
        </p:nvSpPr>
        <p:spPr>
          <a:xfrm rot="-5400000">
            <a:off x="4372317" y="5362918"/>
            <a:ext cx="1295400" cy="323165"/>
          </a:xfrm>
          <a:prstGeom prst="rect">
            <a:avLst/>
          </a:prstGeom>
          <a:noFill/>
        </p:spPr>
        <p:txBody>
          <a:bodyPr wrap="square" rtlCol="0">
            <a:spAutoFit/>
          </a:bodyPr>
          <a:lstStyle/>
          <a:p>
            <a:r>
              <a:rPr lang="en-GB" sz="1500" dirty="0" smtClean="0">
                <a:solidFill>
                  <a:schemeClr val="tx1"/>
                </a:solidFill>
              </a:rPr>
              <a:t>Classes 7-8</a:t>
            </a:r>
            <a:endParaRPr lang="en-GB" sz="15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228601" y="1905000"/>
            <a:ext cx="4800600" cy="3869714"/>
          </a:xfrm>
          <a:prstGeom prst="rect">
            <a:avLst/>
          </a:prstGeom>
          <a:noFill/>
          <a:ln w="9525">
            <a:noFill/>
            <a:miter lim="800000"/>
            <a:headEnd/>
            <a:tailEnd/>
          </a:ln>
          <a:effectLst/>
        </p:spPr>
      </p:pic>
      <p:sp>
        <p:nvSpPr>
          <p:cNvPr id="3" name="TextBox 2"/>
          <p:cNvSpPr txBox="1"/>
          <p:nvPr/>
        </p:nvSpPr>
        <p:spPr>
          <a:xfrm>
            <a:off x="381000" y="685800"/>
            <a:ext cx="8077200" cy="584775"/>
          </a:xfrm>
          <a:prstGeom prst="rect">
            <a:avLst/>
          </a:prstGeom>
          <a:noFill/>
        </p:spPr>
        <p:txBody>
          <a:bodyPr wrap="square" rtlCol="0">
            <a:spAutoFit/>
          </a:bodyPr>
          <a:lstStyle/>
          <a:p>
            <a:pPr algn="ctr"/>
            <a:r>
              <a:rPr lang="en-GB" dirty="0" smtClean="0">
                <a:solidFill>
                  <a:schemeClr val="tx1"/>
                </a:solidFill>
              </a:rPr>
              <a:t>Maths in classes 1-2</a:t>
            </a:r>
            <a:endParaRPr lang="en-GB" dirty="0">
              <a:solidFill>
                <a:schemeClr val="tx1"/>
              </a:solidFill>
            </a:endParaRPr>
          </a:p>
        </p:txBody>
      </p:sp>
      <p:sp>
        <p:nvSpPr>
          <p:cNvPr id="4" name="TextBox 3"/>
          <p:cNvSpPr txBox="1"/>
          <p:nvPr/>
        </p:nvSpPr>
        <p:spPr>
          <a:xfrm>
            <a:off x="5410200" y="2743200"/>
            <a:ext cx="3352800" cy="3570208"/>
          </a:xfrm>
          <a:prstGeom prst="rect">
            <a:avLst/>
          </a:prstGeom>
          <a:noFill/>
        </p:spPr>
        <p:txBody>
          <a:bodyPr wrap="square" rtlCol="0">
            <a:spAutoFit/>
          </a:bodyPr>
          <a:lstStyle/>
          <a:p>
            <a:r>
              <a:rPr lang="en-GB" sz="1800" dirty="0" smtClean="0">
                <a:solidFill>
                  <a:schemeClr val="tx1"/>
                </a:solidFill>
              </a:rPr>
              <a:t>In the quantification and number naming scores achieved ranged from 2 to 20.</a:t>
            </a:r>
          </a:p>
          <a:p>
            <a:r>
              <a:rPr lang="en-GB" sz="1800" dirty="0" smtClean="0">
                <a:solidFill>
                  <a:schemeClr val="tx1"/>
                </a:solidFill>
              </a:rPr>
              <a:t>  </a:t>
            </a:r>
          </a:p>
          <a:p>
            <a:r>
              <a:rPr lang="en-GB" sz="1800" dirty="0" smtClean="0">
                <a:solidFill>
                  <a:schemeClr val="tx1"/>
                </a:solidFill>
              </a:rPr>
              <a:t>47% of children scored 10 or less.  </a:t>
            </a:r>
          </a:p>
          <a:p>
            <a:endParaRPr lang="en-GB" sz="1800" dirty="0" smtClean="0">
              <a:solidFill>
                <a:schemeClr val="tx1"/>
              </a:solidFill>
            </a:endParaRPr>
          </a:p>
          <a:p>
            <a:r>
              <a:rPr lang="en-GB" sz="1800" dirty="0" smtClean="0">
                <a:solidFill>
                  <a:schemeClr val="tx1"/>
                </a:solidFill>
              </a:rPr>
              <a:t>4.5% of children scored full marks </a:t>
            </a:r>
          </a:p>
          <a:p>
            <a:endParaRPr lang="en-GB" dirty="0" smtClean="0">
              <a:solidFill>
                <a:schemeClr val="tx1"/>
              </a:solidFill>
            </a:endParaRPr>
          </a:p>
          <a:p>
            <a:r>
              <a:rPr lang="en-GB" dirty="0" smtClean="0">
                <a:solidFill>
                  <a:schemeClr val="tx1"/>
                </a:solidFill>
              </a:rPr>
              <a:t> </a:t>
            </a:r>
            <a:endParaRPr lang="en-GB"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077200" cy="584775"/>
          </a:xfrm>
          <a:prstGeom prst="rect">
            <a:avLst/>
          </a:prstGeom>
          <a:noFill/>
        </p:spPr>
        <p:txBody>
          <a:bodyPr wrap="square" rtlCol="0">
            <a:spAutoFit/>
          </a:bodyPr>
          <a:lstStyle/>
          <a:p>
            <a:pPr algn="ctr"/>
            <a:r>
              <a:rPr lang="en-GB" dirty="0" smtClean="0">
                <a:solidFill>
                  <a:schemeClr val="tx1"/>
                </a:solidFill>
              </a:rPr>
              <a:t>Maths in classes 3-4</a:t>
            </a:r>
            <a:endParaRPr lang="en-GB" dirty="0">
              <a:solidFill>
                <a:schemeClr val="tx1"/>
              </a:solidFill>
            </a:endParaRPr>
          </a:p>
        </p:txBody>
      </p:sp>
      <p:pic>
        <p:nvPicPr>
          <p:cNvPr id="85005" name="Picture 13"/>
          <p:cNvPicPr>
            <a:picLocks noChangeAspect="1" noChangeArrowheads="1"/>
          </p:cNvPicPr>
          <p:nvPr/>
        </p:nvPicPr>
        <p:blipFill>
          <a:blip r:embed="rId2" cstate="print"/>
          <a:srcRect/>
          <a:stretch>
            <a:fillRect/>
          </a:stretch>
        </p:blipFill>
        <p:spPr bwMode="auto">
          <a:xfrm>
            <a:off x="1" y="1752600"/>
            <a:ext cx="4953000" cy="4097811"/>
          </a:xfrm>
          <a:prstGeom prst="rect">
            <a:avLst/>
          </a:prstGeom>
          <a:noFill/>
          <a:ln w="9525">
            <a:noFill/>
            <a:miter lim="800000"/>
            <a:headEnd/>
            <a:tailEnd/>
          </a:ln>
          <a:effectLst/>
        </p:spPr>
      </p:pic>
      <p:sp>
        <p:nvSpPr>
          <p:cNvPr id="17" name="Rectangle 16"/>
          <p:cNvSpPr/>
          <p:nvPr/>
        </p:nvSpPr>
        <p:spPr>
          <a:xfrm>
            <a:off x="5257800" y="1583353"/>
            <a:ext cx="4648200" cy="4708981"/>
          </a:xfrm>
          <a:prstGeom prst="rect">
            <a:avLst/>
          </a:prstGeom>
        </p:spPr>
        <p:txBody>
          <a:bodyPr wrap="square">
            <a:spAutoFit/>
          </a:bodyPr>
          <a:lstStyle/>
          <a:p>
            <a:r>
              <a:rPr lang="en-GB" sz="1200" dirty="0" smtClean="0">
                <a:solidFill>
                  <a:schemeClr val="tx1"/>
                </a:solidFill>
                <a:latin typeface="+mj-lt"/>
                <a:cs typeface="Courier New" pitchFamily="49" charset="0"/>
              </a:rPr>
              <a:t>Score	# children	%	cumulative %</a:t>
            </a:r>
          </a:p>
          <a:p>
            <a:r>
              <a:rPr lang="en-GB" sz="1200" dirty="0" smtClean="0">
                <a:solidFill>
                  <a:schemeClr val="tx1"/>
                </a:solidFill>
                <a:latin typeface="+mj-lt"/>
                <a:cs typeface="Courier New" pitchFamily="49" charset="0"/>
              </a:rPr>
              <a:t>			</a:t>
            </a:r>
          </a:p>
          <a:p>
            <a:r>
              <a:rPr lang="en-GB" sz="1200" dirty="0" smtClean="0">
                <a:solidFill>
                  <a:schemeClr val="tx1"/>
                </a:solidFill>
                <a:latin typeface="+mj-lt"/>
                <a:cs typeface="Courier New" pitchFamily="49" charset="0"/>
              </a:rPr>
              <a:t>0	14	2.02	2.02</a:t>
            </a:r>
          </a:p>
          <a:p>
            <a:r>
              <a:rPr lang="en-GB" sz="1200" dirty="0" smtClean="0">
                <a:solidFill>
                  <a:schemeClr val="tx1"/>
                </a:solidFill>
                <a:latin typeface="+mj-lt"/>
                <a:cs typeface="Courier New" pitchFamily="49" charset="0"/>
              </a:rPr>
              <a:t>1	17	2.45	4.47</a:t>
            </a:r>
          </a:p>
          <a:p>
            <a:r>
              <a:rPr lang="en-GB" sz="1200" dirty="0" smtClean="0">
                <a:solidFill>
                  <a:schemeClr val="tx1"/>
                </a:solidFill>
                <a:latin typeface="+mj-lt"/>
                <a:cs typeface="Courier New" pitchFamily="49" charset="0"/>
              </a:rPr>
              <a:t>2	16	2.31	6.78</a:t>
            </a:r>
          </a:p>
          <a:p>
            <a:r>
              <a:rPr lang="en-GB" sz="1200" dirty="0" smtClean="0">
                <a:solidFill>
                  <a:schemeClr val="tx1"/>
                </a:solidFill>
                <a:latin typeface="+mj-lt"/>
                <a:cs typeface="Courier New" pitchFamily="49" charset="0"/>
              </a:rPr>
              <a:t>3	30	4.33	11.11</a:t>
            </a:r>
          </a:p>
          <a:p>
            <a:r>
              <a:rPr lang="en-GB" sz="1200" dirty="0" smtClean="0">
                <a:solidFill>
                  <a:schemeClr val="tx1"/>
                </a:solidFill>
                <a:latin typeface="+mj-lt"/>
                <a:cs typeface="Courier New" pitchFamily="49" charset="0"/>
              </a:rPr>
              <a:t>4	31	4.47	15.58</a:t>
            </a:r>
          </a:p>
          <a:p>
            <a:r>
              <a:rPr lang="en-GB" sz="1200" dirty="0" smtClean="0">
                <a:solidFill>
                  <a:schemeClr val="tx1"/>
                </a:solidFill>
                <a:latin typeface="+mj-lt"/>
                <a:cs typeface="Courier New" pitchFamily="49" charset="0"/>
              </a:rPr>
              <a:t>5	33	4.76	20.35</a:t>
            </a:r>
          </a:p>
          <a:p>
            <a:r>
              <a:rPr lang="en-GB" sz="1200" dirty="0" smtClean="0">
                <a:solidFill>
                  <a:schemeClr val="tx1"/>
                </a:solidFill>
                <a:latin typeface="+mj-lt"/>
                <a:cs typeface="Courier New" pitchFamily="49" charset="0"/>
              </a:rPr>
              <a:t>6	38	5.48	25.83</a:t>
            </a:r>
          </a:p>
          <a:p>
            <a:r>
              <a:rPr lang="en-GB" sz="1200" dirty="0" smtClean="0">
                <a:solidFill>
                  <a:schemeClr val="tx1"/>
                </a:solidFill>
                <a:latin typeface="+mj-lt"/>
                <a:cs typeface="Courier New" pitchFamily="49" charset="0"/>
              </a:rPr>
              <a:t>7	36	5.19	31.02</a:t>
            </a:r>
          </a:p>
          <a:p>
            <a:r>
              <a:rPr lang="en-GB" sz="1200" dirty="0" smtClean="0">
                <a:solidFill>
                  <a:schemeClr val="tx1"/>
                </a:solidFill>
                <a:latin typeface="+mj-lt"/>
                <a:cs typeface="Courier New" pitchFamily="49" charset="0"/>
              </a:rPr>
              <a:t>8	46	6.64	37.66</a:t>
            </a:r>
          </a:p>
          <a:p>
            <a:r>
              <a:rPr lang="en-GB" sz="1200" dirty="0" smtClean="0">
                <a:solidFill>
                  <a:schemeClr val="tx1"/>
                </a:solidFill>
                <a:latin typeface="+mj-lt"/>
                <a:cs typeface="Courier New" pitchFamily="49" charset="0"/>
              </a:rPr>
              <a:t>9	47	6.78	44.44</a:t>
            </a:r>
          </a:p>
          <a:p>
            <a:r>
              <a:rPr lang="en-GB" sz="1200" dirty="0" smtClean="0">
                <a:solidFill>
                  <a:schemeClr val="tx1"/>
                </a:solidFill>
                <a:latin typeface="+mj-lt"/>
                <a:cs typeface="Courier New" pitchFamily="49" charset="0"/>
              </a:rPr>
              <a:t>10	39	5.63	50.07</a:t>
            </a:r>
          </a:p>
          <a:p>
            <a:r>
              <a:rPr lang="en-GB" sz="1200" dirty="0" smtClean="0">
                <a:solidFill>
                  <a:schemeClr val="tx1"/>
                </a:solidFill>
                <a:latin typeface="+mj-lt"/>
                <a:cs typeface="Courier New" pitchFamily="49" charset="0"/>
              </a:rPr>
              <a:t>11	43	6.20	56.28</a:t>
            </a:r>
          </a:p>
          <a:p>
            <a:r>
              <a:rPr lang="en-GB" sz="1200" dirty="0" smtClean="0">
                <a:solidFill>
                  <a:schemeClr val="tx1"/>
                </a:solidFill>
                <a:latin typeface="+mj-lt"/>
                <a:cs typeface="Courier New" pitchFamily="49" charset="0"/>
              </a:rPr>
              <a:t>12	53	7.65	63.92</a:t>
            </a:r>
          </a:p>
          <a:p>
            <a:r>
              <a:rPr lang="en-GB" sz="1200" dirty="0" smtClean="0">
                <a:solidFill>
                  <a:schemeClr val="tx1"/>
                </a:solidFill>
                <a:latin typeface="+mj-lt"/>
                <a:cs typeface="Courier New" pitchFamily="49" charset="0"/>
              </a:rPr>
              <a:t>13	42	6.06	69.99</a:t>
            </a:r>
          </a:p>
          <a:p>
            <a:r>
              <a:rPr lang="en-GB" sz="1200" dirty="0" smtClean="0">
                <a:solidFill>
                  <a:schemeClr val="tx1"/>
                </a:solidFill>
                <a:latin typeface="+mj-lt"/>
                <a:cs typeface="Courier New" pitchFamily="49" charset="0"/>
              </a:rPr>
              <a:t>14	34	4.91	74.89</a:t>
            </a:r>
          </a:p>
          <a:p>
            <a:r>
              <a:rPr lang="en-GB" sz="1200" dirty="0" smtClean="0">
                <a:solidFill>
                  <a:schemeClr val="tx1"/>
                </a:solidFill>
                <a:latin typeface="+mj-lt"/>
                <a:cs typeface="Courier New" pitchFamily="49" charset="0"/>
              </a:rPr>
              <a:t>15	33	4.76	79.65</a:t>
            </a:r>
          </a:p>
          <a:p>
            <a:r>
              <a:rPr lang="en-GB" sz="1200" dirty="0" smtClean="0">
                <a:solidFill>
                  <a:schemeClr val="tx1"/>
                </a:solidFill>
                <a:latin typeface="+mj-lt"/>
                <a:cs typeface="Courier New" pitchFamily="49" charset="0"/>
              </a:rPr>
              <a:t>16	45	6.49	86.15</a:t>
            </a:r>
          </a:p>
          <a:p>
            <a:r>
              <a:rPr lang="en-GB" sz="1200" dirty="0" smtClean="0">
                <a:solidFill>
                  <a:schemeClr val="tx1"/>
                </a:solidFill>
                <a:latin typeface="+mj-lt"/>
                <a:cs typeface="Courier New" pitchFamily="49" charset="0"/>
              </a:rPr>
              <a:t>17	39	5.63	91.77</a:t>
            </a:r>
          </a:p>
          <a:p>
            <a:r>
              <a:rPr lang="en-GB" sz="1200" dirty="0" smtClean="0">
                <a:solidFill>
                  <a:schemeClr val="tx1"/>
                </a:solidFill>
                <a:latin typeface="+mj-lt"/>
                <a:cs typeface="Courier New" pitchFamily="49" charset="0"/>
              </a:rPr>
              <a:t>18	30	4.33	96.10</a:t>
            </a:r>
          </a:p>
          <a:p>
            <a:r>
              <a:rPr lang="en-GB" sz="1200" dirty="0" smtClean="0">
                <a:solidFill>
                  <a:schemeClr val="tx1"/>
                </a:solidFill>
                <a:latin typeface="+mj-lt"/>
                <a:cs typeface="Courier New" pitchFamily="49" charset="0"/>
              </a:rPr>
              <a:t>19	15	2.16	98.27</a:t>
            </a:r>
          </a:p>
          <a:p>
            <a:r>
              <a:rPr lang="en-GB" sz="1200" dirty="0" smtClean="0">
                <a:solidFill>
                  <a:schemeClr val="tx1"/>
                </a:solidFill>
                <a:latin typeface="+mj-lt"/>
                <a:cs typeface="Courier New" pitchFamily="49" charset="0"/>
              </a:rPr>
              <a:t>20	12	1.73	100.00</a:t>
            </a:r>
          </a:p>
          <a:p>
            <a:endParaRPr lang="en-GB" sz="1200" dirty="0" smtClean="0">
              <a:solidFill>
                <a:schemeClr val="tx1"/>
              </a:solidFill>
              <a:latin typeface="+mj-lt"/>
              <a:cs typeface="Courier New" pitchFamily="49" charset="0"/>
            </a:endParaRPr>
          </a:p>
          <a:p>
            <a:r>
              <a:rPr lang="en-GB" sz="1200" dirty="0" smtClean="0">
                <a:solidFill>
                  <a:schemeClr val="tx1"/>
                </a:solidFill>
                <a:latin typeface="+mj-lt"/>
                <a:cs typeface="Courier New" pitchFamily="49"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152400" y="609600"/>
            <a:ext cx="85344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2800" kern="0" dirty="0" smtClean="0">
                <a:solidFill>
                  <a:schemeClr val="tx1"/>
                </a:solidFill>
                <a:latin typeface="Georgia" pitchFamily="18" charset="0"/>
                <a:ea typeface="+mj-ea"/>
                <a:cs typeface="+mj-cs"/>
              </a:rPr>
              <a:t>Associations between </a:t>
            </a:r>
            <a:r>
              <a:rPr lang="en-GB" sz="2800" kern="0" dirty="0" err="1" smtClean="0">
                <a:solidFill>
                  <a:schemeClr val="tx1"/>
                </a:solidFill>
                <a:latin typeface="Georgia" pitchFamily="18" charset="0"/>
                <a:ea typeface="+mj-ea"/>
                <a:cs typeface="+mj-cs"/>
              </a:rPr>
              <a:t>parasitaemia</a:t>
            </a:r>
            <a:r>
              <a:rPr lang="en-GB" sz="2800" kern="0" dirty="0" smtClean="0">
                <a:solidFill>
                  <a:schemeClr val="tx1"/>
                </a:solidFill>
                <a:latin typeface="Georgia" pitchFamily="18" charset="0"/>
                <a:ea typeface="+mj-ea"/>
                <a:cs typeface="+mj-cs"/>
              </a:rPr>
              <a:t> and anaemia with educational performance</a:t>
            </a:r>
            <a:endParaRPr kumimoji="0" lang="en-GB" sz="2800" b="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4" name="TextBox 3"/>
          <p:cNvSpPr txBox="1"/>
          <p:nvPr/>
        </p:nvSpPr>
        <p:spPr>
          <a:xfrm>
            <a:off x="685800" y="2438400"/>
            <a:ext cx="7772400" cy="2677656"/>
          </a:xfrm>
          <a:prstGeom prst="rect">
            <a:avLst/>
          </a:prstGeom>
          <a:noFill/>
        </p:spPr>
        <p:txBody>
          <a:bodyPr wrap="square" rtlCol="0">
            <a:spAutoFit/>
          </a:bodyPr>
          <a:lstStyle/>
          <a:p>
            <a:pPr>
              <a:buFont typeface="Arial" pitchFamily="34" charset="0"/>
              <a:buChar char="•"/>
            </a:pPr>
            <a:r>
              <a:rPr lang="en-GB" sz="2100" dirty="0" smtClean="0">
                <a:solidFill>
                  <a:schemeClr val="accent4"/>
                </a:solidFill>
              </a:rPr>
              <a:t>There were no significant or meaningful associations found between </a:t>
            </a:r>
            <a:r>
              <a:rPr lang="en-GB" sz="2100" i="1" dirty="0" err="1" smtClean="0">
                <a:solidFill>
                  <a:schemeClr val="accent4"/>
                </a:solidFill>
              </a:rPr>
              <a:t>P.falciparum</a:t>
            </a:r>
            <a:r>
              <a:rPr lang="en-GB" sz="2100" dirty="0" smtClean="0">
                <a:solidFill>
                  <a:schemeClr val="accent4"/>
                </a:solidFill>
              </a:rPr>
              <a:t> infection or anaemia with the education and attention assessments </a:t>
            </a:r>
          </a:p>
          <a:p>
            <a:pPr>
              <a:buFont typeface="Arial" pitchFamily="34" charset="0"/>
              <a:buChar char="•"/>
            </a:pPr>
            <a:endParaRPr lang="en-GB" sz="2100" dirty="0" smtClean="0">
              <a:solidFill>
                <a:schemeClr val="accent4"/>
              </a:solidFill>
            </a:endParaRPr>
          </a:p>
          <a:p>
            <a:pPr>
              <a:buFont typeface="Arial" pitchFamily="34" charset="0"/>
              <a:buChar char="•"/>
            </a:pPr>
            <a:r>
              <a:rPr lang="en-GB" sz="2100" dirty="0" smtClean="0">
                <a:solidFill>
                  <a:schemeClr val="accent4"/>
                </a:solidFill>
              </a:rPr>
              <a:t>It is notoriously difficult to capture associations in a cross sectional survey but interventions have found effects of malaria control on such outcomes. </a:t>
            </a:r>
          </a:p>
          <a:p>
            <a:pPr>
              <a:buFont typeface="Arial" pitchFamily="34" charset="0"/>
              <a:buChar char="•"/>
            </a:pPr>
            <a:endParaRPr lang="en-GB" sz="2100" dirty="0" smtClean="0">
              <a:solidFill>
                <a:schemeClr val="accent4"/>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152400" y="609600"/>
            <a:ext cx="85344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2800" kern="0" dirty="0" smtClean="0">
                <a:solidFill>
                  <a:schemeClr val="tx1"/>
                </a:solidFill>
                <a:latin typeface="Georgia" pitchFamily="18" charset="0"/>
                <a:ea typeface="+mj-ea"/>
                <a:cs typeface="+mj-cs"/>
              </a:rPr>
              <a:t>Possible explanations for lack of associations between health status and education assessments </a:t>
            </a:r>
            <a:endParaRPr kumimoji="0" lang="en-GB" sz="2800" b="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3" name="TextBox 2"/>
          <p:cNvSpPr txBox="1"/>
          <p:nvPr/>
        </p:nvSpPr>
        <p:spPr>
          <a:xfrm>
            <a:off x="304800" y="1828800"/>
            <a:ext cx="8305800" cy="4339650"/>
          </a:xfrm>
          <a:prstGeom prst="rect">
            <a:avLst/>
          </a:prstGeom>
          <a:noFill/>
        </p:spPr>
        <p:txBody>
          <a:bodyPr wrap="square" rtlCol="0">
            <a:spAutoFit/>
          </a:bodyPr>
          <a:lstStyle/>
          <a:p>
            <a:r>
              <a:rPr lang="en-GB" sz="2000" dirty="0" smtClean="0">
                <a:solidFill>
                  <a:schemeClr val="tx1"/>
                </a:solidFill>
              </a:rPr>
              <a:t>Single time point as cross sectional design, may not capture the effects of recurrent, chronic infection over an extended period . It is probable that infection has a cumulative effect on cognitive function.</a:t>
            </a:r>
          </a:p>
          <a:p>
            <a:endParaRPr lang="en-GB" sz="1200" dirty="0" smtClean="0">
              <a:solidFill>
                <a:schemeClr val="tx1"/>
              </a:solidFill>
            </a:endParaRPr>
          </a:p>
          <a:p>
            <a:r>
              <a:rPr lang="en-GB" sz="2000" dirty="0" smtClean="0">
                <a:solidFill>
                  <a:schemeClr val="tx1"/>
                </a:solidFill>
              </a:rPr>
              <a:t>Cross-sectional design meant that we were unable to capture information on past clinical attacks, which have previously been shown to be related to poor educational achievement (Fernando et al. 2003).</a:t>
            </a:r>
          </a:p>
          <a:p>
            <a:endParaRPr lang="en-GB" sz="2000" dirty="0" smtClean="0">
              <a:solidFill>
                <a:schemeClr val="tx1"/>
              </a:solidFill>
            </a:endParaRPr>
          </a:p>
          <a:p>
            <a:r>
              <a:rPr lang="en-GB" sz="2000" dirty="0" smtClean="0">
                <a:solidFill>
                  <a:schemeClr val="tx1"/>
                </a:solidFill>
              </a:rPr>
              <a:t>Data on other infections and </a:t>
            </a:r>
            <a:r>
              <a:rPr lang="en-GB" sz="2000" dirty="0" err="1" smtClean="0">
                <a:solidFill>
                  <a:schemeClr val="tx1"/>
                </a:solidFill>
              </a:rPr>
              <a:t>helminth</a:t>
            </a:r>
            <a:r>
              <a:rPr lang="en-GB" sz="2000" dirty="0" smtClean="0">
                <a:solidFill>
                  <a:schemeClr val="tx1"/>
                </a:solidFill>
              </a:rPr>
              <a:t> infections not collected </a:t>
            </a:r>
          </a:p>
          <a:p>
            <a:endParaRPr lang="en-GB" sz="1200" dirty="0" smtClean="0">
              <a:solidFill>
                <a:schemeClr val="tx1"/>
              </a:solidFill>
            </a:endParaRPr>
          </a:p>
          <a:p>
            <a:r>
              <a:rPr lang="en-GB" sz="2000" dirty="0" smtClean="0">
                <a:solidFill>
                  <a:schemeClr val="tx1"/>
                </a:solidFill>
              </a:rPr>
              <a:t>Malaria is just one of many contributing factors to poorer cognitive and educational performance, with socioeconomic status and the educational environment of children’s homes playing an important role.  There may be unobserved heterogeneity. </a:t>
            </a:r>
          </a:p>
          <a:p>
            <a:endParaRPr lang="en-GB" sz="1200" dirty="0" smtClean="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57200" y="457200"/>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chemeClr val="tx1"/>
                </a:solidFill>
                <a:effectLst/>
                <a:uLnTx/>
                <a:uFillTx/>
                <a:latin typeface="Georgia" pitchFamily="18" charset="0"/>
                <a:ea typeface="+mj-ea"/>
                <a:cs typeface="+mj-cs"/>
              </a:rPr>
              <a:t>Acknowledgements </a:t>
            </a:r>
            <a:endParaRPr kumimoji="0" lang="en-GB" sz="4000" b="1" i="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3" name="TextBox 2"/>
          <p:cNvSpPr txBox="1"/>
          <p:nvPr/>
        </p:nvSpPr>
        <p:spPr>
          <a:xfrm>
            <a:off x="457200" y="1676400"/>
            <a:ext cx="8229600" cy="369332"/>
          </a:xfrm>
          <a:prstGeom prst="rect">
            <a:avLst/>
          </a:prstGeom>
          <a:noFill/>
        </p:spPr>
        <p:txBody>
          <a:bodyPr wrap="square" rtlCol="0">
            <a:spAutoFit/>
          </a:bodyPr>
          <a:lstStyle/>
          <a:p>
            <a:endParaRPr lang="en-GB" sz="1800" dirty="0"/>
          </a:p>
        </p:txBody>
      </p:sp>
      <p:sp>
        <p:nvSpPr>
          <p:cNvPr id="4" name="Content Placeholder 2"/>
          <p:cNvSpPr txBox="1">
            <a:spLocks/>
          </p:cNvSpPr>
          <p:nvPr/>
        </p:nvSpPr>
        <p:spPr>
          <a:xfrm>
            <a:off x="685800" y="1828800"/>
            <a:ext cx="8001024" cy="4491070"/>
          </a:xfrm>
          <a:prstGeom prst="rect">
            <a:avLst/>
          </a:prstGeom>
        </p:spPr>
        <p:txBody>
          <a:bodyPr>
            <a:normAutofit fontScale="85000" lnSpcReduction="10000"/>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3200" b="0" u="none" strike="noStrike" kern="0" cap="none" spc="0" normalizeH="0" baseline="0" noProof="0" dirty="0" smtClean="0">
                <a:ln>
                  <a:noFill/>
                </a:ln>
                <a:solidFill>
                  <a:schemeClr val="tx1"/>
                </a:solidFill>
                <a:effectLst/>
                <a:uLnTx/>
                <a:uFillTx/>
                <a:latin typeface="+mn-lt"/>
                <a:ea typeface="+mn-ea"/>
                <a:cs typeface="+mn-cs"/>
              </a:rPr>
              <a:t>The children,</a:t>
            </a:r>
            <a:r>
              <a:rPr kumimoji="0" lang="en-GB" sz="3200" b="0" u="none" strike="noStrike" kern="0" cap="none" spc="0" normalizeH="0" noProof="0" dirty="0" smtClean="0">
                <a:ln>
                  <a:noFill/>
                </a:ln>
                <a:solidFill>
                  <a:schemeClr val="tx1"/>
                </a:solidFill>
                <a:effectLst/>
                <a:uLnTx/>
                <a:uFillTx/>
                <a:latin typeface="+mn-lt"/>
                <a:ea typeface="+mn-ea"/>
                <a:cs typeface="+mn-cs"/>
              </a:rPr>
              <a:t> </a:t>
            </a:r>
            <a:r>
              <a:rPr kumimoji="0" lang="en-GB" sz="3200" b="0" u="none" strike="noStrike" kern="0" cap="none" spc="0" normalizeH="0" baseline="0" noProof="0" dirty="0" smtClean="0">
                <a:ln>
                  <a:noFill/>
                </a:ln>
                <a:solidFill>
                  <a:schemeClr val="tx1"/>
                </a:solidFill>
                <a:effectLst/>
                <a:uLnTx/>
                <a:uFillTx/>
                <a:latin typeface="+mn-lt"/>
                <a:ea typeface="+mn-ea"/>
                <a:cs typeface="+mn-cs"/>
              </a:rPr>
              <a:t>teachers, parents and community members for their cooperation and support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kern="0" dirty="0" smtClean="0">
                <a:solidFill>
                  <a:schemeClr val="tx1"/>
                </a:solidFill>
                <a:latin typeface="+mn-lt"/>
              </a:rPr>
              <a:t>Deputy Director for School Health and Nutrition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3200" b="0" u="none" strike="noStrike" kern="0" cap="none" spc="0" normalizeH="0" baseline="0" noProof="0" dirty="0" smtClean="0">
                <a:ln>
                  <a:noFill/>
                </a:ln>
                <a:solidFill>
                  <a:schemeClr val="tx1"/>
                </a:solidFill>
                <a:effectLst/>
                <a:uLnTx/>
                <a:uFillTx/>
                <a:latin typeface="+mn-lt"/>
                <a:ea typeface="+mn-ea"/>
                <a:cs typeface="+mn-cs"/>
              </a:rPr>
              <a:t>NMCP,</a:t>
            </a:r>
            <a:r>
              <a:rPr kumimoji="0" lang="en-GB" sz="3200" b="0" u="none" strike="noStrike" kern="0" cap="none" spc="0" normalizeH="0" noProof="0" dirty="0" smtClean="0">
                <a:ln>
                  <a:noFill/>
                </a:ln>
                <a:solidFill>
                  <a:schemeClr val="tx1"/>
                </a:solidFill>
                <a:effectLst/>
                <a:uLnTx/>
                <a:uFillTx/>
                <a:latin typeface="+mn-lt"/>
                <a:ea typeface="+mn-ea"/>
                <a:cs typeface="+mn-cs"/>
              </a:rPr>
              <a:t> Malawi </a:t>
            </a:r>
          </a:p>
          <a:p>
            <a:pPr marL="342900" indent="-342900" eaLnBrk="0" hangingPunct="0">
              <a:spcBef>
                <a:spcPct val="20000"/>
              </a:spcBef>
              <a:buFontTx/>
              <a:buChar char="•"/>
              <a:defRPr/>
            </a:pPr>
            <a:r>
              <a:rPr lang="en-GB" kern="0" dirty="0" smtClean="0">
                <a:solidFill>
                  <a:schemeClr val="tx1"/>
                </a:solidFill>
              </a:rPr>
              <a:t>Malaria Alert Centre, College of Medicine, University of Malawi</a:t>
            </a:r>
            <a:endParaRPr kumimoji="0" lang="en-GB" sz="3200" b="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3200" b="0" u="none" strike="noStrike" kern="0" cap="none" spc="0" normalizeH="0" baseline="0" noProof="0" dirty="0" smtClean="0">
                <a:ln>
                  <a:noFill/>
                </a:ln>
                <a:solidFill>
                  <a:schemeClr val="tx1"/>
                </a:solidFill>
                <a:effectLst/>
                <a:uLnTx/>
                <a:uFillTx/>
                <a:latin typeface="+mn-lt"/>
                <a:ea typeface="+mn-ea"/>
                <a:cs typeface="+mn-cs"/>
              </a:rPr>
              <a:t>District Health Officer, </a:t>
            </a:r>
            <a:r>
              <a:rPr kumimoji="0" lang="en-GB" sz="3200" b="0" u="none" strike="noStrike" kern="0" cap="none" spc="0" normalizeH="0" baseline="0" noProof="0" dirty="0" err="1" smtClean="0">
                <a:ln>
                  <a:noFill/>
                </a:ln>
                <a:solidFill>
                  <a:schemeClr val="tx1"/>
                </a:solidFill>
                <a:effectLst/>
                <a:uLnTx/>
                <a:uFillTx/>
                <a:latin typeface="+mn-lt"/>
                <a:ea typeface="+mn-ea"/>
                <a:cs typeface="+mn-cs"/>
              </a:rPr>
              <a:t>Zomba</a:t>
            </a:r>
            <a:endParaRPr kumimoji="0" lang="en-GB" sz="3200" b="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kern="0" dirty="0" smtClean="0">
                <a:solidFill>
                  <a:schemeClr val="tx1"/>
                </a:solidFill>
                <a:latin typeface="+mn-lt"/>
              </a:rPr>
              <a:t>District Education Manager, </a:t>
            </a:r>
            <a:r>
              <a:rPr lang="en-GB" kern="0" dirty="0" err="1" smtClean="0">
                <a:solidFill>
                  <a:schemeClr val="tx1"/>
                </a:solidFill>
                <a:latin typeface="+mn-lt"/>
              </a:rPr>
              <a:t>Zomba</a:t>
            </a:r>
            <a:endParaRPr kumimoji="0" lang="en-GB" sz="3200" b="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3200" b="0" u="none" strike="noStrike" kern="0" cap="none" spc="0" normalizeH="0" baseline="0" noProof="0" dirty="0" smtClean="0">
                <a:ln>
                  <a:noFill/>
                </a:ln>
                <a:solidFill>
                  <a:schemeClr val="tx1"/>
                </a:solidFill>
                <a:effectLst/>
                <a:uLnTx/>
                <a:uFillTx/>
                <a:latin typeface="+mn-lt"/>
                <a:ea typeface="+mn-ea"/>
                <a:cs typeface="+mn-cs"/>
              </a:rPr>
              <a:t>London</a:t>
            </a:r>
            <a:r>
              <a:rPr kumimoji="0" lang="en-GB" sz="3200" b="0" u="none" strike="noStrike" kern="0" cap="none" spc="0" normalizeH="0" noProof="0" dirty="0" smtClean="0">
                <a:ln>
                  <a:noFill/>
                </a:ln>
                <a:solidFill>
                  <a:schemeClr val="tx1"/>
                </a:solidFill>
                <a:effectLst/>
                <a:uLnTx/>
                <a:uFillTx/>
                <a:latin typeface="+mn-lt"/>
                <a:ea typeface="+mn-ea"/>
                <a:cs typeface="+mn-cs"/>
              </a:rPr>
              <a:t> School of Hygiene and Tropical Medicine</a:t>
            </a:r>
            <a:endParaRPr kumimoji="0" lang="en-GB" sz="3200" b="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kern="0" dirty="0" smtClean="0">
                <a:solidFill>
                  <a:schemeClr val="tx1"/>
                </a:solidFill>
                <a:latin typeface="+mn-lt"/>
              </a:rPr>
              <a:t>Kenya Medical Research Institute</a:t>
            </a:r>
            <a:endParaRPr kumimoji="0" lang="en-GB" sz="3200" b="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GB"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malawi 2011\mapping\school_locations_110612.tif"/>
          <p:cNvPicPr>
            <a:picLocks noChangeAspect="1" noChangeArrowheads="1"/>
          </p:cNvPicPr>
          <p:nvPr/>
        </p:nvPicPr>
        <p:blipFill>
          <a:blip r:embed="rId3" cstate="print"/>
          <a:srcRect/>
          <a:stretch>
            <a:fillRect/>
          </a:stretch>
        </p:blipFill>
        <p:spPr bwMode="auto">
          <a:xfrm>
            <a:off x="152400" y="1680702"/>
            <a:ext cx="6400800" cy="4387657"/>
          </a:xfrm>
          <a:prstGeom prst="rect">
            <a:avLst/>
          </a:prstGeom>
          <a:noFill/>
        </p:spPr>
      </p:pic>
      <p:sp>
        <p:nvSpPr>
          <p:cNvPr id="7" name="Title 1"/>
          <p:cNvSpPr>
            <a:spLocks noGrp="1"/>
          </p:cNvSpPr>
          <p:nvPr>
            <p:ph type="title"/>
          </p:nvPr>
        </p:nvSpPr>
        <p:spPr>
          <a:xfrm>
            <a:off x="457200" y="762000"/>
            <a:ext cx="8153400" cy="533400"/>
          </a:xfrm>
        </p:spPr>
        <p:txBody>
          <a:bodyPr>
            <a:noAutofit/>
          </a:bodyPr>
          <a:lstStyle/>
          <a:p>
            <a:r>
              <a:rPr lang="en-US" sz="4000" dirty="0" smtClean="0">
                <a:latin typeface="Georgia" pitchFamily="18" charset="0"/>
              </a:rPr>
              <a:t>Survey Site and Schools Sampled</a:t>
            </a:r>
          </a:p>
        </p:txBody>
      </p:sp>
      <p:sp>
        <p:nvSpPr>
          <p:cNvPr id="9" name="Text Box 5"/>
          <p:cNvSpPr txBox="1">
            <a:spLocks noChangeArrowheads="1"/>
          </p:cNvSpPr>
          <p:nvPr/>
        </p:nvSpPr>
        <p:spPr bwMode="auto">
          <a:xfrm>
            <a:off x="6705600" y="2895600"/>
            <a:ext cx="2057400" cy="2246769"/>
          </a:xfrm>
          <a:prstGeom prst="rect">
            <a:avLst/>
          </a:prstGeom>
          <a:noFill/>
          <a:ln w="9525">
            <a:noFill/>
            <a:miter lim="800000"/>
            <a:headEnd/>
            <a:tailEnd/>
          </a:ln>
          <a:effectLst/>
        </p:spPr>
        <p:txBody>
          <a:bodyPr wrap="square">
            <a:spAutoFit/>
          </a:bodyPr>
          <a:lstStyle/>
          <a:p>
            <a:pPr>
              <a:spcBef>
                <a:spcPct val="50000"/>
              </a:spcBef>
            </a:pPr>
            <a:r>
              <a:rPr lang="fr-CH" sz="2000" dirty="0">
                <a:solidFill>
                  <a:schemeClr val="tx1"/>
                </a:solidFill>
                <a:latin typeface="Georgia" pitchFamily="18" charset="0"/>
              </a:rPr>
              <a:t>The survey was </a:t>
            </a:r>
            <a:r>
              <a:rPr lang="fr-CH" sz="2000" dirty="0" smtClean="0">
                <a:solidFill>
                  <a:schemeClr val="tx1"/>
                </a:solidFill>
                <a:latin typeface="Georgia" pitchFamily="18" charset="0"/>
              </a:rPr>
              <a:t>conducted in April–May 2011. In 50 schools in 7 educational zones in T/A Chikowi, Zomba</a:t>
            </a:r>
            <a:endParaRPr lang="en-US" sz="2000" dirty="0">
              <a:solidFill>
                <a:schemeClr val="tx1"/>
              </a:solidFill>
              <a:latin typeface="Georg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4" name="Text Box 89"/>
          <p:cNvSpPr txBox="1">
            <a:spLocks noChangeArrowheads="1"/>
          </p:cNvSpPr>
          <p:nvPr/>
        </p:nvSpPr>
        <p:spPr bwMode="white">
          <a:xfrm>
            <a:off x="0" y="1282700"/>
            <a:ext cx="9144000" cy="927100"/>
          </a:xfrm>
          <a:prstGeom prst="rect">
            <a:avLst/>
          </a:prstGeom>
          <a:noFill/>
          <a:ln w="9525" algn="ctr">
            <a:noFill/>
            <a:miter lim="800000"/>
            <a:headEnd/>
            <a:tailEnd/>
          </a:ln>
        </p:spPr>
        <p:txBody>
          <a:bodyPr lIns="0" tIns="0" rIns="0" bIns="0" anchor="ctr"/>
          <a:lstStyle/>
          <a:p>
            <a:pPr marL="406400">
              <a:lnSpc>
                <a:spcPct val="90000"/>
              </a:lnSpc>
            </a:pPr>
            <a:endParaRPr lang="en-US" sz="1800" b="1">
              <a:solidFill>
                <a:schemeClr val="tx1"/>
              </a:solidFill>
              <a:latin typeface="Gill Sans MT" pitchFamily="34" charset="0"/>
              <a:cs typeface="Arial" charset="0"/>
            </a:endParaRPr>
          </a:p>
        </p:txBody>
      </p:sp>
      <p:sp>
        <p:nvSpPr>
          <p:cNvPr id="88" name="Title 87"/>
          <p:cNvSpPr>
            <a:spLocks noGrp="1"/>
          </p:cNvSpPr>
          <p:nvPr>
            <p:ph type="title"/>
          </p:nvPr>
        </p:nvSpPr>
        <p:spPr>
          <a:xfrm>
            <a:off x="457200" y="533400"/>
            <a:ext cx="7620000" cy="914400"/>
          </a:xfrm>
        </p:spPr>
        <p:txBody>
          <a:bodyPr/>
          <a:lstStyle/>
          <a:p>
            <a:pPr algn="ctr"/>
            <a:r>
              <a:rPr lang="en-GB" sz="4000" dirty="0" smtClean="0">
                <a:latin typeface="Georgia" pitchFamily="18" charset="0"/>
              </a:rPr>
              <a:t>Sampling </a:t>
            </a:r>
            <a:endParaRPr lang="en-GB" sz="4000" dirty="0">
              <a:latin typeface="Georgia" pitchFamily="18" charset="0"/>
            </a:endParaRPr>
          </a:p>
        </p:txBody>
      </p:sp>
      <p:sp>
        <p:nvSpPr>
          <p:cNvPr id="91" name="Content Placeholder 2"/>
          <p:cNvSpPr>
            <a:spLocks noGrp="1"/>
          </p:cNvSpPr>
          <p:nvPr>
            <p:ph idx="1"/>
          </p:nvPr>
        </p:nvSpPr>
        <p:spPr>
          <a:xfrm>
            <a:off x="395536" y="1752600"/>
            <a:ext cx="8286808" cy="4700736"/>
          </a:xfrm>
        </p:spPr>
        <p:txBody>
          <a:bodyPr/>
          <a:lstStyle/>
          <a:p>
            <a:pPr>
              <a:buNone/>
            </a:pPr>
            <a:endParaRPr lang="en-US" sz="1400" dirty="0" smtClean="0">
              <a:solidFill>
                <a:schemeClr val="accent6">
                  <a:lumMod val="75000"/>
                </a:schemeClr>
              </a:solidFill>
            </a:endParaRPr>
          </a:p>
          <a:p>
            <a:r>
              <a:rPr lang="en-US" sz="2400" dirty="0" smtClean="0">
                <a:latin typeface="Georgia" pitchFamily="18" charset="0"/>
              </a:rPr>
              <a:t>Informed consent from parents/guardians of pupils in classes 1 to 8 as well as assent the pupils themselves was sought.</a:t>
            </a:r>
          </a:p>
          <a:p>
            <a:endParaRPr lang="en-US" sz="1200" dirty="0" smtClean="0">
              <a:latin typeface="Georgia" pitchFamily="18" charset="0"/>
            </a:endParaRPr>
          </a:p>
          <a:p>
            <a:r>
              <a:rPr lang="en-US" sz="2400" dirty="0" smtClean="0">
                <a:latin typeface="Georgia" pitchFamily="18" charset="0"/>
              </a:rPr>
              <a:t>4 girls and 4 boys from each class who had provided consent/assent were randomly selected using a random number table.</a:t>
            </a:r>
          </a:p>
          <a:p>
            <a:endParaRPr lang="en-US" sz="1200" dirty="0" smtClean="0">
              <a:latin typeface="Georgia" pitchFamily="18" charset="0"/>
            </a:endParaRPr>
          </a:p>
          <a:p>
            <a:pPr lvl="1"/>
            <a:r>
              <a:rPr lang="en-US" sz="2400" dirty="0" smtClean="0">
                <a:latin typeface="Georgia" pitchFamily="18" charset="0"/>
              </a:rPr>
              <a:t>To minimize loss due to absence/loss to follow up 2 boys and 2 girls were randomly selected as reserves</a:t>
            </a:r>
          </a:p>
          <a:p>
            <a:pPr lvl="1"/>
            <a:r>
              <a:rPr lang="en-US" sz="2400" dirty="0" smtClean="0">
                <a:latin typeface="Georgia" pitchFamily="18" charset="0"/>
              </a:rPr>
              <a:t>A few schools did not have classes 6-8 so the sample was smaller </a:t>
            </a:r>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685800"/>
            <a:ext cx="7924800" cy="914400"/>
          </a:xfrm>
        </p:spPr>
        <p:txBody>
          <a:bodyPr/>
          <a:lstStyle/>
          <a:p>
            <a:pPr algn="ctr"/>
            <a:r>
              <a:rPr lang="en-GB" sz="4000" dirty="0" smtClean="0">
                <a:latin typeface="Georgia" pitchFamily="18" charset="0"/>
              </a:rPr>
              <a:t>Education Assessments </a:t>
            </a:r>
            <a:endParaRPr lang="en-GB" sz="4000" dirty="0">
              <a:latin typeface="Georgia" pitchFamily="18" charset="0"/>
            </a:endParaRPr>
          </a:p>
        </p:txBody>
      </p:sp>
      <p:sp>
        <p:nvSpPr>
          <p:cNvPr id="6" name="Content Placeholder 2"/>
          <p:cNvSpPr>
            <a:spLocks noGrp="1"/>
          </p:cNvSpPr>
          <p:nvPr>
            <p:ph idx="1"/>
          </p:nvPr>
        </p:nvSpPr>
        <p:spPr>
          <a:xfrm>
            <a:off x="304800" y="1676400"/>
            <a:ext cx="8534400" cy="4724400"/>
          </a:xfrm>
        </p:spPr>
        <p:txBody>
          <a:bodyPr/>
          <a:lstStyle/>
          <a:p>
            <a:r>
              <a:rPr lang="en-US" sz="2400" dirty="0" smtClean="0">
                <a:latin typeface="Georgia" pitchFamily="18" charset="0"/>
              </a:rPr>
              <a:t>Pairs of trained education assessors visited the study children initially:</a:t>
            </a:r>
          </a:p>
          <a:p>
            <a:pPr>
              <a:buNone/>
            </a:pPr>
            <a:endParaRPr lang="en-US" sz="1200" dirty="0" smtClean="0">
              <a:latin typeface="Georgia" pitchFamily="18" charset="0"/>
            </a:endParaRPr>
          </a:p>
          <a:p>
            <a:r>
              <a:rPr lang="en-US" sz="2400" dirty="0" smtClean="0">
                <a:latin typeface="Georgia" pitchFamily="18" charset="0"/>
              </a:rPr>
              <a:t>Study participants were assessed on age appropriate tests of attention, literacy and numeracy.</a:t>
            </a:r>
          </a:p>
          <a:p>
            <a:endParaRPr lang="en-US" sz="1200" dirty="0" smtClean="0">
              <a:latin typeface="Georgia" pitchFamily="18" charset="0"/>
            </a:endParaRPr>
          </a:p>
          <a:p>
            <a:r>
              <a:rPr lang="en-US" sz="2400" dirty="0" smtClean="0">
                <a:latin typeface="Georgia" pitchFamily="18" charset="0"/>
              </a:rPr>
              <a:t>The assessments were administered in pairs of classes with classes 1-2, 3-4, 5-6 and 7-8 doing the same assessments.  </a:t>
            </a:r>
          </a:p>
          <a:p>
            <a:endParaRPr lang="en-US" sz="1200" dirty="0" smtClean="0">
              <a:latin typeface="Georgia" pitchFamily="18" charset="0"/>
            </a:endParaRPr>
          </a:p>
          <a:p>
            <a:r>
              <a:rPr lang="en-US" sz="2400" dirty="0" smtClean="0">
                <a:latin typeface="Georgia" pitchFamily="18" charset="0"/>
              </a:rPr>
              <a:t>In classes 1 and 2 the assessments were administered at the individual level.  For all other classes testing was done at the group level.  </a:t>
            </a:r>
          </a:p>
          <a:p>
            <a:endParaRPr lang="en-US" sz="2500" dirty="0" smtClean="0">
              <a:solidFill>
                <a:schemeClr val="accent6">
                  <a:lumMod val="75000"/>
                </a:schemeClr>
              </a:solidFill>
              <a:latin typeface="Georgia" pitchFamily="18" charset="0"/>
            </a:endParaRPr>
          </a:p>
          <a:p>
            <a:endParaRPr lang="en-US" sz="2500" dirty="0" smtClean="0">
              <a:solidFill>
                <a:schemeClr val="accent6">
                  <a:lumMod val="75000"/>
                </a:schemeClr>
              </a:solidFill>
            </a:endParaRPr>
          </a:p>
          <a:p>
            <a:endParaRPr lang="en-US" sz="2500" dirty="0" smtClean="0">
              <a:solidFill>
                <a:schemeClr val="accent6">
                  <a:lumMod val="75000"/>
                </a:schemeClr>
              </a:solidFill>
            </a:endParaRPr>
          </a:p>
          <a:p>
            <a:endParaRPr lang="en-US" sz="2500"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381000" y="685800"/>
            <a:ext cx="7772400" cy="685800"/>
          </a:xfrm>
        </p:spPr>
        <p:txBody>
          <a:bodyPr/>
          <a:lstStyle/>
          <a:p>
            <a:pPr algn="ctr"/>
            <a:r>
              <a:rPr lang="en-GB" sz="4000" dirty="0" smtClean="0">
                <a:latin typeface="Georgia" pitchFamily="18" charset="0"/>
              </a:rPr>
              <a:t>Education Assessments cont.</a:t>
            </a:r>
            <a:endParaRPr lang="en-GB" sz="4000" dirty="0">
              <a:latin typeface="Georgia" pitchFamily="18" charset="0"/>
            </a:endParaRPr>
          </a:p>
        </p:txBody>
      </p:sp>
      <p:graphicFrame>
        <p:nvGraphicFramePr>
          <p:cNvPr id="12" name="Content Placeholder 3"/>
          <p:cNvGraphicFramePr>
            <a:graphicFrameLocks noGrp="1"/>
          </p:cNvGraphicFramePr>
          <p:nvPr>
            <p:ph idx="1"/>
          </p:nvPr>
        </p:nvGraphicFramePr>
        <p:xfrm>
          <a:off x="457200" y="2249488"/>
          <a:ext cx="8229600" cy="2931160"/>
        </p:xfrm>
        <a:graphic>
          <a:graphicData uri="http://schemas.openxmlformats.org/drawingml/2006/table">
            <a:tbl>
              <a:tblPr firstRow="1" bandRow="1">
                <a:tableStyleId>{5C22544A-7EE6-4342-B048-85BDC9FD1C3A}</a:tableStyleId>
              </a:tblPr>
              <a:tblGrid>
                <a:gridCol w="1090464"/>
                <a:gridCol w="2232248"/>
                <a:gridCol w="2664296"/>
                <a:gridCol w="2242592"/>
              </a:tblGrid>
              <a:tr h="370840">
                <a:tc>
                  <a:txBody>
                    <a:bodyPr/>
                    <a:lstStyle/>
                    <a:p>
                      <a:r>
                        <a:rPr lang="en-GB" dirty="0" smtClean="0"/>
                        <a:t>Classes</a:t>
                      </a:r>
                      <a:endParaRPr lang="en-GB" dirty="0"/>
                    </a:p>
                  </a:txBody>
                  <a:tcPr>
                    <a:solidFill>
                      <a:srgbClr val="FF0000"/>
                    </a:solidFill>
                  </a:tcPr>
                </a:tc>
                <a:tc>
                  <a:txBody>
                    <a:bodyPr/>
                    <a:lstStyle/>
                    <a:p>
                      <a:r>
                        <a:rPr lang="en-GB" dirty="0" smtClean="0"/>
                        <a:t>Literacy</a:t>
                      </a:r>
                      <a:endParaRPr lang="en-GB" dirty="0"/>
                    </a:p>
                  </a:txBody>
                  <a:tcPr>
                    <a:solidFill>
                      <a:srgbClr val="FF0000"/>
                    </a:solidFill>
                  </a:tcPr>
                </a:tc>
                <a:tc>
                  <a:txBody>
                    <a:bodyPr/>
                    <a:lstStyle/>
                    <a:p>
                      <a:r>
                        <a:rPr lang="en-GB" dirty="0" smtClean="0"/>
                        <a:t>Numeracy</a:t>
                      </a:r>
                      <a:endParaRPr lang="en-GB" dirty="0"/>
                    </a:p>
                  </a:txBody>
                  <a:tcPr>
                    <a:solidFill>
                      <a:srgbClr val="FF0000"/>
                    </a:solidFill>
                  </a:tcPr>
                </a:tc>
                <a:tc>
                  <a:txBody>
                    <a:bodyPr/>
                    <a:lstStyle/>
                    <a:p>
                      <a:r>
                        <a:rPr lang="en-GB" dirty="0" smtClean="0"/>
                        <a:t>Attention</a:t>
                      </a:r>
                      <a:endParaRPr lang="en-GB" dirty="0"/>
                    </a:p>
                  </a:txBody>
                  <a:tcPr>
                    <a:solidFill>
                      <a:srgbClr val="FF0000"/>
                    </a:solidFill>
                  </a:tcPr>
                </a:tc>
              </a:tr>
              <a:tr h="370840">
                <a:tc>
                  <a:txBody>
                    <a:bodyPr/>
                    <a:lstStyle/>
                    <a:p>
                      <a:r>
                        <a:rPr lang="en-GB" dirty="0" smtClean="0"/>
                        <a:t>1-2</a:t>
                      </a:r>
                      <a:endParaRPr lang="en-GB" dirty="0"/>
                    </a:p>
                  </a:txBody>
                  <a:tcPr>
                    <a:solidFill>
                      <a:schemeClr val="accent3">
                        <a:lumMod val="85000"/>
                      </a:schemeClr>
                    </a:solidFill>
                  </a:tcPr>
                </a:tc>
                <a:tc>
                  <a:txBody>
                    <a:bodyPr/>
                    <a:lstStyle/>
                    <a:p>
                      <a:r>
                        <a:rPr lang="en-GB" dirty="0" smtClean="0"/>
                        <a:t>Letter</a:t>
                      </a:r>
                      <a:r>
                        <a:rPr lang="en-GB" baseline="0" dirty="0" smtClean="0"/>
                        <a:t> Identification</a:t>
                      </a:r>
                      <a:endParaRPr lang="en-GB" dirty="0"/>
                    </a:p>
                  </a:txBody>
                  <a:tcPr>
                    <a:solidFill>
                      <a:schemeClr val="accent3">
                        <a:lumMod val="85000"/>
                      </a:schemeClr>
                    </a:solidFill>
                  </a:tcPr>
                </a:tc>
                <a:tc>
                  <a:txBody>
                    <a:bodyPr/>
                    <a:lstStyle/>
                    <a:p>
                      <a:r>
                        <a:rPr lang="en-GB" dirty="0" smtClean="0"/>
                        <a:t>Quantity discrimination measure</a:t>
                      </a:r>
                      <a:endParaRPr lang="en-GB" dirty="0"/>
                    </a:p>
                  </a:txBody>
                  <a:tcPr>
                    <a:solidFill>
                      <a:schemeClr val="accent3">
                        <a:lumMod val="85000"/>
                      </a:schemeClr>
                    </a:solidFill>
                  </a:tcPr>
                </a:tc>
                <a:tc>
                  <a:txBody>
                    <a:bodyPr/>
                    <a:lstStyle/>
                    <a:p>
                      <a:r>
                        <a:rPr lang="en-GB" dirty="0" smtClean="0"/>
                        <a:t>Pencil</a:t>
                      </a:r>
                      <a:r>
                        <a:rPr lang="en-GB" baseline="0" dirty="0" smtClean="0"/>
                        <a:t> tap test of sustained attention</a:t>
                      </a:r>
                      <a:endParaRPr lang="en-GB" dirty="0"/>
                    </a:p>
                  </a:txBody>
                  <a:tcPr>
                    <a:solidFill>
                      <a:schemeClr val="accent3">
                        <a:lumMod val="85000"/>
                      </a:schemeClr>
                    </a:solidFill>
                  </a:tcPr>
                </a:tc>
              </a:tr>
              <a:tr h="370840">
                <a:tc>
                  <a:txBody>
                    <a:bodyPr/>
                    <a:lstStyle/>
                    <a:p>
                      <a:r>
                        <a:rPr lang="en-GB" dirty="0" smtClean="0"/>
                        <a:t>3-4</a:t>
                      </a:r>
                      <a:endParaRPr lang="en-GB" dirty="0"/>
                    </a:p>
                  </a:txBody>
                  <a:tcPr>
                    <a:solidFill>
                      <a:schemeClr val="accent3">
                        <a:lumMod val="85000"/>
                      </a:schemeClr>
                    </a:solidFill>
                  </a:tcPr>
                </a:tc>
                <a:tc>
                  <a:txBody>
                    <a:bodyPr/>
                    <a:lstStyle/>
                    <a:p>
                      <a:r>
                        <a:rPr lang="en-GB" dirty="0" smtClean="0"/>
                        <a:t>Spelling</a:t>
                      </a:r>
                      <a:r>
                        <a:rPr lang="en-GB" baseline="0" dirty="0" smtClean="0"/>
                        <a:t> 15 words </a:t>
                      </a:r>
                      <a:endParaRPr lang="en-GB" dirty="0"/>
                    </a:p>
                  </a:txBody>
                  <a:tcPr>
                    <a:solidFill>
                      <a:schemeClr val="accent3">
                        <a:lumMod val="85000"/>
                      </a:schemeClr>
                    </a:solidFill>
                  </a:tcPr>
                </a:tc>
                <a:tc>
                  <a:txBody>
                    <a:bodyPr/>
                    <a:lstStyle/>
                    <a:p>
                      <a:r>
                        <a:rPr lang="en-GB" dirty="0" smtClean="0"/>
                        <a:t>Missing number measure and arithmetic</a:t>
                      </a:r>
                      <a:endParaRPr lang="en-GB" dirty="0"/>
                    </a:p>
                  </a:txBody>
                  <a:tcPr>
                    <a:solidFill>
                      <a:schemeClr val="accent3">
                        <a:lumMod val="85000"/>
                      </a:schemeClr>
                    </a:solidFill>
                  </a:tcPr>
                </a:tc>
                <a:tc>
                  <a:txBody>
                    <a:bodyPr/>
                    <a:lstStyle/>
                    <a:p>
                      <a:r>
                        <a:rPr lang="en-GB" dirty="0" smtClean="0"/>
                        <a:t>Code transmission test (1 number task)</a:t>
                      </a:r>
                      <a:endParaRPr lang="en-GB" dirty="0"/>
                    </a:p>
                  </a:txBody>
                  <a:tcPr>
                    <a:solidFill>
                      <a:schemeClr val="accent3">
                        <a:lumMod val="85000"/>
                      </a:schemeClr>
                    </a:solidFill>
                  </a:tcPr>
                </a:tc>
              </a:tr>
              <a:tr h="370840">
                <a:tc>
                  <a:txBody>
                    <a:bodyPr/>
                    <a:lstStyle/>
                    <a:p>
                      <a:r>
                        <a:rPr lang="en-GB" dirty="0" smtClean="0"/>
                        <a:t>5-6</a:t>
                      </a:r>
                      <a:endParaRPr lang="en-GB" dirty="0"/>
                    </a:p>
                  </a:txBody>
                  <a:tcPr>
                    <a:solidFill>
                      <a:schemeClr val="accent3">
                        <a:lumMod val="85000"/>
                      </a:schemeClr>
                    </a:solidFill>
                  </a:tcPr>
                </a:tc>
                <a:tc>
                  <a:txBody>
                    <a:bodyPr/>
                    <a:lstStyle/>
                    <a:p>
                      <a:r>
                        <a:rPr lang="en-GB" dirty="0" smtClean="0"/>
                        <a:t>Spelling 20 words</a:t>
                      </a:r>
                      <a:endParaRPr lang="en-GB" dirty="0"/>
                    </a:p>
                  </a:txBody>
                  <a:tcPr>
                    <a:solidFill>
                      <a:schemeClr val="accent3">
                        <a:lumMod val="85000"/>
                      </a:schemeClr>
                    </a:solidFill>
                  </a:tcPr>
                </a:tc>
                <a:tc>
                  <a:txBody>
                    <a:bodyPr/>
                    <a:lstStyle/>
                    <a:p>
                      <a:r>
                        <a:rPr lang="en-GB" dirty="0" smtClean="0"/>
                        <a:t>Written</a:t>
                      </a:r>
                      <a:r>
                        <a:rPr lang="en-GB" baseline="0" dirty="0" smtClean="0"/>
                        <a:t> numeracy (arithmetic) </a:t>
                      </a:r>
                      <a:endParaRPr lang="en-GB" dirty="0"/>
                    </a:p>
                  </a:txBody>
                  <a:tcPr>
                    <a:solidFill>
                      <a:schemeClr val="accent3">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Code transmission test (2 number task)</a:t>
                      </a:r>
                    </a:p>
                  </a:txBody>
                  <a:tcPr>
                    <a:solidFill>
                      <a:schemeClr val="accent3">
                        <a:lumMod val="85000"/>
                      </a:schemeClr>
                    </a:solidFill>
                  </a:tcPr>
                </a:tc>
              </a:tr>
              <a:tr h="370840">
                <a:tc>
                  <a:txBody>
                    <a:bodyPr/>
                    <a:lstStyle/>
                    <a:p>
                      <a:r>
                        <a:rPr lang="en-GB" dirty="0" smtClean="0"/>
                        <a:t>7-8</a:t>
                      </a:r>
                      <a:endParaRPr lang="en-GB" dirty="0"/>
                    </a:p>
                  </a:txBody>
                  <a:tcPr>
                    <a:solidFill>
                      <a:schemeClr val="accent3">
                        <a:lumMod val="85000"/>
                      </a:schemeClr>
                    </a:solidFill>
                  </a:tcPr>
                </a:tc>
                <a:tc>
                  <a:txBody>
                    <a:bodyPr/>
                    <a:lstStyle/>
                    <a:p>
                      <a:r>
                        <a:rPr lang="en-GB" dirty="0" smtClean="0"/>
                        <a:t>Spelling</a:t>
                      </a:r>
                      <a:r>
                        <a:rPr lang="en-GB" baseline="0" dirty="0" smtClean="0"/>
                        <a:t> 25 words</a:t>
                      </a:r>
                    </a:p>
                    <a:p>
                      <a:r>
                        <a:rPr lang="en-GB" i="1" baseline="0" dirty="0" smtClean="0"/>
                        <a:t>Different words </a:t>
                      </a:r>
                      <a:endParaRPr lang="en-GB" i="1" dirty="0"/>
                    </a:p>
                  </a:txBody>
                  <a:tcPr>
                    <a:solidFill>
                      <a:schemeClr val="accent3">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Written</a:t>
                      </a:r>
                      <a:r>
                        <a:rPr lang="en-GB" baseline="0" dirty="0" smtClean="0"/>
                        <a:t> numeracy (arithmetic) </a:t>
                      </a:r>
                      <a:r>
                        <a:rPr lang="en-GB" i="1" baseline="0" dirty="0" smtClean="0"/>
                        <a:t>As above </a:t>
                      </a:r>
                      <a:endParaRPr lang="en-GB" i="1" dirty="0" smtClean="0"/>
                    </a:p>
                  </a:txBody>
                  <a:tcPr>
                    <a:solidFill>
                      <a:schemeClr val="accent3">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Code transmission test (2 number task)</a:t>
                      </a:r>
                    </a:p>
                  </a:txBody>
                  <a:tcPr>
                    <a:solidFill>
                      <a:schemeClr val="accent3">
                        <a:lumMod val="85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533400"/>
            <a:ext cx="7772400" cy="914400"/>
          </a:xfrm>
        </p:spPr>
        <p:txBody>
          <a:bodyPr/>
          <a:lstStyle/>
          <a:p>
            <a:pPr algn="ctr"/>
            <a:r>
              <a:rPr lang="en-GB" sz="4000" dirty="0" smtClean="0">
                <a:latin typeface="Georgia" pitchFamily="18" charset="0"/>
              </a:rPr>
              <a:t>Health Assessments</a:t>
            </a:r>
            <a:endParaRPr lang="en-GB" sz="4000" dirty="0">
              <a:latin typeface="Georgia" pitchFamily="18" charset="0"/>
            </a:endParaRPr>
          </a:p>
        </p:txBody>
      </p:sp>
      <p:sp>
        <p:nvSpPr>
          <p:cNvPr id="7" name="Content Placeholder 2"/>
          <p:cNvSpPr>
            <a:spLocks noGrp="1"/>
          </p:cNvSpPr>
          <p:nvPr>
            <p:ph idx="1"/>
          </p:nvPr>
        </p:nvSpPr>
        <p:spPr>
          <a:xfrm>
            <a:off x="-304800" y="1676400"/>
            <a:ext cx="9305956" cy="4886324"/>
          </a:xfrm>
        </p:spPr>
        <p:txBody>
          <a:bodyPr/>
          <a:lstStyle/>
          <a:p>
            <a:pPr lvl="1"/>
            <a:r>
              <a:rPr lang="en-US" sz="2000" dirty="0" smtClean="0">
                <a:latin typeface="Georgia" pitchFamily="18" charset="0"/>
              </a:rPr>
              <a:t>Teams of Malaria Alert nurses measured:</a:t>
            </a:r>
          </a:p>
          <a:p>
            <a:endParaRPr lang="en-US" sz="1000" dirty="0" smtClean="0">
              <a:latin typeface="Georgia" pitchFamily="18" charset="0"/>
            </a:endParaRPr>
          </a:p>
          <a:p>
            <a:pPr marL="925512" lvl="1" indent="-514350">
              <a:buFont typeface="+mj-lt"/>
              <a:buAutoNum type="arabicPeriod"/>
            </a:pPr>
            <a:r>
              <a:rPr lang="en-US" sz="2400" i="1" dirty="0" smtClean="0">
                <a:latin typeface="Georgia" pitchFamily="18" charset="0"/>
              </a:rPr>
              <a:t>Plasmodium </a:t>
            </a:r>
            <a:r>
              <a:rPr lang="en-US" sz="2400" i="1" dirty="0" err="1" smtClean="0">
                <a:latin typeface="Georgia" pitchFamily="18" charset="0"/>
              </a:rPr>
              <a:t>falciparum</a:t>
            </a:r>
            <a:r>
              <a:rPr lang="en-US" sz="2400" dirty="0" smtClean="0">
                <a:latin typeface="Georgia" pitchFamily="18" charset="0"/>
              </a:rPr>
              <a:t> </a:t>
            </a:r>
            <a:r>
              <a:rPr lang="en-US" sz="2400" dirty="0" err="1" smtClean="0">
                <a:latin typeface="Georgia" pitchFamily="18" charset="0"/>
              </a:rPr>
              <a:t>parasitaemia</a:t>
            </a:r>
            <a:r>
              <a:rPr lang="en-US" sz="2400" dirty="0" smtClean="0">
                <a:latin typeface="Georgia" pitchFamily="18" charset="0"/>
              </a:rPr>
              <a:t>  via blood slides read in duplicate by expert </a:t>
            </a:r>
            <a:r>
              <a:rPr lang="en-US" sz="2400" dirty="0" err="1" smtClean="0">
                <a:latin typeface="Georgia" pitchFamily="18" charset="0"/>
              </a:rPr>
              <a:t>microscopists</a:t>
            </a:r>
            <a:r>
              <a:rPr lang="en-US" sz="2400" dirty="0" smtClean="0">
                <a:latin typeface="Georgia" pitchFamily="18" charset="0"/>
              </a:rPr>
              <a:t> in </a:t>
            </a:r>
            <a:r>
              <a:rPr lang="en-US" sz="2400" dirty="0" err="1" smtClean="0">
                <a:latin typeface="Georgia" pitchFamily="18" charset="0"/>
              </a:rPr>
              <a:t>Liwonde</a:t>
            </a:r>
            <a:r>
              <a:rPr lang="en-US" sz="2400" dirty="0" smtClean="0">
                <a:latin typeface="Georgia" pitchFamily="18" charset="0"/>
              </a:rPr>
              <a:t> &amp; Blantyre.  </a:t>
            </a:r>
          </a:p>
          <a:p>
            <a:pPr marL="925512" lvl="1" indent="-514350">
              <a:buFont typeface="+mj-lt"/>
              <a:buAutoNum type="arabicPeriod"/>
            </a:pPr>
            <a:endParaRPr lang="en-US" sz="1000" dirty="0" smtClean="0">
              <a:latin typeface="Georgia" pitchFamily="18" charset="0"/>
            </a:endParaRPr>
          </a:p>
          <a:p>
            <a:pPr marL="925512" lvl="1" indent="-514350">
              <a:buFont typeface="+mj-lt"/>
              <a:buAutoNum type="arabicPeriod"/>
            </a:pPr>
            <a:r>
              <a:rPr lang="en-US" sz="2400" dirty="0" smtClean="0">
                <a:latin typeface="Georgia" pitchFamily="18" charset="0"/>
              </a:rPr>
              <a:t>Hemoglobin concentration to assess </a:t>
            </a:r>
            <a:r>
              <a:rPr lang="en-US" sz="2400" dirty="0" err="1" smtClean="0">
                <a:latin typeface="Georgia" pitchFamily="18" charset="0"/>
              </a:rPr>
              <a:t>anaemia</a:t>
            </a:r>
            <a:r>
              <a:rPr lang="en-US" sz="2400" dirty="0" smtClean="0">
                <a:latin typeface="Georgia" pitchFamily="18" charset="0"/>
              </a:rPr>
              <a:t> using portable </a:t>
            </a:r>
            <a:r>
              <a:rPr lang="en-US" sz="2400" dirty="0" err="1" smtClean="0">
                <a:latin typeface="Georgia" pitchFamily="18" charset="0"/>
              </a:rPr>
              <a:t>hemoglobinometers</a:t>
            </a:r>
            <a:r>
              <a:rPr lang="en-US" sz="2400" dirty="0" smtClean="0">
                <a:latin typeface="Georgia" pitchFamily="18" charset="0"/>
              </a:rPr>
              <a:t>, </a:t>
            </a:r>
            <a:r>
              <a:rPr lang="en-US" sz="2400" dirty="0" err="1" smtClean="0">
                <a:latin typeface="Georgia" pitchFamily="18" charset="0"/>
              </a:rPr>
              <a:t>HemoCues</a:t>
            </a:r>
            <a:r>
              <a:rPr lang="en-US" sz="2400" dirty="0" smtClean="0">
                <a:latin typeface="Georgia" pitchFamily="18" charset="0"/>
              </a:rPr>
              <a:t> </a:t>
            </a:r>
          </a:p>
          <a:p>
            <a:pPr marL="925512" lvl="1" indent="-514350">
              <a:buFont typeface="+mj-lt"/>
              <a:buAutoNum type="arabicPeriod"/>
            </a:pPr>
            <a:endParaRPr lang="en-US" sz="1000" dirty="0" smtClean="0">
              <a:latin typeface="Georgia" pitchFamily="18" charset="0"/>
            </a:endParaRPr>
          </a:p>
          <a:p>
            <a:pPr marL="925512" lvl="1" indent="-514350">
              <a:buFont typeface="+mj-lt"/>
              <a:buAutoNum type="arabicPeriod"/>
            </a:pPr>
            <a:r>
              <a:rPr lang="en-US" sz="2400" dirty="0" err="1" smtClean="0">
                <a:latin typeface="Georgia" pitchFamily="18" charset="0"/>
              </a:rPr>
              <a:t>Axillary</a:t>
            </a:r>
            <a:r>
              <a:rPr lang="en-US" sz="2400" dirty="0" smtClean="0">
                <a:latin typeface="Georgia" pitchFamily="18" charset="0"/>
              </a:rPr>
              <a:t> temperature using digital thermometers.  Fever was classified as temperature ≥37.5◦C.</a:t>
            </a:r>
          </a:p>
          <a:p>
            <a:pPr marL="925512" lvl="1" indent="-514350">
              <a:buFont typeface="+mj-lt"/>
              <a:buAutoNum type="arabicPeriod"/>
            </a:pPr>
            <a:endParaRPr lang="en-US" sz="1000" dirty="0" smtClean="0">
              <a:latin typeface="Georgia" pitchFamily="18" charset="0"/>
            </a:endParaRPr>
          </a:p>
          <a:p>
            <a:pPr marL="925512" lvl="1" indent="-514350">
              <a:buFont typeface="+mj-lt"/>
              <a:buAutoNum type="arabicPeriod"/>
            </a:pPr>
            <a:r>
              <a:rPr lang="en-US" sz="2400" dirty="0" smtClean="0">
                <a:latin typeface="Georgia" pitchFamily="18" charset="0"/>
              </a:rPr>
              <a:t>Height and weight to the </a:t>
            </a:r>
            <a:r>
              <a:rPr lang="en-US" sz="2400" dirty="0" err="1" smtClean="0">
                <a:latin typeface="Georgia" pitchFamily="18" charset="0"/>
              </a:rPr>
              <a:t>nearerst</a:t>
            </a:r>
            <a:r>
              <a:rPr lang="en-US" sz="2400" dirty="0" smtClean="0">
                <a:latin typeface="Georgia" pitchFamily="18" charset="0"/>
              </a:rPr>
              <a:t> 0.1cm and 0.1kg using </a:t>
            </a:r>
            <a:r>
              <a:rPr lang="en-GB" sz="2400" dirty="0" smtClean="0">
                <a:latin typeface="Georgia" pitchFamily="18" charset="0"/>
              </a:rPr>
              <a:t>Leicester portable fixed base </a:t>
            </a:r>
            <a:r>
              <a:rPr lang="en-GB" sz="2400" dirty="0" err="1" smtClean="0">
                <a:latin typeface="Georgia" pitchFamily="18" charset="0"/>
              </a:rPr>
              <a:t>stadiometers</a:t>
            </a:r>
            <a:r>
              <a:rPr lang="en-GB" sz="2400" dirty="0" smtClean="0">
                <a:latin typeface="Georgia" pitchFamily="18" charset="0"/>
              </a:rPr>
              <a:t> and electronic balances</a:t>
            </a:r>
            <a:endParaRPr lang="en-US" sz="2400" dirty="0">
              <a:latin typeface="Georg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81000" y="685800"/>
            <a:ext cx="7772400" cy="685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0" i="0" u="none" strike="noStrike" kern="0" cap="none" spc="0" normalizeH="0" baseline="0" noProof="0" dirty="0" smtClean="0">
                <a:ln>
                  <a:noFill/>
                </a:ln>
                <a:solidFill>
                  <a:schemeClr val="tx1"/>
                </a:solidFill>
                <a:effectLst/>
                <a:uLnTx/>
                <a:uFillTx/>
                <a:latin typeface="Georgia" pitchFamily="18" charset="0"/>
                <a:ea typeface="+mj-ea"/>
                <a:cs typeface="+mj-cs"/>
              </a:rPr>
              <a:t>Health Assessments cont.</a:t>
            </a:r>
            <a:endParaRPr kumimoji="0" lang="en-GB" sz="4000" b="0" i="0" u="none" strike="noStrike" kern="0" cap="none" spc="0" normalizeH="0" baseline="0" noProof="0" dirty="0">
              <a:ln>
                <a:noFill/>
              </a:ln>
              <a:solidFill>
                <a:schemeClr val="tx1"/>
              </a:solidFill>
              <a:effectLst/>
              <a:uLnTx/>
              <a:uFillTx/>
              <a:latin typeface="Georgia" pitchFamily="18" charset="0"/>
              <a:ea typeface="+mj-ea"/>
              <a:cs typeface="+mj-cs"/>
            </a:endParaRPr>
          </a:p>
        </p:txBody>
      </p:sp>
      <p:sp>
        <p:nvSpPr>
          <p:cNvPr id="8" name="Content Placeholder 2"/>
          <p:cNvSpPr txBox="1">
            <a:spLocks/>
          </p:cNvSpPr>
          <p:nvPr/>
        </p:nvSpPr>
        <p:spPr bwMode="auto">
          <a:xfrm>
            <a:off x="457200" y="1676400"/>
            <a:ext cx="8219256" cy="41044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600" b="0" i="0" u="none" strike="noStrike" kern="0" cap="none" spc="0" normalizeH="0" baseline="0" noProof="0" dirty="0" smtClean="0">
                <a:ln>
                  <a:noFill/>
                </a:ln>
                <a:solidFill>
                  <a:schemeClr val="tx1"/>
                </a:solidFill>
                <a:effectLst/>
                <a:uLnTx/>
                <a:uFillTx/>
                <a:latin typeface="Georgia" pitchFamily="18" charset="0"/>
              </a:rPr>
              <a:t>Participants with fever were tested using a rapid diagnostic test (SD </a:t>
            </a:r>
            <a:r>
              <a:rPr kumimoji="0" lang="en-US" sz="2600" b="0" i="0" u="none" strike="noStrike" kern="0" cap="none" spc="0" normalizeH="0" baseline="0" noProof="0" dirty="0" err="1" smtClean="0">
                <a:ln>
                  <a:noFill/>
                </a:ln>
                <a:solidFill>
                  <a:schemeClr val="tx1"/>
                </a:solidFill>
                <a:effectLst/>
                <a:uLnTx/>
                <a:uFillTx/>
                <a:latin typeface="Georgia" pitchFamily="18" charset="0"/>
              </a:rPr>
              <a:t>Bioline</a:t>
            </a:r>
            <a:r>
              <a:rPr kumimoji="0" lang="en-US" sz="2600" b="0" i="0" u="none" strike="noStrike" kern="0" cap="none" spc="0" normalizeH="0" baseline="0" noProof="0" dirty="0" smtClean="0">
                <a:ln>
                  <a:noFill/>
                </a:ln>
                <a:solidFill>
                  <a:schemeClr val="tx1"/>
                </a:solidFill>
                <a:effectLst/>
                <a:uLnTx/>
                <a:uFillTx/>
                <a:latin typeface="Georgia" pitchFamily="18" charset="0"/>
              </a:rPr>
              <a:t> Ag Pf/Pan® RDT) and those who tested RDT positive were treated with LA as per National guidelines.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600" b="0" i="0" u="none" strike="noStrike" kern="0" cap="none" spc="0" normalizeH="0" baseline="0" noProof="0" dirty="0" smtClean="0">
                <a:ln>
                  <a:noFill/>
                </a:ln>
                <a:solidFill>
                  <a:schemeClr val="tx1"/>
                </a:solidFill>
                <a:effectLst/>
                <a:uLnTx/>
                <a:uFillTx/>
                <a:latin typeface="Georgia" pitchFamily="18" charset="0"/>
              </a:rPr>
              <a:t>Participants with fever only were given </a:t>
            </a:r>
            <a:r>
              <a:rPr kumimoji="0" lang="en-US" sz="2600" b="0" i="0" u="none" strike="noStrike" kern="0" cap="none" spc="0" normalizeH="0" baseline="0" noProof="0" dirty="0" err="1" smtClean="0">
                <a:ln>
                  <a:noFill/>
                </a:ln>
                <a:solidFill>
                  <a:schemeClr val="tx1"/>
                </a:solidFill>
                <a:effectLst/>
                <a:uLnTx/>
                <a:uFillTx/>
                <a:latin typeface="Georgia" pitchFamily="18" charset="0"/>
              </a:rPr>
              <a:t>paracetamol</a:t>
            </a: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200" b="0" i="0" u="none" strike="noStrike" kern="0" cap="none" spc="0" normalizeH="0" baseline="0" noProof="0" dirty="0" smtClean="0">
              <a:ln>
                <a:noFill/>
              </a:ln>
              <a:solidFill>
                <a:schemeClr val="tx1"/>
              </a:solidFill>
              <a:effectLst/>
              <a:uLnTx/>
              <a:uFillTx/>
              <a:latin typeface="Georgia" pitchFamily="18"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600" b="0" i="0" u="none" strike="noStrike" kern="0" cap="none" spc="0" normalizeH="0" baseline="0" noProof="0" dirty="0" smtClean="0">
                <a:ln>
                  <a:noFill/>
                </a:ln>
                <a:solidFill>
                  <a:schemeClr val="tx1"/>
                </a:solidFill>
                <a:effectLst/>
                <a:uLnTx/>
                <a:uFillTx/>
                <a:latin typeface="Georgia" pitchFamily="18" charset="0"/>
              </a:rPr>
              <a:t>Participants  with </a:t>
            </a:r>
            <a:r>
              <a:rPr kumimoji="0" lang="en-US" sz="2600" b="0" i="0" u="none" strike="noStrike" kern="0" cap="none" spc="0" normalizeH="0" baseline="0" noProof="0" dirty="0" err="1" smtClean="0">
                <a:ln>
                  <a:noFill/>
                </a:ln>
                <a:solidFill>
                  <a:schemeClr val="tx1"/>
                </a:solidFill>
                <a:effectLst/>
                <a:uLnTx/>
                <a:uFillTx/>
                <a:latin typeface="Georgia" pitchFamily="18" charset="0"/>
              </a:rPr>
              <a:t>Haemoglobin</a:t>
            </a:r>
            <a:r>
              <a:rPr kumimoji="0" lang="en-US" sz="2600" b="0" i="0" u="none" strike="noStrike" kern="0" cap="none" spc="0" normalizeH="0" baseline="0" noProof="0" dirty="0" smtClean="0">
                <a:ln>
                  <a:noFill/>
                </a:ln>
                <a:solidFill>
                  <a:schemeClr val="tx1"/>
                </a:solidFill>
                <a:effectLst/>
                <a:uLnTx/>
                <a:uFillTx/>
                <a:latin typeface="Georgia" pitchFamily="18" charset="0"/>
              </a:rPr>
              <a:t> </a:t>
            </a:r>
            <a:r>
              <a:rPr kumimoji="0" lang="en-US" sz="2600" b="0" i="0" u="none" strike="noStrike" kern="0" cap="none" spc="0" normalizeH="0" baseline="0" noProof="0" dirty="0" err="1" smtClean="0">
                <a:ln>
                  <a:noFill/>
                </a:ln>
                <a:solidFill>
                  <a:schemeClr val="tx1"/>
                </a:solidFill>
                <a:effectLst/>
                <a:uLnTx/>
                <a:uFillTx/>
                <a:latin typeface="Georgia" pitchFamily="18" charset="0"/>
              </a:rPr>
              <a:t>concetrations</a:t>
            </a:r>
            <a:r>
              <a:rPr kumimoji="0" lang="en-US" sz="2600" b="0" i="0" u="none" strike="noStrike" kern="0" cap="none" spc="0" normalizeH="0" baseline="0" noProof="0" dirty="0" smtClean="0">
                <a:ln>
                  <a:noFill/>
                </a:ln>
                <a:solidFill>
                  <a:schemeClr val="tx1"/>
                </a:solidFill>
                <a:effectLst/>
                <a:uLnTx/>
                <a:uFillTx/>
                <a:latin typeface="Georgia" pitchFamily="18" charset="0"/>
              </a:rPr>
              <a:t> &lt;80g/l (severely </a:t>
            </a:r>
            <a:r>
              <a:rPr kumimoji="0" lang="en-US" sz="2600" b="0" i="0" u="none" strike="noStrike" kern="0" cap="none" spc="0" normalizeH="0" baseline="0" noProof="0" dirty="0" err="1" smtClean="0">
                <a:ln>
                  <a:noFill/>
                </a:ln>
                <a:solidFill>
                  <a:schemeClr val="tx1"/>
                </a:solidFill>
                <a:effectLst/>
                <a:uLnTx/>
                <a:uFillTx/>
                <a:latin typeface="Georgia" pitchFamily="18" charset="0"/>
              </a:rPr>
              <a:t>anaemic</a:t>
            </a:r>
            <a:r>
              <a:rPr kumimoji="0" lang="en-US" sz="2600" b="0" i="0" u="none" strike="noStrike" kern="0" cap="none" spc="0" normalizeH="0" baseline="0" noProof="0" dirty="0" smtClean="0">
                <a:ln>
                  <a:noFill/>
                </a:ln>
                <a:solidFill>
                  <a:schemeClr val="tx1"/>
                </a:solidFill>
                <a:effectLst/>
                <a:uLnTx/>
                <a:uFillTx/>
                <a:latin typeface="Georgia" pitchFamily="18" charset="0"/>
              </a:rPr>
              <a:t>) were provided with iron tablets as per National guidelines and </a:t>
            </a:r>
            <a:r>
              <a:rPr kumimoji="0" lang="en-US" sz="2600" b="0" i="0" u="none" strike="noStrike" kern="0" cap="none" spc="0" normalizeH="0" baseline="0" noProof="0" dirty="0" err="1" smtClean="0">
                <a:ln>
                  <a:noFill/>
                </a:ln>
                <a:solidFill>
                  <a:schemeClr val="tx1"/>
                </a:solidFill>
                <a:effectLst/>
                <a:uLnTx/>
                <a:uFillTx/>
                <a:latin typeface="Georgia" pitchFamily="18" charset="0"/>
              </a:rPr>
              <a:t>albendazole</a:t>
            </a:r>
            <a:r>
              <a:rPr kumimoji="0" lang="en-US" sz="2600" b="0" i="0" u="none" strike="noStrike" kern="0" cap="none" spc="0" normalizeH="0" baseline="0" noProof="0" dirty="0" smtClean="0">
                <a:ln>
                  <a:noFill/>
                </a:ln>
                <a:solidFill>
                  <a:schemeClr val="tx1"/>
                </a:solidFill>
                <a:effectLst/>
                <a:uLnTx/>
                <a:uFillTx/>
                <a:latin typeface="Georgia" pitchFamily="18" charset="0"/>
              </a:rPr>
              <a:t> treatment.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c-powerpoint-template">
  <a:themeElements>
    <a:clrScheme name="stc-powerpoin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c-powerpoint-templat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bg1"/>
            </a:solidFill>
            <a:effectLst/>
            <a:latin typeface="GillSan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bg1"/>
            </a:solidFill>
            <a:effectLst/>
            <a:latin typeface="GillSans" pitchFamily="34" charset="0"/>
          </a:defRPr>
        </a:defPPr>
      </a:lstStyle>
    </a:lnDef>
  </a:objectDefaults>
  <a:extraClrSchemeLst>
    <a:extraClrScheme>
      <a:clrScheme name="stc-powerpoin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c-powerpoint-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c-powerpoint-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c-powerpoint-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c-powerpoint-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c-powerpoint-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c-powerpoint-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c-powerpoint-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c-powerpoint-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c-powerpoint-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c-powerpoint-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c-powerpoint-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Sans"/>
        <a:ea typeface=""/>
        <a:cs typeface=""/>
      </a:majorFont>
      <a:minorFont>
        <a:latin typeface="Gill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bg1"/>
            </a:solidFill>
            <a:effectLst/>
            <a:latin typeface="GillSan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bg1"/>
            </a:solidFill>
            <a:effectLst/>
            <a:latin typeface="GillSans"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stc-powerpoint-template</Template>
  <TotalTime>3241</TotalTime>
  <Words>2558</Words>
  <Application>Microsoft Office PowerPoint</Application>
  <PresentationFormat>On-screen Show (4:3)</PresentationFormat>
  <Paragraphs>462</Paragraphs>
  <Slides>35</Slides>
  <Notes>24</Notes>
  <HiddenSlides>2</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stc-powerpoint-template</vt:lpstr>
      <vt:lpstr>Default Design</vt:lpstr>
      <vt:lpstr>Needs Assessment of Malaria in Schools in Malawi </vt:lpstr>
      <vt:lpstr>Slide 2</vt:lpstr>
      <vt:lpstr>Methods  </vt:lpstr>
      <vt:lpstr>Survey Site and Schools Sampled</vt:lpstr>
      <vt:lpstr>Sampling </vt:lpstr>
      <vt:lpstr>Education Assessments </vt:lpstr>
      <vt:lpstr>Education Assessments cont.</vt:lpstr>
      <vt:lpstr>Health Assessments</vt:lpstr>
      <vt:lpstr>Slide 9</vt:lpstr>
      <vt:lpstr>Sociodemographic, behavioural and school information</vt:lpstr>
      <vt:lpstr>Results </vt:lpstr>
      <vt:lpstr>Sample Description </vt:lpstr>
      <vt:lpstr>Prevalence of P.falciparum infection by school  (error bars denote 95% binomial confidence intervals). </vt:lpstr>
      <vt:lpstr>Prevalence of P.falciparum infection by Educational Zone   (error bars denote 95% binomial confidence intervals). </vt:lpstr>
      <vt:lpstr>Slide 15</vt:lpstr>
      <vt:lpstr>Prevalence of anaemia by school  (error bars denote 95% binomial confidence intervals). </vt:lpstr>
      <vt:lpstr>Slide 17</vt:lpstr>
      <vt:lpstr>Slide 18</vt:lpstr>
      <vt:lpstr>Reported Mosquito Net Use</vt:lpstr>
      <vt:lpstr>Mapping the Prevalence of P.falciparum infection at the schools. </vt:lpstr>
      <vt:lpstr>Mapping the Prevalence of anaemia at the schools alongside P.falciparum infection. </vt:lpstr>
      <vt:lpstr>Mapping the Prevalence of mosquito net use at the schools alongside P.falciparum infection. </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Company>StC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Title, in Gill Sans</dc:title>
  <dc:creator>Administrator</dc:creator>
  <cp:lastModifiedBy>ESACIPAC</cp:lastModifiedBy>
  <cp:revision>195</cp:revision>
  <dcterms:created xsi:type="dcterms:W3CDTF">2012-06-18T13:33:06Z</dcterms:created>
  <dcterms:modified xsi:type="dcterms:W3CDTF">2012-06-22T12:01:49Z</dcterms:modified>
</cp:coreProperties>
</file>