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71" r:id="rId2"/>
    <p:sldId id="282" r:id="rId3"/>
    <p:sldId id="268" r:id="rId4"/>
    <p:sldId id="280" r:id="rId5"/>
    <p:sldId id="272" r:id="rId6"/>
    <p:sldId id="273" r:id="rId7"/>
    <p:sldId id="274" r:id="rId8"/>
    <p:sldId id="263" r:id="rId9"/>
    <p:sldId id="277" r:id="rId10"/>
    <p:sldId id="276" r:id="rId11"/>
    <p:sldId id="275" r:id="rId12"/>
    <p:sldId id="262" r:id="rId13"/>
    <p:sldId id="289" r:id="rId14"/>
    <p:sldId id="259" r:id="rId15"/>
    <p:sldId id="260" r:id="rId16"/>
    <p:sldId id="283" r:id="rId17"/>
    <p:sldId id="284" r:id="rId18"/>
    <p:sldId id="285" r:id="rId19"/>
    <p:sldId id="287" r:id="rId20"/>
    <p:sldId id="286" r:id="rId21"/>
    <p:sldId id="279" r:id="rId22"/>
    <p:sldId id="288" r:id="rId23"/>
    <p:sldId id="293" r:id="rId24"/>
    <p:sldId id="295" r:id="rId25"/>
    <p:sldId id="294" r:id="rId26"/>
    <p:sldId id="291" r:id="rId27"/>
    <p:sldId id="290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949089-3784-4845-9EF4-4E7477B73740}" type="datetimeFigureOut">
              <a:rPr lang="en-US" smtClean="0"/>
              <a:t>6/22/2012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865ACB-A856-4917-AE85-402BECEF6262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865ACB-A856-4917-AE85-402BECEF6262}" type="slidenum">
              <a:rPr lang="en-GB" smtClean="0"/>
              <a:t>26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261A9-FCD3-4E3A-BF27-C07EBA4AE436}" type="datetimeFigureOut">
              <a:rPr lang="en-US" smtClean="0"/>
              <a:pPr/>
              <a:t>6/22/2012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AB082-02DD-44DA-9A79-4B4D158E8C5F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261A9-FCD3-4E3A-BF27-C07EBA4AE436}" type="datetimeFigureOut">
              <a:rPr lang="en-US" smtClean="0"/>
              <a:pPr/>
              <a:t>6/22/2012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AB082-02DD-44DA-9A79-4B4D158E8C5F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261A9-FCD3-4E3A-BF27-C07EBA4AE436}" type="datetimeFigureOut">
              <a:rPr lang="en-US" smtClean="0"/>
              <a:pPr/>
              <a:t>6/22/2012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AB082-02DD-44DA-9A79-4B4D158E8C5F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261A9-FCD3-4E3A-BF27-C07EBA4AE436}" type="datetimeFigureOut">
              <a:rPr lang="en-US" smtClean="0"/>
              <a:pPr/>
              <a:t>6/22/2012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AB082-02DD-44DA-9A79-4B4D158E8C5F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261A9-FCD3-4E3A-BF27-C07EBA4AE436}" type="datetimeFigureOut">
              <a:rPr lang="en-US" smtClean="0"/>
              <a:pPr/>
              <a:t>6/22/2012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AB082-02DD-44DA-9A79-4B4D158E8C5F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261A9-FCD3-4E3A-BF27-C07EBA4AE436}" type="datetimeFigureOut">
              <a:rPr lang="en-US" smtClean="0"/>
              <a:pPr/>
              <a:t>6/22/2012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AB082-02DD-44DA-9A79-4B4D158E8C5F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261A9-FCD3-4E3A-BF27-C07EBA4AE436}" type="datetimeFigureOut">
              <a:rPr lang="en-US" smtClean="0"/>
              <a:pPr/>
              <a:t>6/22/2012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AB082-02DD-44DA-9A79-4B4D158E8C5F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261A9-FCD3-4E3A-BF27-C07EBA4AE436}" type="datetimeFigureOut">
              <a:rPr lang="en-US" smtClean="0"/>
              <a:pPr/>
              <a:t>6/22/2012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AB082-02DD-44DA-9A79-4B4D158E8C5F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261A9-FCD3-4E3A-BF27-C07EBA4AE436}" type="datetimeFigureOut">
              <a:rPr lang="en-US" smtClean="0"/>
              <a:pPr/>
              <a:t>6/22/2012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AB082-02DD-44DA-9A79-4B4D158E8C5F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261A9-FCD3-4E3A-BF27-C07EBA4AE436}" type="datetimeFigureOut">
              <a:rPr lang="en-US" smtClean="0"/>
              <a:pPr/>
              <a:t>6/22/2012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AB082-02DD-44DA-9A79-4B4D158E8C5F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261A9-FCD3-4E3A-BF27-C07EBA4AE436}" type="datetimeFigureOut">
              <a:rPr lang="en-US" smtClean="0"/>
              <a:pPr/>
              <a:t>6/22/2012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AB082-02DD-44DA-9A79-4B4D158E8C5F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D261A9-FCD3-4E3A-BF27-C07EBA4AE436}" type="datetimeFigureOut">
              <a:rPr lang="en-US" smtClean="0"/>
              <a:pPr/>
              <a:t>6/22/2012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3AB082-02DD-44DA-9A79-4B4D158E8C5F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OVC  PROGRAMMING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Presentation by Gertrude </a:t>
            </a:r>
            <a:r>
              <a:rPr lang="en-GB" dirty="0" err="1" smtClean="0"/>
              <a:t>Chanda</a:t>
            </a:r>
            <a:endParaRPr lang="en-GB" dirty="0" smtClean="0"/>
          </a:p>
          <a:p>
            <a:r>
              <a:rPr lang="en-GB" dirty="0" smtClean="0"/>
              <a:t>WORLD VISION ZAMBIA</a:t>
            </a:r>
            <a:endParaRPr lang="en-GB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Targets for OVC enrolment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STEPS OVC </a:t>
            </a:r>
            <a:r>
              <a:rPr lang="en-US" dirty="0" err="1" smtClean="0"/>
              <a:t>utilises</a:t>
            </a:r>
            <a:r>
              <a:rPr lang="en-US" dirty="0" smtClean="0"/>
              <a:t>  </a:t>
            </a:r>
            <a:r>
              <a:rPr lang="en-US" dirty="0"/>
              <a:t>existing community care coalitions (CCCs), volunteer caregivers, local partners, and community </a:t>
            </a:r>
            <a:r>
              <a:rPr lang="en-US" dirty="0" smtClean="0"/>
              <a:t>committees.</a:t>
            </a:r>
          </a:p>
          <a:p>
            <a:pPr>
              <a:buNone/>
            </a:pPr>
            <a:r>
              <a:rPr lang="en-US" dirty="0" smtClean="0"/>
              <a:t>Targeting priorities for new OVC enrollment:</a:t>
            </a:r>
            <a:endParaRPr lang="en-GB" dirty="0" smtClean="0"/>
          </a:p>
          <a:p>
            <a:pPr lvl="0"/>
            <a:r>
              <a:rPr lang="en-US" dirty="0" smtClean="0"/>
              <a:t>Elderly headed and child headed households</a:t>
            </a:r>
            <a:endParaRPr lang="en-GB" dirty="0" smtClean="0"/>
          </a:p>
          <a:p>
            <a:pPr lvl="0"/>
            <a:r>
              <a:rPr lang="en-US" dirty="0" smtClean="0"/>
              <a:t>Children with disabilities </a:t>
            </a:r>
            <a:endParaRPr lang="en-US" dirty="0" smtClean="0"/>
          </a:p>
          <a:p>
            <a:pPr lvl="0"/>
            <a:r>
              <a:rPr lang="en-US" dirty="0" smtClean="0"/>
              <a:t>Community defined poverty areas such as children from polygamous  homes</a:t>
            </a:r>
            <a:endParaRPr lang="en-GB" dirty="0" smtClean="0"/>
          </a:p>
          <a:p>
            <a:endParaRPr lang="en-US" dirty="0" smtClean="0"/>
          </a:p>
          <a:p>
            <a:endParaRPr lang="en-GB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Educational  support.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en-GB" dirty="0" smtClean="0"/>
          </a:p>
          <a:p>
            <a:r>
              <a:rPr lang="en-GB" dirty="0" smtClean="0"/>
              <a:t> Provides uniforms and pays school  fees for OVC</a:t>
            </a:r>
            <a:endParaRPr lang="en-GB" dirty="0" smtClean="0"/>
          </a:p>
          <a:p>
            <a:r>
              <a:rPr lang="en-GB" dirty="0" smtClean="0"/>
              <a:t>STEPS </a:t>
            </a:r>
            <a:r>
              <a:rPr lang="en-GB" dirty="0" smtClean="0"/>
              <a:t>Provides </a:t>
            </a:r>
            <a:r>
              <a:rPr lang="en-GB" dirty="0" smtClean="0"/>
              <a:t>teacher education services for Community schools</a:t>
            </a:r>
            <a:r>
              <a:rPr lang="en-GB" dirty="0" smtClean="0"/>
              <a:t>.</a:t>
            </a:r>
            <a:endParaRPr lang="en-GB" dirty="0" smtClean="0"/>
          </a:p>
          <a:p>
            <a:r>
              <a:rPr lang="en-GB" dirty="0" smtClean="0"/>
              <a:t>During school holidays teachers from community schools go through teaching enrichment facilitated   by the Ministry of </a:t>
            </a:r>
            <a:r>
              <a:rPr lang="en-GB" dirty="0" smtClean="0"/>
              <a:t>Education</a:t>
            </a:r>
          </a:p>
          <a:p>
            <a:r>
              <a:rPr lang="en-GB" dirty="0" smtClean="0"/>
              <a:t>Construction of  schools under sponsorship funding  to improve educational infrastructure </a:t>
            </a:r>
          </a:p>
          <a:p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Shelter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dirty="0" smtClean="0"/>
          </a:p>
          <a:p>
            <a:r>
              <a:rPr lang="en-GB" dirty="0" smtClean="0"/>
              <a:t>Rehabilitate </a:t>
            </a:r>
            <a:r>
              <a:rPr lang="en-GB" dirty="0" smtClean="0"/>
              <a:t>homes and even build new ones  particularly for Child headed and grandparent headed households.</a:t>
            </a:r>
          </a:p>
          <a:p>
            <a:r>
              <a:rPr lang="en-GB" dirty="0" smtClean="0"/>
              <a:t>Communities  Identify needy households and community participate by moulding blocks and construction</a:t>
            </a:r>
            <a:r>
              <a:rPr lang="en-GB" dirty="0" smtClean="0"/>
              <a:t>.</a:t>
            </a:r>
          </a:p>
          <a:p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OVC LODGINGS FOR A FAMILY OF 5</a:t>
            </a:r>
            <a:endParaRPr lang="en-GB" dirty="0"/>
          </a:p>
        </p:txBody>
      </p:sp>
      <p:pic>
        <p:nvPicPr>
          <p:cNvPr id="4" name="Content Placeholder 3" descr="IMG_002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85852" y="1643051"/>
            <a:ext cx="7143800" cy="4929222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Health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Construction of Health centres to promote access to health services.</a:t>
            </a:r>
          </a:p>
          <a:p>
            <a:r>
              <a:rPr lang="en-GB" dirty="0" smtClean="0">
                <a:latin typeface="Arial" pitchFamily="34" charset="0"/>
                <a:cs typeface="Arial" pitchFamily="34" charset="0"/>
              </a:rPr>
              <a:t>Promotion of  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growth monitoring  for under 5 children. ( Fuel and transport  for health personnel)</a:t>
            </a:r>
            <a:endParaRPr lang="en-GB" dirty="0">
              <a:latin typeface="Arial" pitchFamily="34" charset="0"/>
              <a:cs typeface="Arial" pitchFamily="34" charset="0"/>
            </a:endParaRPr>
          </a:p>
          <a:p>
            <a:r>
              <a:rPr lang="en-GB" dirty="0" smtClean="0">
                <a:latin typeface="Arial" pitchFamily="34" charset="0"/>
                <a:cs typeface="Arial" pitchFamily="34" charset="0"/>
              </a:rPr>
              <a:t>Rehabilitation of underweight children( Mothers of underweight  children are recruited into  community  rehabilitation group. Facilitators with community members develop Children’s menus with locally available food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. ( maternal and child health staff in place)</a:t>
            </a:r>
          </a:p>
          <a:p>
            <a:r>
              <a:rPr lang="en-GB" dirty="0" smtClean="0">
                <a:latin typeface="Arial" pitchFamily="34" charset="0"/>
                <a:cs typeface="Arial" pitchFamily="34" charset="0"/>
              </a:rPr>
              <a:t>Sponsorship as necessary for specialised treatments such as hear surgeries and cancer treatments</a:t>
            </a:r>
            <a:endParaRPr lang="en-GB" dirty="0" smtClean="0"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Recruitment  and training of  caregivers </a:t>
            </a:r>
          </a:p>
          <a:p>
            <a:endParaRPr lang="en-GB" dirty="0" smtClean="0">
              <a:latin typeface="Arial" pitchFamily="34" charset="0"/>
              <a:cs typeface="Arial" pitchFamily="34" charset="0"/>
            </a:endParaRPr>
          </a:p>
          <a:p>
            <a:endParaRPr lang="en-GB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Health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None/>
            </a:pPr>
            <a:r>
              <a:rPr lang="en-US" b="1" dirty="0" smtClean="0"/>
              <a:t>Distribution </a:t>
            </a:r>
            <a:r>
              <a:rPr lang="en-US" b="1" dirty="0"/>
              <a:t>of caregiver kits and </a:t>
            </a:r>
            <a:r>
              <a:rPr lang="en-US" b="1" dirty="0" smtClean="0"/>
              <a:t>refills</a:t>
            </a:r>
            <a:endParaRPr lang="en-GB" dirty="0"/>
          </a:p>
          <a:p>
            <a:r>
              <a:rPr lang="en-US" dirty="0"/>
              <a:t>Most of these will come </a:t>
            </a:r>
            <a:r>
              <a:rPr lang="en-US" dirty="0" smtClean="0"/>
              <a:t>through Gifts in Kind (GIK) </a:t>
            </a:r>
            <a:r>
              <a:rPr lang="en-US" dirty="0"/>
              <a:t>and Caregivers </a:t>
            </a:r>
            <a:r>
              <a:rPr lang="en-US" dirty="0" smtClean="0"/>
              <a:t> </a:t>
            </a:r>
            <a:r>
              <a:rPr lang="en-US" dirty="0"/>
              <a:t>receive refills regularly through the support of Palliative Care Association of Zambia in the second year while transitioning to Ministry of Health for sustainability in the third year</a:t>
            </a:r>
            <a:endParaRPr lang="en-GB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CHILD PROTECTION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dirty="0" smtClean="0"/>
              <a:t> Among Protection issues facing OVCs  is violence directed at children  with poverty underpinnings such as :</a:t>
            </a:r>
          </a:p>
          <a:p>
            <a:r>
              <a:rPr lang="en-GB" dirty="0" smtClean="0"/>
              <a:t>Forced early marriages</a:t>
            </a:r>
          </a:p>
          <a:p>
            <a:r>
              <a:rPr lang="en-GB" dirty="0" smtClean="0"/>
              <a:t>Property grabbing</a:t>
            </a:r>
          </a:p>
          <a:p>
            <a:r>
              <a:rPr lang="en-GB" dirty="0" smtClean="0"/>
              <a:t>Harmful cultural practices  that put OVC particularly at risk of sexual exploitation  and physical violence.</a:t>
            </a:r>
            <a:endParaRPr lang="en-GB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Nine years, married and pregnant</a:t>
            </a:r>
            <a:endParaRPr lang="en-GB" dirty="0"/>
          </a:p>
        </p:txBody>
      </p:sp>
      <p:pic>
        <p:nvPicPr>
          <p:cNvPr id="4" name="Content Placeholder 3" descr="An advocacy facilitator with a pregant child explaining the consequences of child preganc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43041" y="1600200"/>
            <a:ext cx="5429289" cy="4525963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Hunger </a:t>
            </a:r>
            <a:endParaRPr lang="en-GB" dirty="0"/>
          </a:p>
        </p:txBody>
      </p:sp>
      <p:pic>
        <p:nvPicPr>
          <p:cNvPr id="6" name="Content Placeholder 5" descr="Chilesha - Kalomo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4414" y="1785926"/>
            <a:ext cx="6072230" cy="4429156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Child protection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endParaRPr lang="en-GB" dirty="0" smtClean="0"/>
          </a:p>
          <a:p>
            <a:r>
              <a:rPr lang="en-GB" dirty="0" smtClean="0"/>
              <a:t>Community training </a:t>
            </a:r>
            <a:r>
              <a:rPr lang="en-GB" dirty="0" smtClean="0"/>
              <a:t>in Child  </a:t>
            </a:r>
            <a:r>
              <a:rPr lang="en-GB" dirty="0" smtClean="0"/>
              <a:t>protection legislation </a:t>
            </a:r>
            <a:endParaRPr lang="en-GB" dirty="0" smtClean="0"/>
          </a:p>
          <a:p>
            <a:r>
              <a:rPr lang="en-GB" dirty="0" smtClean="0"/>
              <a:t>Increasing  face to face engagement between community members and child protection agencies.</a:t>
            </a:r>
          </a:p>
          <a:p>
            <a:r>
              <a:rPr lang="en-GB" dirty="0" smtClean="0"/>
              <a:t>Development of community based protection mechanisms. </a:t>
            </a:r>
            <a:endParaRPr lang="en-GB" dirty="0" smtClean="0"/>
          </a:p>
          <a:p>
            <a:r>
              <a:rPr lang="en-GB" dirty="0" smtClean="0"/>
              <a:t>Code of conduct for staff, visitors and  consultants.</a:t>
            </a:r>
          </a:p>
          <a:p>
            <a:r>
              <a:rPr lang="en-GB" dirty="0" smtClean="0"/>
              <a:t>Collaboration  with police to follow through  protection incidences.</a:t>
            </a:r>
          </a:p>
          <a:p>
            <a:r>
              <a:rPr lang="en-GB" dirty="0" smtClean="0"/>
              <a:t>Community awareness in disability inclusion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WORLD VISION CONSTITUENCY </a:t>
            </a:r>
            <a:br>
              <a:rPr lang="en-GB" dirty="0" smtClean="0"/>
            </a:br>
            <a:endParaRPr lang="en-GB" dirty="0"/>
          </a:p>
        </p:txBody>
      </p:sp>
      <p:pic>
        <p:nvPicPr>
          <p:cNvPr id="4" name="Content Placeholder 3" descr="IMG_633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77528" y="1600200"/>
            <a:ext cx="6788944" cy="4525963"/>
          </a:xfr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Impoverished  by harmful cultural practices</a:t>
            </a:r>
            <a:endParaRPr lang="en-GB" dirty="0"/>
          </a:p>
        </p:txBody>
      </p:sp>
      <p:pic>
        <p:nvPicPr>
          <p:cNvPr id="4" name="Content Placeholder 3" descr="DSC0094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>Training CBOs in protection</a:t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pic>
        <p:nvPicPr>
          <p:cNvPr id="4" name="Content Placeholder 3" descr="KEEMBE TRAINING  INSPECTOR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14481" y="1600200"/>
            <a:ext cx="5131816" cy="4525963"/>
          </a:xfr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PYSCHO SOCIAL SUPPORT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b="1" dirty="0" smtClean="0"/>
              <a:t>Facilitates  group therapy for traumatised Children</a:t>
            </a:r>
            <a:r>
              <a:rPr lang="en-GB" dirty="0" smtClean="0"/>
              <a:t>.  (Identified by CCC)</a:t>
            </a:r>
          </a:p>
          <a:p>
            <a:r>
              <a:rPr lang="en-GB" dirty="0" smtClean="0"/>
              <a:t>Counselling is at group level- and groups meet week for 3-4 months</a:t>
            </a:r>
          </a:p>
          <a:p>
            <a:r>
              <a:rPr lang="en-GB" dirty="0" smtClean="0"/>
              <a:t>Appropriate action is taken from the children’s stories- Some abuses are </a:t>
            </a:r>
            <a:r>
              <a:rPr lang="en-GB" dirty="0" smtClean="0"/>
              <a:t>prosecuted</a:t>
            </a:r>
          </a:p>
          <a:p>
            <a:r>
              <a:rPr lang="en-GB" dirty="0" smtClean="0"/>
              <a:t> </a:t>
            </a:r>
            <a:r>
              <a:rPr lang="en-GB" dirty="0" smtClean="0"/>
              <a:t>Connecting individual children to services</a:t>
            </a:r>
          </a:p>
          <a:p>
            <a:r>
              <a:rPr lang="en-GB" dirty="0" smtClean="0"/>
              <a:t>Provision of transport to access services</a:t>
            </a:r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WVI programming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 goal of  WVI programming is  the sustained  well being of children within family and community and  especially the most vulnerable</a:t>
            </a:r>
            <a:endParaRPr lang="en-GB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CWBO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To ensure  this commitment becomes  standard practice, WV developed a set of Child Well being outcomes  (CWBO) based on extensive  research and wide consultation within  WV and other organisations. The CWBO’s provide a practical, operational explanation of the results  WV seeks expressed in plain language  for staff, children, communities and donors.</a:t>
            </a:r>
            <a:endParaRPr lang="en-GB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Child well being outcomes</a:t>
            </a:r>
            <a:endParaRPr lang="en-GB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1857364"/>
            <a:ext cx="8286807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LEAP: </a:t>
            </a:r>
            <a:r>
              <a:rPr lang="en-GB" sz="2800" dirty="0" smtClean="0"/>
              <a:t>LEARNING THROUGH EVALUATION WITH ACCOUNTABILITY AND PLANNING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LEAP is the World Vision  approach to design, monitoring and evaluation.</a:t>
            </a:r>
          </a:p>
          <a:p>
            <a:r>
              <a:rPr lang="en-GB" dirty="0" smtClean="0"/>
              <a:t>Since its introduction in 2005, there has been improvements in  effectiveness  of programme planning and  implementation.</a:t>
            </a:r>
          </a:p>
          <a:p>
            <a:r>
              <a:rPr lang="en-GB" dirty="0" smtClean="0"/>
              <a:t>All programmes integrate advocacy, Gender, Protection</a:t>
            </a:r>
            <a:r>
              <a:rPr lang="en-GB" dirty="0" smtClean="0"/>
              <a:t>, Christian </a:t>
            </a:r>
            <a:r>
              <a:rPr lang="en-GB" dirty="0" smtClean="0"/>
              <a:t>Commitments in  initiatives  to  improve project/ programme effectiveness.</a:t>
            </a:r>
            <a:endParaRPr lang="en-GB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Monitoring and Evaluation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q"/>
            </a:pPr>
            <a:r>
              <a:rPr lang="en-GB" dirty="0" smtClean="0"/>
              <a:t>Programme designs follow  strict  LEAP Procedures.</a:t>
            </a:r>
          </a:p>
          <a:p>
            <a:pPr>
              <a:buFont typeface="Wingdings" pitchFamily="2" charset="2"/>
              <a:buChar char="q"/>
            </a:pPr>
            <a:r>
              <a:rPr lang="en-GB" dirty="0" smtClean="0"/>
              <a:t> </a:t>
            </a:r>
            <a:r>
              <a:rPr lang="en-GB" dirty="0" smtClean="0"/>
              <a:t>Indicator definitions take up a larger segment of </a:t>
            </a:r>
            <a:r>
              <a:rPr lang="en-GB" dirty="0" err="1" smtClean="0"/>
              <a:t>logframes</a:t>
            </a:r>
            <a:r>
              <a:rPr lang="en-GB" dirty="0" smtClean="0"/>
              <a:t>    </a:t>
            </a:r>
          </a:p>
          <a:p>
            <a:pPr>
              <a:buFont typeface="Wingdings" pitchFamily="2" charset="2"/>
              <a:buChar char="q"/>
            </a:pPr>
            <a:r>
              <a:rPr lang="en-GB" dirty="0" smtClean="0"/>
              <a:t>All  Programmes have M&amp;E staff.</a:t>
            </a:r>
          </a:p>
          <a:p>
            <a:pPr>
              <a:buFont typeface="Wingdings" pitchFamily="2" charset="2"/>
              <a:buChar char="q"/>
            </a:pPr>
            <a:r>
              <a:rPr lang="en-GB" dirty="0" smtClean="0"/>
              <a:t> </a:t>
            </a:r>
            <a:r>
              <a:rPr lang="en-GB" dirty="0" smtClean="0"/>
              <a:t>DME procedures include learning and  reflection each year  for the various programmes and projects  to  monitor direction  and impact of projects. Beneficiaries and  other interest groups participate in the reflection.</a:t>
            </a:r>
          </a:p>
          <a:p>
            <a:pPr>
              <a:buFont typeface="Wingdings" pitchFamily="2" charset="2"/>
              <a:buChar char="q"/>
            </a:pPr>
            <a:r>
              <a:rPr lang="en-GB" dirty="0" smtClean="0"/>
              <a:t>Evaluation- Midterm evaluation and  Summative </a:t>
            </a:r>
          </a:p>
          <a:p>
            <a:pPr>
              <a:buFont typeface="Wingdings" pitchFamily="2" charset="2"/>
              <a:buChar char="q"/>
            </a:pPr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background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GB" dirty="0" smtClean="0"/>
              <a:t>Providing care and support to the OVC  is one of the biggest challenges facing the Zambian Government as growing  numbers of  OVC overwhelm    resources.</a:t>
            </a:r>
          </a:p>
          <a:p>
            <a:pPr>
              <a:buFont typeface="Wingdings" pitchFamily="2" charset="2"/>
              <a:buChar char="q"/>
            </a:pPr>
            <a:r>
              <a:rPr lang="en-GB" dirty="0" smtClean="0"/>
              <a:t>Partners, International and local have come along side government, communities and individual  families and children to provide support.</a:t>
            </a:r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WHOS IS PROVIDING SUPPORT to OVC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4800" dirty="0" smtClean="0">
                <a:latin typeface="Aparajita" pitchFamily="34" charset="0"/>
                <a:cs typeface="Aparajita" pitchFamily="34" charset="0"/>
              </a:rPr>
              <a:t>Governments</a:t>
            </a:r>
          </a:p>
          <a:p>
            <a:r>
              <a:rPr lang="en-GB" sz="4800" dirty="0" smtClean="0">
                <a:latin typeface="Aparajita" pitchFamily="34" charset="0"/>
                <a:cs typeface="Aparajita" pitchFamily="34" charset="0"/>
              </a:rPr>
              <a:t>International organisations</a:t>
            </a:r>
          </a:p>
          <a:p>
            <a:r>
              <a:rPr lang="en-GB" sz="4800" dirty="0" smtClean="0">
                <a:latin typeface="Aparajita" pitchFamily="34" charset="0"/>
                <a:cs typeface="Aparajita" pitchFamily="34" charset="0"/>
              </a:rPr>
              <a:t>Community based organisations</a:t>
            </a:r>
          </a:p>
          <a:p>
            <a:r>
              <a:rPr lang="en-GB" sz="4800" dirty="0" smtClean="0">
                <a:latin typeface="Aparajita" pitchFamily="34" charset="0"/>
                <a:cs typeface="Aparajita" pitchFamily="34" charset="0"/>
              </a:rPr>
              <a:t>Faith based </a:t>
            </a:r>
          </a:p>
          <a:p>
            <a:r>
              <a:rPr lang="en-GB" sz="4800" dirty="0" smtClean="0">
                <a:latin typeface="Aparajita" pitchFamily="34" charset="0"/>
                <a:cs typeface="Aparajita" pitchFamily="34" charset="0"/>
              </a:rPr>
              <a:t>Local NGOS</a:t>
            </a:r>
            <a:endParaRPr lang="en-GB" sz="4800" dirty="0">
              <a:latin typeface="Aparajita" pitchFamily="34" charset="0"/>
              <a:cs typeface="Aparajita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Partnerships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D</a:t>
            </a:r>
            <a:r>
              <a:rPr lang="en-GB" dirty="0" smtClean="0"/>
              <a:t>ata </a:t>
            </a:r>
            <a:r>
              <a:rPr lang="en-GB" dirty="0" smtClean="0"/>
              <a:t>on contributions  by collaborating partners  is inadequate, </a:t>
            </a:r>
            <a:r>
              <a:rPr lang="en-GB" dirty="0" smtClean="0"/>
              <a:t>acknowledgment is made  on </a:t>
            </a:r>
            <a:r>
              <a:rPr lang="en-GB" dirty="0" smtClean="0"/>
              <a:t>Contributions made  </a:t>
            </a:r>
            <a:r>
              <a:rPr lang="en-GB" dirty="0" smtClean="0"/>
              <a:t>by the US </a:t>
            </a:r>
            <a:r>
              <a:rPr lang="en-GB" dirty="0" smtClean="0"/>
              <a:t>Government through </a:t>
            </a:r>
            <a:r>
              <a:rPr lang="en-GB" dirty="0" smtClean="0"/>
              <a:t>PEPFAR . USG PEPFAR  funding through  various partners   has provided  more  than 29% of OVC support through various partners reaching more than  695,000 OVCs</a:t>
            </a:r>
            <a:r>
              <a:rPr lang="en-GB" dirty="0" smtClean="0"/>
              <a:t>.</a:t>
            </a:r>
            <a:endParaRPr lang="en-GB" dirty="0" smtClean="0"/>
          </a:p>
          <a:p>
            <a:r>
              <a:rPr lang="en-GB" dirty="0" smtClean="0"/>
              <a:t>Individual  and Corporate Sponsors of  World Vision -  More than 1.5million   people in WVZ partner communities   are impacted by  world vision </a:t>
            </a:r>
            <a:r>
              <a:rPr lang="en-GB" dirty="0" smtClean="0"/>
              <a:t>Z</a:t>
            </a:r>
            <a:r>
              <a:rPr lang="en-GB" dirty="0" smtClean="0"/>
              <a:t>ambia  Sponsorship  programming in  poor communities.</a:t>
            </a:r>
          </a:p>
          <a:p>
            <a:r>
              <a:rPr lang="en-GB" dirty="0" smtClean="0"/>
              <a:t>Catholic Church  has played a major role in providing  palliative care  and run most of the hospices</a:t>
            </a:r>
            <a:endParaRPr lang="en-GB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SERVICE DOMAINS</a:t>
            </a:r>
            <a:endParaRPr lang="en-GB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44" y="1714488"/>
            <a:ext cx="8572560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2700" dirty="0" smtClean="0"/>
              <a:t/>
            </a:r>
            <a:br>
              <a:rPr lang="en-GB" sz="2700" dirty="0" smtClean="0"/>
            </a:br>
            <a:r>
              <a:rPr lang="en-GB" sz="2700" dirty="0"/>
              <a:t/>
            </a:r>
            <a:br>
              <a:rPr lang="en-GB" sz="2700" dirty="0"/>
            </a:br>
            <a:r>
              <a:rPr lang="en-GB" sz="2700" b="1" dirty="0" smtClean="0">
                <a:latin typeface="Aharoni" pitchFamily="2" charset="-79"/>
                <a:cs typeface="Aharoni" pitchFamily="2" charset="-79"/>
              </a:rPr>
              <a:t>OVC CARE AND SUPPORT</a:t>
            </a:r>
            <a:r>
              <a:rPr lang="en-GB" b="1" dirty="0" smtClean="0">
                <a:latin typeface="Aharoni" pitchFamily="2" charset="-79"/>
                <a:cs typeface="Aharoni" pitchFamily="2" charset="-79"/>
              </a:rPr>
              <a:t/>
            </a:r>
            <a:br>
              <a:rPr lang="en-GB" b="1" dirty="0" smtClean="0">
                <a:latin typeface="Aharoni" pitchFamily="2" charset="-79"/>
                <a:cs typeface="Aharoni" pitchFamily="2" charset="-79"/>
              </a:rPr>
            </a:br>
            <a:r>
              <a:rPr lang="en-GB" sz="2200" b="1" dirty="0" smtClean="0">
                <a:latin typeface="Aharoni" pitchFamily="2" charset="-79"/>
                <a:cs typeface="Aharoni" pitchFamily="2" charset="-79"/>
              </a:rPr>
              <a:t>WORLD VISION AND PARTNERS PROGRAMMATIC  RESPONSE -  THROUGH  STEPS </a:t>
            </a:r>
            <a:r>
              <a:rPr lang="en-GB" sz="2200" b="1" dirty="0" smtClean="0">
                <a:latin typeface="Aharoni" pitchFamily="2" charset="-79"/>
                <a:cs typeface="Aharoni" pitchFamily="2" charset="-79"/>
              </a:rPr>
              <a:t>OVC and SPONSORSHIP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The overall aim of   STEPS OVC  is to Provide  support  to OVCs  within six  key areas: Education, Health care, Food and Nutrition, Child protection, psychosocial support, Shelter and Care. 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smtClean="0"/>
              <a:t>Focus areas  with  Sponsorship and Non sponsorship funding for  the regular programming   in the 35+ districts   is  water and sanitation, Health and HIV, Livelihoods  and Education.</a:t>
            </a:r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600" b="1" u="sng" dirty="0" smtClean="0"/>
              <a:t>STEPS OVC: Basic Care and Support Strategy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Steps OVC is a consortium  under PEPFAR funding with World Vision, as the lead Providing support to OVC  families.</a:t>
            </a:r>
          </a:p>
          <a:p>
            <a:r>
              <a:rPr lang="en-GB" dirty="0" smtClean="0"/>
              <a:t>Consortium members include CARE</a:t>
            </a:r>
            <a:r>
              <a:rPr lang="en-GB" dirty="0" smtClean="0"/>
              <a:t>, Expanded </a:t>
            </a:r>
            <a:r>
              <a:rPr lang="en-GB" dirty="0" smtClean="0"/>
              <a:t>Church Response, Futures </a:t>
            </a:r>
            <a:r>
              <a:rPr lang="en-GB" dirty="0" err="1" smtClean="0"/>
              <a:t>Africare</a:t>
            </a:r>
            <a:r>
              <a:rPr lang="en-GB" dirty="0" smtClean="0"/>
              <a:t>, Catholic Relief Services and 380 Community based organisations.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STEPS </a:t>
            </a:r>
            <a:r>
              <a:rPr lang="en-GB" dirty="0" smtClean="0"/>
              <a:t>OVC and REGULAR WVZ PROGRAMMING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dirty="0"/>
          </a:p>
          <a:p>
            <a:r>
              <a:rPr lang="en-US" dirty="0" smtClean="0"/>
              <a:t>PEPFAR Funding </a:t>
            </a:r>
            <a:r>
              <a:rPr lang="en-US" dirty="0" smtClean="0"/>
              <a:t>is worth  USD 54 million and is  funding OVC responses in all the 74 districts of Zambia and project is ending July 2013</a:t>
            </a:r>
            <a:r>
              <a:rPr lang="en-US" dirty="0" smtClean="0"/>
              <a:t>.</a:t>
            </a:r>
          </a:p>
          <a:p>
            <a:r>
              <a:rPr lang="en-US" dirty="0" smtClean="0"/>
              <a:t>Support to communities  through the regular Sponsorship funding by  World Vision is more than  50 Million USD every year. </a:t>
            </a:r>
          </a:p>
          <a:p>
            <a:r>
              <a:rPr lang="en-US" dirty="0" smtClean="0"/>
              <a:t>The combined funding changes lives for the better but is still a drop in the ocean.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819</TotalTime>
  <Words>990</Words>
  <Application>Microsoft Office PowerPoint</Application>
  <PresentationFormat>On-screen Show (4:3)</PresentationFormat>
  <Paragraphs>97</Paragraphs>
  <Slides>27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Office Theme</vt:lpstr>
      <vt:lpstr>OVC  PROGRAMMING</vt:lpstr>
      <vt:lpstr>WORLD VISION CONSTITUENCY  </vt:lpstr>
      <vt:lpstr>background</vt:lpstr>
      <vt:lpstr>WHOS IS PROVIDING SUPPORT to OVC</vt:lpstr>
      <vt:lpstr>Partnerships</vt:lpstr>
      <vt:lpstr>SERVICE DOMAINS</vt:lpstr>
      <vt:lpstr>  OVC CARE AND SUPPORT WORLD VISION AND PARTNERS PROGRAMMATIC  RESPONSE -  THROUGH  STEPS OVC and SPONSORSHIP </vt:lpstr>
      <vt:lpstr>STEPS OVC: Basic Care and Support Strategy </vt:lpstr>
      <vt:lpstr>STEPS OVC and REGULAR WVZ PROGRAMMING</vt:lpstr>
      <vt:lpstr>Targets for OVC enrolment </vt:lpstr>
      <vt:lpstr>Educational  support.</vt:lpstr>
      <vt:lpstr>Shelter</vt:lpstr>
      <vt:lpstr>OVC LODGINGS FOR A FAMILY OF 5</vt:lpstr>
      <vt:lpstr>Health</vt:lpstr>
      <vt:lpstr>Health</vt:lpstr>
      <vt:lpstr>CHILD PROTECTION</vt:lpstr>
      <vt:lpstr>Nine years, married and pregnant</vt:lpstr>
      <vt:lpstr>Hunger </vt:lpstr>
      <vt:lpstr>Child protection</vt:lpstr>
      <vt:lpstr>Impoverished  by harmful cultural practices</vt:lpstr>
      <vt:lpstr>  Training CBOs in protection  </vt:lpstr>
      <vt:lpstr>PYSCHO SOCIAL SUPPORT</vt:lpstr>
      <vt:lpstr>WVI programming</vt:lpstr>
      <vt:lpstr>CWBO</vt:lpstr>
      <vt:lpstr>Child well being outcomes</vt:lpstr>
      <vt:lpstr>LEAP: LEARNING THROUGH EVALUATION WITH ACCOUNTABILITY AND PLANNING</vt:lpstr>
      <vt:lpstr>Monitoring and Evaluation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Dr.Getrude Chanda</dc:creator>
  <cp:lastModifiedBy>Dr.Getrude Chanda</cp:lastModifiedBy>
  <cp:revision>84</cp:revision>
  <dcterms:created xsi:type="dcterms:W3CDTF">2012-06-21T06:34:46Z</dcterms:created>
  <dcterms:modified xsi:type="dcterms:W3CDTF">2012-06-22T11:46:13Z</dcterms:modified>
</cp:coreProperties>
</file>